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73" r:id="rId3"/>
    <p:sldId id="379" r:id="rId5"/>
    <p:sldId id="380" r:id="rId6"/>
    <p:sldId id="381" r:id="rId7"/>
    <p:sldId id="375" r:id="rId8"/>
    <p:sldId id="382" r:id="rId9"/>
    <p:sldId id="376" r:id="rId10"/>
    <p:sldId id="377" r:id="rId11"/>
    <p:sldId id="347" r:id="rId12"/>
    <p:sldId id="378" r:id="rId13"/>
    <p:sldId id="373" r:id="rId14"/>
    <p:sldId id="383" r:id="rId15"/>
    <p:sldId id="384" r:id="rId16"/>
    <p:sldId id="385" r:id="rId17"/>
    <p:sldId id="332" r:id="rId18"/>
  </p:sldIdLst>
  <p:sldSz cx="12192000" cy="6858000"/>
  <p:notesSz cx="6858000" cy="9144000"/>
  <p:embeddedFontLst>
    <p:embeddedFont>
      <p:font typeface="华文中宋" panose="02010600040101010101" pitchFamily="2" charset="-122"/>
      <p:regular r:id="rId22"/>
    </p:embeddedFon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琥珀" panose="02010800040101010101" pitchFamily="2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A1E16-1EE2-43DD-BF3A-7B98EBCC84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2466B-AC4D-454F-B1DF-1463131A6A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21"/>
          <a:stretch>
            <a:fillRect/>
          </a:stretch>
        </p:blipFill>
        <p:spPr>
          <a:xfrm>
            <a:off x="0" y="0"/>
            <a:ext cx="5296474" cy="1440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97" y="4648955"/>
            <a:ext cx="6054747" cy="22459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38" y="199737"/>
            <a:ext cx="7736379" cy="28205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/>
    </mc:Choice>
    <mc:Fallback>
      <p:transition spd="med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片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454" y="115146"/>
            <a:ext cx="1059014" cy="9652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直接连接符 3"/>
          <p:cNvCxnSpPr/>
          <p:nvPr userDrawn="1"/>
        </p:nvCxnSpPr>
        <p:spPr>
          <a:xfrm>
            <a:off x="1364468" y="1080442"/>
            <a:ext cx="10208696" cy="0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38" y="199737"/>
            <a:ext cx="7736379" cy="28205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/>
    </mc:Choice>
    <mc:Fallback>
      <p:transition spd="med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med" p14:dur="700" advTm="2000"/>
    </mc:Choice>
    <mc:Fallback>
      <p:transition spd="med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"/>
          <p:cNvSpPr/>
          <p:nvPr/>
        </p:nvSpPr>
        <p:spPr>
          <a:xfrm>
            <a:off x="3531961" y="4086202"/>
            <a:ext cx="5128069" cy="3683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0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石化第二小学党支部书记、校长       </a:t>
            </a:r>
            <a:endParaRPr lang="en-US" altLang="zh-CN" sz="20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阿里巴巴普惠体 Medium" panose="00020600040101010101" pitchFamily="18" charset="-122"/>
            </a:endParaRPr>
          </a:p>
        </p:txBody>
      </p:sp>
      <p:sp>
        <p:nvSpPr>
          <p:cNvPr id="29" name="标题"/>
          <p:cNvSpPr/>
          <p:nvPr/>
        </p:nvSpPr>
        <p:spPr>
          <a:xfrm>
            <a:off x="1348543" y="1954432"/>
            <a:ext cx="9494907" cy="101624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党建引领  为国育人</a:t>
            </a:r>
            <a:endParaRPr lang="zh-CN" alt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阿里巴巴普惠体 Medium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708" y="209914"/>
            <a:ext cx="1636530" cy="149170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PA_文本框 18"/>
          <p:cNvSpPr txBox="1"/>
          <p:nvPr>
            <p:custDataLst>
              <p:tags r:id="rId2"/>
            </p:custDataLst>
          </p:nvPr>
        </p:nvSpPr>
        <p:spPr>
          <a:xfrm>
            <a:off x="4786865" y="4578822"/>
            <a:ext cx="2618264" cy="40011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2023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年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12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月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8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阿里巴巴普惠体 Medium" panose="00020600040101010101" pitchFamily="18" charset="-122"/>
              </a:rPr>
              <a:t>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阿里巴巴普惠体 Medium" panose="00020600040101010101" pitchFamily="18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val 68"/>
          <p:cNvSpPr>
            <a:spLocks noChangeArrowheads="1"/>
          </p:cNvSpPr>
          <p:nvPr/>
        </p:nvSpPr>
        <p:spPr bwMode="gray">
          <a:xfrm>
            <a:off x="1571418" y="1254286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、重点工作：主题教育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31" name="圆角矩形标注"/>
          <p:cNvSpPr/>
          <p:nvPr/>
        </p:nvSpPr>
        <p:spPr>
          <a:xfrm>
            <a:off x="2444859" y="4588700"/>
            <a:ext cx="6916325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不忘初心、牢记使命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标注"/>
          <p:cNvSpPr/>
          <p:nvPr/>
        </p:nvSpPr>
        <p:spPr>
          <a:xfrm>
            <a:off x="2444859" y="1254286"/>
            <a:ext cx="6916325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党的群众路线教育实践活动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标注"/>
          <p:cNvSpPr/>
          <p:nvPr/>
        </p:nvSpPr>
        <p:spPr>
          <a:xfrm>
            <a:off x="2444859" y="2078408"/>
            <a:ext cx="6916325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三严三实”专题教育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圆角矩形标注"/>
          <p:cNvSpPr/>
          <p:nvPr/>
        </p:nvSpPr>
        <p:spPr>
          <a:xfrm>
            <a:off x="2444859" y="2900184"/>
            <a:ext cx="6916325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“两学一做”学习教育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圆角矩形标注"/>
          <p:cNvSpPr/>
          <p:nvPr/>
        </p:nvSpPr>
        <p:spPr>
          <a:xfrm>
            <a:off x="2444859" y="5455440"/>
            <a:ext cx="7195530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学习贯彻习近平新时代中国特色社会主义思想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圆角矩形标注"/>
          <p:cNvSpPr/>
          <p:nvPr/>
        </p:nvSpPr>
        <p:spPr>
          <a:xfrm>
            <a:off x="2444859" y="3766924"/>
            <a:ext cx="6917091" cy="62702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“讲忠诚、严纪律、立政德”专题警示教育</a:t>
            </a:r>
            <a:endParaRPr lang="zh-CN" altLang="en-US" sz="2400" b="1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Oval 68"/>
          <p:cNvSpPr>
            <a:spLocks noChangeArrowheads="1"/>
          </p:cNvSpPr>
          <p:nvPr/>
        </p:nvSpPr>
        <p:spPr bwMode="gray">
          <a:xfrm>
            <a:off x="1571418" y="2076448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68"/>
          <p:cNvSpPr>
            <a:spLocks noChangeArrowheads="1"/>
          </p:cNvSpPr>
          <p:nvPr/>
        </p:nvSpPr>
        <p:spPr bwMode="gray">
          <a:xfrm>
            <a:off x="1571418" y="2898224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68"/>
          <p:cNvSpPr>
            <a:spLocks noChangeArrowheads="1"/>
          </p:cNvSpPr>
          <p:nvPr/>
        </p:nvSpPr>
        <p:spPr bwMode="gray">
          <a:xfrm>
            <a:off x="1571418" y="3763004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68"/>
          <p:cNvSpPr>
            <a:spLocks noChangeArrowheads="1"/>
          </p:cNvSpPr>
          <p:nvPr/>
        </p:nvSpPr>
        <p:spPr bwMode="gray">
          <a:xfrm>
            <a:off x="1571417" y="4584780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Oval 68"/>
          <p:cNvSpPr>
            <a:spLocks noChangeArrowheads="1"/>
          </p:cNvSpPr>
          <p:nvPr/>
        </p:nvSpPr>
        <p:spPr bwMode="gray">
          <a:xfrm>
            <a:off x="1571416" y="5406556"/>
            <a:ext cx="638775" cy="6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6"/>
          <p:cNvGrpSpPr/>
          <p:nvPr/>
        </p:nvGrpSpPr>
        <p:grpSpPr bwMode="auto">
          <a:xfrm>
            <a:off x="4908417" y="2590991"/>
            <a:ext cx="3022600" cy="3022600"/>
            <a:chOff x="3923" y="1888"/>
            <a:chExt cx="1406" cy="1406"/>
          </a:xfrm>
        </p:grpSpPr>
        <p:sp>
          <p:nvSpPr>
            <p:cNvPr id="15" name="Line 7"/>
            <p:cNvSpPr>
              <a:spLocks noChangeShapeType="1"/>
            </p:cNvSpPr>
            <p:nvPr/>
          </p:nvSpPr>
          <p:spPr bwMode="auto">
            <a:xfrm flipH="1">
              <a:off x="4150" y="1888"/>
              <a:ext cx="499" cy="140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>
              <a:off x="4649" y="1888"/>
              <a:ext cx="454" cy="140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 flipH="1">
              <a:off x="4150" y="2432"/>
              <a:ext cx="1179" cy="86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>
              <a:off x="3923" y="2432"/>
              <a:ext cx="1180" cy="86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Line 11"/>
            <p:cNvSpPr>
              <a:spLocks noChangeShapeType="1"/>
            </p:cNvSpPr>
            <p:nvPr/>
          </p:nvSpPr>
          <p:spPr bwMode="auto">
            <a:xfrm flipV="1">
              <a:off x="3923" y="2432"/>
              <a:ext cx="1391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三、党支部领导下的学校工作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56977" y="3305945"/>
            <a:ext cx="917842" cy="917842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47187" y="2017405"/>
            <a:ext cx="917842" cy="917842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55809" y="3305945"/>
            <a:ext cx="917842" cy="917842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920433" y="5171086"/>
            <a:ext cx="917842" cy="917842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90295" y="5154671"/>
            <a:ext cx="917842" cy="917842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35672" y="2680555"/>
            <a:ext cx="2684745" cy="559045"/>
            <a:chOff x="814328" y="3219334"/>
            <a:chExt cx="2077200" cy="432536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31250" y="3331792"/>
              <a:ext cx="1999302" cy="238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000" kern="0" dirty="0">
                  <a:solidFill>
                    <a:srgbClr val="C000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信息技术中心</a:t>
              </a:r>
              <a:endParaRPr lang="zh-CN" altLang="en-US" sz="2000" kern="0" dirty="0">
                <a:solidFill>
                  <a:srgbClr val="C000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sp>
        <p:nvSpPr>
          <p:cNvPr id="24" name="TextBox 26"/>
          <p:cNvSpPr txBox="1"/>
          <p:nvPr/>
        </p:nvSpPr>
        <p:spPr>
          <a:xfrm>
            <a:off x="5973389" y="2314036"/>
            <a:ext cx="8677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1</a:t>
            </a:r>
            <a:endParaRPr lang="zh-CN" altLang="en-US" sz="2000" b="1" dirty="0">
              <a:solidFill>
                <a:prstClr val="white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4374268" y="3609208"/>
            <a:ext cx="8677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5</a:t>
            </a:r>
            <a:endParaRPr lang="zh-CN" altLang="en-US" sz="2000" b="1" dirty="0">
              <a:solidFill>
                <a:prstClr val="white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7580869" y="3609208"/>
            <a:ext cx="8677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2</a:t>
            </a:r>
            <a:endParaRPr lang="zh-CN" altLang="en-US" sz="2000" b="1" dirty="0">
              <a:solidFill>
                <a:prstClr val="white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015355" y="5470887"/>
            <a:ext cx="8677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4</a:t>
            </a:r>
            <a:endParaRPr lang="zh-CN" altLang="en-US" sz="2000" b="1" dirty="0">
              <a:solidFill>
                <a:prstClr val="white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6937726" y="5480351"/>
            <a:ext cx="8677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3</a:t>
            </a:r>
            <a:endParaRPr lang="zh-CN" altLang="en-US" sz="2000" b="1" dirty="0">
              <a:solidFill>
                <a:prstClr val="white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289545" y="5171895"/>
            <a:ext cx="2684745" cy="559045"/>
            <a:chOff x="814328" y="3219334"/>
            <a:chExt cx="2077200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33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31" name="TextBox 20"/>
            <p:cNvSpPr txBox="1"/>
            <p:nvPr/>
          </p:nvSpPr>
          <p:spPr>
            <a:xfrm>
              <a:off x="831250" y="3331792"/>
              <a:ext cx="1999302" cy="238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000" kern="0" dirty="0">
                  <a:solidFill>
                    <a:srgbClr val="C000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总务处</a:t>
              </a:r>
              <a:endParaRPr lang="zh-CN" altLang="en-US" sz="2000" kern="0" dirty="0">
                <a:solidFill>
                  <a:srgbClr val="C000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71586" y="1893468"/>
            <a:ext cx="2684745" cy="559045"/>
            <a:chOff x="814328" y="3219334"/>
            <a:chExt cx="2077200" cy="432536"/>
          </a:xfrm>
        </p:grpSpPr>
        <p:grpSp>
          <p:nvGrpSpPr>
            <p:cNvPr id="35" name="组合 34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38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36" name="TextBox 20"/>
            <p:cNvSpPr txBox="1"/>
            <p:nvPr/>
          </p:nvSpPr>
          <p:spPr>
            <a:xfrm>
              <a:off x="831250" y="3331792"/>
              <a:ext cx="1999302" cy="238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000" kern="0" dirty="0">
                  <a:solidFill>
                    <a:srgbClr val="C000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办公室</a:t>
              </a:r>
              <a:endParaRPr lang="zh-CN" altLang="en-US" sz="2000" kern="0" dirty="0">
                <a:solidFill>
                  <a:srgbClr val="C000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716115" y="3512116"/>
            <a:ext cx="2684745" cy="559045"/>
            <a:chOff x="814328" y="3219334"/>
            <a:chExt cx="2077200" cy="432536"/>
          </a:xfrm>
        </p:grpSpPr>
        <p:grpSp>
          <p:nvGrpSpPr>
            <p:cNvPr id="40" name="组合 39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43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41" name="TextBox 20"/>
            <p:cNvSpPr txBox="1"/>
            <p:nvPr/>
          </p:nvSpPr>
          <p:spPr>
            <a:xfrm>
              <a:off x="831250" y="3331792"/>
              <a:ext cx="1999302" cy="238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000" kern="0" dirty="0">
                  <a:solidFill>
                    <a:srgbClr val="C000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教导处</a:t>
              </a:r>
              <a:endParaRPr lang="zh-CN" altLang="en-US" sz="2000" kern="0" dirty="0">
                <a:solidFill>
                  <a:srgbClr val="C000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41931" y="4998291"/>
            <a:ext cx="2684745" cy="559045"/>
            <a:chOff x="814328" y="3219334"/>
            <a:chExt cx="2077200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48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800" kern="0" dirty="0">
                  <a:solidFill>
                    <a:prstClr val="white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46" name="TextBox 20"/>
            <p:cNvSpPr txBox="1"/>
            <p:nvPr/>
          </p:nvSpPr>
          <p:spPr>
            <a:xfrm>
              <a:off x="831250" y="3331792"/>
              <a:ext cx="1999302" cy="238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000" kern="0" dirty="0">
                  <a:solidFill>
                    <a:srgbClr val="C000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少先大队</a:t>
              </a:r>
              <a:endParaRPr lang="zh-CN" altLang="en-US" sz="2000" kern="0" dirty="0">
                <a:solidFill>
                  <a:srgbClr val="C000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sp>
        <p:nvSpPr>
          <p:cNvPr id="3" name="标题"/>
          <p:cNvSpPr txBox="1"/>
          <p:nvPr/>
        </p:nvSpPr>
        <p:spPr>
          <a:xfrm>
            <a:off x="1096653" y="1369673"/>
            <a:ext cx="3551212" cy="70173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zh-CN" altLang="en-US" b="1" spc="50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隶书" panose="02010509060101010101" pitchFamily="49" charset="-122"/>
              <a:ea typeface="隶书" panose="02010509060101010101" pitchFamily="49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54095" y="1169473"/>
            <a:ext cx="2993770" cy="901932"/>
            <a:chOff x="5112345" y="4583380"/>
            <a:chExt cx="1989739" cy="882316"/>
          </a:xfrm>
        </p:grpSpPr>
        <p:grpSp>
          <p:nvGrpSpPr>
            <p:cNvPr id="5" name="组合 4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7" name="圆角矩形 23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8" name="圆角矩形 24"/>
              <p:cNvSpPr/>
              <p:nvPr/>
            </p:nvSpPr>
            <p:spPr bwMode="auto">
              <a:xfrm>
                <a:off x="2631445" y="5615642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5290390" y="4780255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 algn="ctr"/>
              <a:r>
                <a:rPr lang="zh-CN" altLang="en-US" sz="28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学校行政机构</a:t>
              </a:r>
              <a:endParaRPr lang="zh-CN" altLang="en-US" sz="2800" b="1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49"/>
          <p:cNvSpPr/>
          <p:nvPr/>
        </p:nvSpPr>
        <p:spPr bwMode="auto">
          <a:xfrm>
            <a:off x="4894367" y="1417505"/>
            <a:ext cx="2478402" cy="756139"/>
          </a:xfrm>
          <a:prstGeom prst="roundRect">
            <a:avLst>
              <a:gd name="adj" fmla="val 10568"/>
            </a:avLst>
          </a:prstGeom>
          <a:gradFill>
            <a:gsLst>
              <a:gs pos="0">
                <a:schemeClr val="bg1">
                  <a:lumMod val="82000"/>
                  <a:lumOff val="18000"/>
                </a:schemeClr>
              </a:gs>
              <a:gs pos="47000">
                <a:srgbClr val="F5F5F5"/>
              </a:gs>
              <a:gs pos="100000">
                <a:schemeClr val="bg1">
                  <a:lumMod val="95000"/>
                  <a:lumOff val="5000"/>
                </a:schemeClr>
              </a:gs>
            </a:gsLst>
            <a:lin ang="18900000" scaled="0"/>
          </a:gradFill>
          <a:ln w="7938" cap="flat">
            <a:noFill/>
            <a:prstDash val="solid"/>
            <a:miter lim="800000"/>
          </a:ln>
          <a:effectLst>
            <a:outerShdw blurRad="2286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6" name="圆角矩形 50"/>
          <p:cNvSpPr/>
          <p:nvPr/>
        </p:nvSpPr>
        <p:spPr bwMode="auto">
          <a:xfrm>
            <a:off x="4952187" y="1515268"/>
            <a:ext cx="2362761" cy="574533"/>
          </a:xfrm>
          <a:prstGeom prst="roundRect">
            <a:avLst>
              <a:gd name="adj" fmla="val 10568"/>
            </a:avLst>
          </a:prstGeom>
          <a:solidFill>
            <a:srgbClr val="C00000"/>
          </a:solidFill>
          <a:ln w="7938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055928" y="1501349"/>
            <a:ext cx="2155281" cy="588452"/>
          </a:xfrm>
          <a:prstGeom prst="rect">
            <a:avLst/>
          </a:prstGeom>
          <a:noFill/>
          <a:ln w="7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ctr"/>
            <a:r>
              <a:rPr lang="zh-CN" altLang="en-US" sz="2800" b="1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两支队伍</a:t>
            </a:r>
            <a:endParaRPr lang="zh-CN" altLang="en-US" sz="2800" b="1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三、党支部领导下的学校工作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6595" y="2858195"/>
            <a:ext cx="9916206" cy="773723"/>
            <a:chOff x="707711" y="1665208"/>
            <a:chExt cx="7648019" cy="773723"/>
          </a:xfrm>
        </p:grpSpPr>
        <p:sp>
          <p:nvSpPr>
            <p:cNvPr id="4" name="矩形 3"/>
            <p:cNvSpPr/>
            <p:nvPr/>
          </p:nvSpPr>
          <p:spPr>
            <a:xfrm>
              <a:off x="707711" y="1665208"/>
              <a:ext cx="1406770" cy="74734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干部队伍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85827" y="1682793"/>
              <a:ext cx="6069903" cy="756138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    </a:t>
              </a:r>
              <a:endParaRPr lang="zh-CN" alt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61618" y="1714614"/>
              <a:ext cx="5656605" cy="5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630" indent="-214630" algn="just">
                <a:lnSpc>
                  <a:spcPct val="150000"/>
                </a:lnSpc>
                <a:buClr>
                  <a:srgbClr val="C00000"/>
                </a:buClr>
                <a:buFont typeface="Wingdings" panose="05000000000000000000" pitchFamily="2" charset="2"/>
                <a:buChar char="u"/>
              </a:pPr>
              <a:r>
                <a:rPr lang="zh-CN" altLang="en-US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思想（支委、主管）</a:t>
              </a:r>
              <a:r>
                <a:rPr lang="en-US" altLang="zh-CN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—</a:t>
              </a:r>
              <a:r>
                <a:rPr lang="zh-CN" altLang="en-US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规划（分管）</a:t>
              </a:r>
              <a:r>
                <a:rPr lang="en-US" altLang="zh-CN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—</a:t>
              </a:r>
              <a:r>
                <a:rPr lang="zh-CN" altLang="en-US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执行（行政）</a:t>
              </a:r>
              <a:endParaRPr lang="en-US" altLang="zh-CN" sz="24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Open Sans Light" panose="020B03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56596" y="4292858"/>
            <a:ext cx="9916206" cy="773723"/>
            <a:chOff x="2285827" y="2866242"/>
            <a:chExt cx="6164709" cy="773723"/>
          </a:xfrm>
        </p:grpSpPr>
        <p:sp>
          <p:nvSpPr>
            <p:cNvPr id="8" name="矩形 7"/>
            <p:cNvSpPr/>
            <p:nvPr/>
          </p:nvSpPr>
          <p:spPr>
            <a:xfrm>
              <a:off x="7043766" y="2866242"/>
              <a:ext cx="1406770" cy="74734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教师队伍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285827" y="2883827"/>
              <a:ext cx="4576499" cy="756138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    </a:t>
              </a:r>
              <a:endParaRPr lang="zh-CN" altLang="en-US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61618" y="2915648"/>
              <a:ext cx="4305671" cy="5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630" indent="-214630" algn="ctr">
                <a:lnSpc>
                  <a:spcPct val="150000"/>
                </a:lnSpc>
                <a:buClr>
                  <a:srgbClr val="C00000"/>
                </a:buClr>
                <a:buFont typeface="Wingdings" panose="05000000000000000000" pitchFamily="2" charset="2"/>
                <a:buChar char="u"/>
              </a:pPr>
              <a:r>
                <a:rPr lang="zh-CN" altLang="en-US" sz="2400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职称、展示平台、课题研讨、常规管理</a:t>
              </a:r>
              <a:endParaRPr lang="en-US" altLang="zh-CN" sz="24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Open Sans Light" panose="020B03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ïṩlîḋè"/>
          <p:cNvSpPr/>
          <p:nvPr/>
        </p:nvSpPr>
        <p:spPr>
          <a:xfrm>
            <a:off x="6317278" y="2410876"/>
            <a:ext cx="5130850" cy="3428310"/>
          </a:xfrm>
          <a:custGeom>
            <a:avLst/>
            <a:gdLst>
              <a:gd name="connsiteX0" fmla="*/ 1633958 w 2454275"/>
              <a:gd name="connsiteY0" fmla="*/ 0 h 1639887"/>
              <a:gd name="connsiteX1" fmla="*/ 2454275 w 2454275"/>
              <a:gd name="connsiteY1" fmla="*/ 819944 h 1639887"/>
              <a:gd name="connsiteX2" fmla="*/ 1633958 w 2454275"/>
              <a:gd name="connsiteY2" fmla="*/ 1639887 h 1639887"/>
              <a:gd name="connsiteX3" fmla="*/ 1314653 w 2454275"/>
              <a:gd name="connsiteY3" fmla="*/ 1575452 h 1639887"/>
              <a:gd name="connsiteX4" fmla="*/ 1282084 w 2454275"/>
              <a:gd name="connsiteY4" fmla="*/ 1557783 h 1639887"/>
              <a:gd name="connsiteX5" fmla="*/ 1282084 w 2454275"/>
              <a:gd name="connsiteY5" fmla="*/ 1557936 h 1639887"/>
              <a:gd name="connsiteX6" fmla="*/ 215454 w 2454275"/>
              <a:gd name="connsiteY6" fmla="*/ 1061859 h 1639887"/>
              <a:gd name="connsiteX7" fmla="*/ 215454 w 2454275"/>
              <a:gd name="connsiteY7" fmla="*/ 578028 h 1639887"/>
              <a:gd name="connsiteX8" fmla="*/ 1282084 w 2454275"/>
              <a:gd name="connsiteY8" fmla="*/ 81952 h 1639887"/>
              <a:gd name="connsiteX9" fmla="*/ 1282084 w 2454275"/>
              <a:gd name="connsiteY9" fmla="*/ 82105 h 1639887"/>
              <a:gd name="connsiteX10" fmla="*/ 1314653 w 2454275"/>
              <a:gd name="connsiteY10" fmla="*/ 64435 h 1639887"/>
              <a:gd name="connsiteX11" fmla="*/ 1633958 w 2454275"/>
              <a:gd name="connsiteY11" fmla="*/ 0 h 163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4275" h="1639887">
                <a:moveTo>
                  <a:pt x="1633958" y="0"/>
                </a:moveTo>
                <a:cubicBezTo>
                  <a:pt x="2087007" y="0"/>
                  <a:pt x="2454275" y="367101"/>
                  <a:pt x="2454275" y="819944"/>
                </a:cubicBezTo>
                <a:cubicBezTo>
                  <a:pt x="2454275" y="1272786"/>
                  <a:pt x="2087007" y="1639887"/>
                  <a:pt x="1633958" y="1639887"/>
                </a:cubicBezTo>
                <a:cubicBezTo>
                  <a:pt x="1520696" y="1639887"/>
                  <a:pt x="1412794" y="1616943"/>
                  <a:pt x="1314653" y="1575452"/>
                </a:cubicBezTo>
                <a:lnTo>
                  <a:pt x="1282084" y="1557783"/>
                </a:lnTo>
                <a:lnTo>
                  <a:pt x="1282084" y="1557936"/>
                </a:lnTo>
                <a:lnTo>
                  <a:pt x="215454" y="1061859"/>
                </a:lnTo>
                <a:cubicBezTo>
                  <a:pt x="-71818" y="928253"/>
                  <a:pt x="-71818" y="711635"/>
                  <a:pt x="215454" y="578028"/>
                </a:cubicBezTo>
                <a:lnTo>
                  <a:pt x="1282084" y="81952"/>
                </a:lnTo>
                <a:lnTo>
                  <a:pt x="1282084" y="82105"/>
                </a:lnTo>
                <a:lnTo>
                  <a:pt x="1314653" y="64435"/>
                </a:lnTo>
                <a:cubicBezTo>
                  <a:pt x="1412794" y="22944"/>
                  <a:pt x="1520696" y="0"/>
                  <a:pt x="1633958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glow rad="101600">
              <a:srgbClr val="A5A5A5">
                <a:satMod val="175000"/>
                <a:alpha val="4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13" name="ïṣḻïḋe"/>
          <p:cNvSpPr/>
          <p:nvPr/>
        </p:nvSpPr>
        <p:spPr>
          <a:xfrm>
            <a:off x="725400" y="2409217"/>
            <a:ext cx="5130850" cy="3431630"/>
          </a:xfrm>
          <a:custGeom>
            <a:avLst/>
            <a:gdLst>
              <a:gd name="connsiteX0" fmla="*/ 820318 w 2454275"/>
              <a:gd name="connsiteY0" fmla="*/ 0 h 1641475"/>
              <a:gd name="connsiteX1" fmla="*/ 1139622 w 2454275"/>
              <a:gd name="connsiteY1" fmla="*/ 64498 h 1641475"/>
              <a:gd name="connsiteX2" fmla="*/ 1172191 w 2454275"/>
              <a:gd name="connsiteY2" fmla="*/ 82185 h 1641475"/>
              <a:gd name="connsiteX3" fmla="*/ 1172191 w 2454275"/>
              <a:gd name="connsiteY3" fmla="*/ 82031 h 1641475"/>
              <a:gd name="connsiteX4" fmla="*/ 2238822 w 2454275"/>
              <a:gd name="connsiteY4" fmla="*/ 578588 h 1641475"/>
              <a:gd name="connsiteX5" fmla="*/ 2238822 w 2454275"/>
              <a:gd name="connsiteY5" fmla="*/ 1062888 h 1641475"/>
              <a:gd name="connsiteX6" fmla="*/ 1172191 w 2454275"/>
              <a:gd name="connsiteY6" fmla="*/ 1559444 h 1641475"/>
              <a:gd name="connsiteX7" fmla="*/ 1172191 w 2454275"/>
              <a:gd name="connsiteY7" fmla="*/ 1559291 h 1641475"/>
              <a:gd name="connsiteX8" fmla="*/ 1139622 w 2454275"/>
              <a:gd name="connsiteY8" fmla="*/ 1576977 h 1641475"/>
              <a:gd name="connsiteX9" fmla="*/ 820318 w 2454275"/>
              <a:gd name="connsiteY9" fmla="*/ 1641475 h 1641475"/>
              <a:gd name="connsiteX10" fmla="*/ 0 w 2454275"/>
              <a:gd name="connsiteY10" fmla="*/ 820738 h 1641475"/>
              <a:gd name="connsiteX11" fmla="*/ 820318 w 2454275"/>
              <a:gd name="connsiteY11" fmla="*/ 0 h 164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4275" h="1641475">
                <a:moveTo>
                  <a:pt x="820318" y="0"/>
                </a:moveTo>
                <a:cubicBezTo>
                  <a:pt x="933579" y="0"/>
                  <a:pt x="1041481" y="22966"/>
                  <a:pt x="1139622" y="64498"/>
                </a:cubicBezTo>
                <a:lnTo>
                  <a:pt x="1172191" y="82185"/>
                </a:lnTo>
                <a:lnTo>
                  <a:pt x="1172191" y="82031"/>
                </a:lnTo>
                <a:lnTo>
                  <a:pt x="2238822" y="578588"/>
                </a:lnTo>
                <a:cubicBezTo>
                  <a:pt x="2526093" y="712324"/>
                  <a:pt x="2526093" y="929152"/>
                  <a:pt x="2238822" y="1062888"/>
                </a:cubicBezTo>
                <a:lnTo>
                  <a:pt x="1172191" y="1559444"/>
                </a:lnTo>
                <a:lnTo>
                  <a:pt x="1172191" y="1559291"/>
                </a:lnTo>
                <a:lnTo>
                  <a:pt x="1139622" y="1576977"/>
                </a:lnTo>
                <a:cubicBezTo>
                  <a:pt x="1041481" y="1618509"/>
                  <a:pt x="933579" y="1641475"/>
                  <a:pt x="820318" y="1641475"/>
                </a:cubicBezTo>
                <a:cubicBezTo>
                  <a:pt x="367268" y="1641475"/>
                  <a:pt x="0" y="1274019"/>
                  <a:pt x="0" y="820738"/>
                </a:cubicBezTo>
                <a:cubicBezTo>
                  <a:pt x="0" y="367456"/>
                  <a:pt x="367268" y="0"/>
                  <a:pt x="820318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glow rad="101600">
              <a:srgbClr val="A5A5A5">
                <a:satMod val="175000"/>
                <a:alpha val="40000"/>
              </a:srgb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14" name="íśḻíḓê"/>
          <p:cNvSpPr/>
          <p:nvPr/>
        </p:nvSpPr>
        <p:spPr>
          <a:xfrm>
            <a:off x="914567" y="2589712"/>
            <a:ext cx="3070638" cy="3070639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15" name="îSļiḓè"/>
          <p:cNvSpPr/>
          <p:nvPr/>
        </p:nvSpPr>
        <p:spPr>
          <a:xfrm>
            <a:off x="8184998" y="2589712"/>
            <a:ext cx="3070638" cy="3070639"/>
          </a:xfrm>
          <a:prstGeom prst="ellipse">
            <a:avLst/>
          </a:prstGeom>
          <a:solidFill>
            <a:srgbClr val="C00000"/>
          </a:solidFill>
          <a:ln w="285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16" name="îš1ïḋè"/>
          <p:cNvSpPr/>
          <p:nvPr/>
        </p:nvSpPr>
        <p:spPr>
          <a:xfrm>
            <a:off x="5101888" y="3795975"/>
            <a:ext cx="658113" cy="658113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17" name="îšḷídè"/>
          <p:cNvSpPr/>
          <p:nvPr/>
        </p:nvSpPr>
        <p:spPr>
          <a:xfrm>
            <a:off x="6413522" y="3795975"/>
            <a:ext cx="658113" cy="658113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阿里巴巴普惠体 Medium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2140" y="3482941"/>
            <a:ext cx="1895491" cy="1134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规则</a:t>
            </a: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·</a:t>
            </a:r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合作</a:t>
            </a:r>
            <a:endParaRPr lang="en-US" altLang="zh-C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阿里巴巴普惠体 Medium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拼搏</a:t>
            </a: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·</a:t>
            </a:r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进取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65532" y="3275349"/>
            <a:ext cx="1993986" cy="1688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制度文化</a:t>
            </a:r>
            <a:endParaRPr lang="en-US" altLang="zh-CN" sz="2400" b="1" kern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环境文化</a:t>
            </a:r>
            <a:endParaRPr lang="en-US" altLang="zh-CN" sz="2400" b="1" kern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课程文化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80340" y="1299324"/>
            <a:ext cx="3786057" cy="985306"/>
            <a:chOff x="5112345" y="4583380"/>
            <a:chExt cx="1989739" cy="882316"/>
          </a:xfrm>
        </p:grpSpPr>
        <p:grpSp>
          <p:nvGrpSpPr>
            <p:cNvPr id="23" name="组合 22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25" name="圆角矩形 49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26" name="圆角矩形 50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5272212" y="4776947"/>
              <a:ext cx="1730327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 algn="ctr"/>
              <a:r>
                <a:rPr lang="zh-CN" altLang="en-US" sz="2400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一种文化：校园文化</a:t>
              </a:r>
              <a:endParaRPr lang="zh-CN" altLang="en-US" sz="240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5603" y="1258726"/>
            <a:ext cx="3315767" cy="985306"/>
            <a:chOff x="5112345" y="4583380"/>
            <a:chExt cx="1989739" cy="882316"/>
          </a:xfrm>
        </p:grpSpPr>
        <p:grpSp>
          <p:nvGrpSpPr>
            <p:cNvPr id="28" name="组合 27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30" name="圆角矩形 49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31" name="圆角矩形 50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ED7D3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5211890" y="4818993"/>
              <a:ext cx="1790647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 algn="ctr"/>
              <a:r>
                <a:rPr lang="zh-CN" altLang="en-US" sz="2400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一个特色：体育特色</a:t>
              </a:r>
              <a:endParaRPr lang="zh-CN" altLang="en-US" sz="2400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2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三、党支部领导下的学校工作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524047" y="1569870"/>
            <a:ext cx="3135311" cy="39350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18" name="îŝļiḋè"/>
          <p:cNvGrpSpPr/>
          <p:nvPr/>
        </p:nvGrpSpPr>
        <p:grpSpPr>
          <a:xfrm>
            <a:off x="1634837" y="1992074"/>
            <a:ext cx="960582" cy="960582"/>
            <a:chOff x="1536180" y="2331141"/>
            <a:chExt cx="923827" cy="923827"/>
          </a:xfrm>
        </p:grpSpPr>
        <p:sp>
          <p:nvSpPr>
            <p:cNvPr id="19" name="íṧľïḋé"/>
            <p:cNvSpPr/>
            <p:nvPr/>
          </p:nvSpPr>
          <p:spPr>
            <a:xfrm>
              <a:off x="1536180" y="2331141"/>
              <a:ext cx="923827" cy="923827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20" name="ïṥľiďê"/>
            <p:cNvSpPr/>
            <p:nvPr/>
          </p:nvSpPr>
          <p:spPr>
            <a:xfrm>
              <a:off x="1723968" y="2513761"/>
              <a:ext cx="548254" cy="547407"/>
            </a:xfrm>
            <a:custGeom>
              <a:avLst/>
              <a:gdLst>
                <a:gd name="connsiteX0" fmla="*/ 349852 w 607089"/>
                <a:gd name="connsiteY0" fmla="*/ 320027 h 606152"/>
                <a:gd name="connsiteX1" fmla="*/ 373452 w 607089"/>
                <a:gd name="connsiteY1" fmla="*/ 320027 h 606152"/>
                <a:gd name="connsiteX2" fmla="*/ 389137 w 607089"/>
                <a:gd name="connsiteY2" fmla="*/ 335692 h 606152"/>
                <a:gd name="connsiteX3" fmla="*/ 389137 w 607089"/>
                <a:gd name="connsiteY3" fmla="*/ 359409 h 606152"/>
                <a:gd name="connsiteX4" fmla="*/ 373452 w 607089"/>
                <a:gd name="connsiteY4" fmla="*/ 374927 h 606152"/>
                <a:gd name="connsiteX5" fmla="*/ 349852 w 607089"/>
                <a:gd name="connsiteY5" fmla="*/ 374927 h 606152"/>
                <a:gd name="connsiteX6" fmla="*/ 334167 w 607089"/>
                <a:gd name="connsiteY6" fmla="*/ 359409 h 606152"/>
                <a:gd name="connsiteX7" fmla="*/ 334167 w 607089"/>
                <a:gd name="connsiteY7" fmla="*/ 335692 h 606152"/>
                <a:gd name="connsiteX8" fmla="*/ 349852 w 607089"/>
                <a:gd name="connsiteY8" fmla="*/ 320027 h 606152"/>
                <a:gd name="connsiteX9" fmla="*/ 333706 w 607089"/>
                <a:gd name="connsiteY9" fmla="*/ 116446 h 606152"/>
                <a:gd name="connsiteX10" fmla="*/ 389593 w 607089"/>
                <a:gd name="connsiteY10" fmla="*/ 116446 h 606152"/>
                <a:gd name="connsiteX11" fmla="*/ 409249 w 607089"/>
                <a:gd name="connsiteY11" fmla="*/ 135924 h 606152"/>
                <a:gd name="connsiteX12" fmla="*/ 393554 w 607089"/>
                <a:gd name="connsiteY12" fmla="*/ 275640 h 606152"/>
                <a:gd name="connsiteX13" fmla="*/ 374045 w 607089"/>
                <a:gd name="connsiteY13" fmla="*/ 295118 h 606152"/>
                <a:gd name="connsiteX14" fmla="*/ 349401 w 607089"/>
                <a:gd name="connsiteY14" fmla="*/ 295118 h 606152"/>
                <a:gd name="connsiteX15" fmla="*/ 329892 w 607089"/>
                <a:gd name="connsiteY15" fmla="*/ 275640 h 606152"/>
                <a:gd name="connsiteX16" fmla="*/ 314197 w 607089"/>
                <a:gd name="connsiteY16" fmla="*/ 135924 h 606152"/>
                <a:gd name="connsiteX17" fmla="*/ 333706 w 607089"/>
                <a:gd name="connsiteY17" fmla="*/ 116446 h 606152"/>
                <a:gd name="connsiteX18" fmla="*/ 360876 w 607089"/>
                <a:gd name="connsiteY18" fmla="*/ 64177 h 606152"/>
                <a:gd name="connsiteX19" fmla="*/ 232178 w 607089"/>
                <a:gd name="connsiteY19" fmla="*/ 117334 h 606152"/>
                <a:gd name="connsiteX20" fmla="*/ 232178 w 607089"/>
                <a:gd name="connsiteY20" fmla="*/ 374333 h 606152"/>
                <a:gd name="connsiteX21" fmla="*/ 489574 w 607089"/>
                <a:gd name="connsiteY21" fmla="*/ 374333 h 606152"/>
                <a:gd name="connsiteX22" fmla="*/ 489574 w 607089"/>
                <a:gd name="connsiteY22" fmla="*/ 117334 h 606152"/>
                <a:gd name="connsiteX23" fmla="*/ 360876 w 607089"/>
                <a:gd name="connsiteY23" fmla="*/ 64177 h 606152"/>
                <a:gd name="connsiteX24" fmla="*/ 360876 w 607089"/>
                <a:gd name="connsiteY24" fmla="*/ 0 h 606152"/>
                <a:gd name="connsiteX25" fmla="*/ 535041 w 607089"/>
                <a:gd name="connsiteY25" fmla="*/ 71938 h 606152"/>
                <a:gd name="connsiteX26" fmla="*/ 535041 w 607089"/>
                <a:gd name="connsiteY26" fmla="*/ 419729 h 606152"/>
                <a:gd name="connsiteX27" fmla="*/ 237751 w 607089"/>
                <a:gd name="connsiteY27" fmla="*/ 456778 h 606152"/>
                <a:gd name="connsiteX28" fmla="*/ 225138 w 607089"/>
                <a:gd name="connsiteY28" fmla="*/ 458389 h 606152"/>
                <a:gd name="connsiteX29" fmla="*/ 99740 w 607089"/>
                <a:gd name="connsiteY29" fmla="*/ 583593 h 606152"/>
                <a:gd name="connsiteX30" fmla="*/ 17607 w 607089"/>
                <a:gd name="connsiteY30" fmla="*/ 592380 h 606152"/>
                <a:gd name="connsiteX31" fmla="*/ 13794 w 607089"/>
                <a:gd name="connsiteY31" fmla="*/ 588572 h 606152"/>
                <a:gd name="connsiteX32" fmla="*/ 22594 w 607089"/>
                <a:gd name="connsiteY32" fmla="*/ 506567 h 606152"/>
                <a:gd name="connsiteX33" fmla="*/ 148139 w 607089"/>
                <a:gd name="connsiteY33" fmla="*/ 381069 h 606152"/>
                <a:gd name="connsiteX34" fmla="*/ 149606 w 607089"/>
                <a:gd name="connsiteY34" fmla="*/ 368768 h 606152"/>
                <a:gd name="connsiteX35" fmla="*/ 186712 w 607089"/>
                <a:gd name="connsiteY35" fmla="*/ 71938 h 606152"/>
                <a:gd name="connsiteX36" fmla="*/ 360876 w 607089"/>
                <a:gd name="connsiteY36" fmla="*/ 0 h 60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089" h="606152">
                  <a:moveTo>
                    <a:pt x="349852" y="320027"/>
                  </a:moveTo>
                  <a:lnTo>
                    <a:pt x="373452" y="320027"/>
                  </a:lnTo>
                  <a:cubicBezTo>
                    <a:pt x="382101" y="320027"/>
                    <a:pt x="389137" y="327054"/>
                    <a:pt x="389137" y="335692"/>
                  </a:cubicBezTo>
                  <a:lnTo>
                    <a:pt x="389137" y="359409"/>
                  </a:lnTo>
                  <a:cubicBezTo>
                    <a:pt x="389137" y="367900"/>
                    <a:pt x="382101" y="374927"/>
                    <a:pt x="373452" y="374927"/>
                  </a:cubicBezTo>
                  <a:lnTo>
                    <a:pt x="349852" y="374927"/>
                  </a:lnTo>
                  <a:cubicBezTo>
                    <a:pt x="341203" y="374927"/>
                    <a:pt x="334167" y="367900"/>
                    <a:pt x="334167" y="359409"/>
                  </a:cubicBezTo>
                  <a:lnTo>
                    <a:pt x="334167" y="335692"/>
                  </a:lnTo>
                  <a:cubicBezTo>
                    <a:pt x="334167" y="327054"/>
                    <a:pt x="341203" y="320027"/>
                    <a:pt x="349852" y="320027"/>
                  </a:cubicBezTo>
                  <a:close/>
                  <a:moveTo>
                    <a:pt x="333706" y="116446"/>
                  </a:moveTo>
                  <a:lnTo>
                    <a:pt x="389593" y="116446"/>
                  </a:lnTo>
                  <a:cubicBezTo>
                    <a:pt x="400448" y="116446"/>
                    <a:pt x="409249" y="125233"/>
                    <a:pt x="409249" y="135924"/>
                  </a:cubicBezTo>
                  <a:lnTo>
                    <a:pt x="393554" y="275640"/>
                  </a:lnTo>
                  <a:cubicBezTo>
                    <a:pt x="393554" y="286331"/>
                    <a:pt x="384753" y="295118"/>
                    <a:pt x="374045" y="295118"/>
                  </a:cubicBezTo>
                  <a:lnTo>
                    <a:pt x="349401" y="295118"/>
                  </a:lnTo>
                  <a:cubicBezTo>
                    <a:pt x="338693" y="295118"/>
                    <a:pt x="329892" y="286331"/>
                    <a:pt x="329892" y="275640"/>
                  </a:cubicBezTo>
                  <a:lnTo>
                    <a:pt x="314197" y="135924"/>
                  </a:lnTo>
                  <a:cubicBezTo>
                    <a:pt x="314197" y="125233"/>
                    <a:pt x="322998" y="116446"/>
                    <a:pt x="333706" y="116446"/>
                  </a:cubicBezTo>
                  <a:close/>
                  <a:moveTo>
                    <a:pt x="360876" y="64177"/>
                  </a:moveTo>
                  <a:cubicBezTo>
                    <a:pt x="314274" y="64177"/>
                    <a:pt x="267671" y="81896"/>
                    <a:pt x="232178" y="117334"/>
                  </a:cubicBezTo>
                  <a:cubicBezTo>
                    <a:pt x="161192" y="188210"/>
                    <a:pt x="161192" y="303457"/>
                    <a:pt x="232178" y="374333"/>
                  </a:cubicBezTo>
                  <a:cubicBezTo>
                    <a:pt x="303164" y="445209"/>
                    <a:pt x="418589" y="445209"/>
                    <a:pt x="489574" y="374333"/>
                  </a:cubicBezTo>
                  <a:cubicBezTo>
                    <a:pt x="560560" y="303457"/>
                    <a:pt x="560560" y="188210"/>
                    <a:pt x="489574" y="117334"/>
                  </a:cubicBezTo>
                  <a:cubicBezTo>
                    <a:pt x="454082" y="81896"/>
                    <a:pt x="407479" y="64177"/>
                    <a:pt x="360876" y="64177"/>
                  </a:cubicBezTo>
                  <a:close/>
                  <a:moveTo>
                    <a:pt x="360876" y="0"/>
                  </a:moveTo>
                  <a:cubicBezTo>
                    <a:pt x="423942" y="0"/>
                    <a:pt x="487008" y="23979"/>
                    <a:pt x="535041" y="71938"/>
                  </a:cubicBezTo>
                  <a:cubicBezTo>
                    <a:pt x="631106" y="167855"/>
                    <a:pt x="631106" y="323812"/>
                    <a:pt x="535041" y="419729"/>
                  </a:cubicBezTo>
                  <a:cubicBezTo>
                    <a:pt x="453495" y="501149"/>
                    <a:pt x="332350" y="513449"/>
                    <a:pt x="237751" y="456778"/>
                  </a:cubicBezTo>
                  <a:cubicBezTo>
                    <a:pt x="237751" y="456778"/>
                    <a:pt x="230858" y="452677"/>
                    <a:pt x="225138" y="458389"/>
                  </a:cubicBezTo>
                  <a:cubicBezTo>
                    <a:pt x="193752" y="489726"/>
                    <a:pt x="99740" y="583593"/>
                    <a:pt x="99740" y="583593"/>
                  </a:cubicBezTo>
                  <a:cubicBezTo>
                    <a:pt x="74660" y="608634"/>
                    <a:pt x="39754" y="614638"/>
                    <a:pt x="17607" y="592380"/>
                  </a:cubicBezTo>
                  <a:lnTo>
                    <a:pt x="13794" y="588572"/>
                  </a:lnTo>
                  <a:cubicBezTo>
                    <a:pt x="-8499" y="566460"/>
                    <a:pt x="-2486" y="531608"/>
                    <a:pt x="22594" y="506567"/>
                  </a:cubicBezTo>
                  <a:lnTo>
                    <a:pt x="148139" y="381069"/>
                  </a:lnTo>
                  <a:cubicBezTo>
                    <a:pt x="153712" y="375651"/>
                    <a:pt x="149606" y="368768"/>
                    <a:pt x="149606" y="368768"/>
                  </a:cubicBezTo>
                  <a:cubicBezTo>
                    <a:pt x="92846" y="274315"/>
                    <a:pt x="105166" y="153358"/>
                    <a:pt x="186712" y="71938"/>
                  </a:cubicBezTo>
                  <a:cubicBezTo>
                    <a:pt x="234745" y="23979"/>
                    <a:pt x="297810" y="0"/>
                    <a:pt x="3608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6" name="íšlíḋê"/>
          <p:cNvSpPr/>
          <p:nvPr/>
        </p:nvSpPr>
        <p:spPr bwMode="auto">
          <a:xfrm>
            <a:off x="726111" y="3643904"/>
            <a:ext cx="2778034" cy="52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</a:rPr>
              <a:t>我们的认识还有模糊。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528344" y="1569870"/>
            <a:ext cx="3135311" cy="39350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21" name="îŝļiḋè"/>
          <p:cNvGrpSpPr/>
          <p:nvPr/>
        </p:nvGrpSpPr>
        <p:grpSpPr>
          <a:xfrm>
            <a:off x="5639134" y="1992074"/>
            <a:ext cx="960582" cy="960582"/>
            <a:chOff x="1536180" y="2331141"/>
            <a:chExt cx="923827" cy="923827"/>
          </a:xfrm>
        </p:grpSpPr>
        <p:sp>
          <p:nvSpPr>
            <p:cNvPr id="22" name="íṧľïḋé"/>
            <p:cNvSpPr/>
            <p:nvPr/>
          </p:nvSpPr>
          <p:spPr>
            <a:xfrm>
              <a:off x="1536180" y="2331141"/>
              <a:ext cx="923827" cy="923827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23" name="ïṥľiďê"/>
            <p:cNvSpPr/>
            <p:nvPr/>
          </p:nvSpPr>
          <p:spPr>
            <a:xfrm>
              <a:off x="1723968" y="2513761"/>
              <a:ext cx="548254" cy="547407"/>
            </a:xfrm>
            <a:custGeom>
              <a:avLst/>
              <a:gdLst>
                <a:gd name="connsiteX0" fmla="*/ 349852 w 607089"/>
                <a:gd name="connsiteY0" fmla="*/ 320027 h 606152"/>
                <a:gd name="connsiteX1" fmla="*/ 373452 w 607089"/>
                <a:gd name="connsiteY1" fmla="*/ 320027 h 606152"/>
                <a:gd name="connsiteX2" fmla="*/ 389137 w 607089"/>
                <a:gd name="connsiteY2" fmla="*/ 335692 h 606152"/>
                <a:gd name="connsiteX3" fmla="*/ 389137 w 607089"/>
                <a:gd name="connsiteY3" fmla="*/ 359409 h 606152"/>
                <a:gd name="connsiteX4" fmla="*/ 373452 w 607089"/>
                <a:gd name="connsiteY4" fmla="*/ 374927 h 606152"/>
                <a:gd name="connsiteX5" fmla="*/ 349852 w 607089"/>
                <a:gd name="connsiteY5" fmla="*/ 374927 h 606152"/>
                <a:gd name="connsiteX6" fmla="*/ 334167 w 607089"/>
                <a:gd name="connsiteY6" fmla="*/ 359409 h 606152"/>
                <a:gd name="connsiteX7" fmla="*/ 334167 w 607089"/>
                <a:gd name="connsiteY7" fmla="*/ 335692 h 606152"/>
                <a:gd name="connsiteX8" fmla="*/ 349852 w 607089"/>
                <a:gd name="connsiteY8" fmla="*/ 320027 h 606152"/>
                <a:gd name="connsiteX9" fmla="*/ 333706 w 607089"/>
                <a:gd name="connsiteY9" fmla="*/ 116446 h 606152"/>
                <a:gd name="connsiteX10" fmla="*/ 389593 w 607089"/>
                <a:gd name="connsiteY10" fmla="*/ 116446 h 606152"/>
                <a:gd name="connsiteX11" fmla="*/ 409249 w 607089"/>
                <a:gd name="connsiteY11" fmla="*/ 135924 h 606152"/>
                <a:gd name="connsiteX12" fmla="*/ 393554 w 607089"/>
                <a:gd name="connsiteY12" fmla="*/ 275640 h 606152"/>
                <a:gd name="connsiteX13" fmla="*/ 374045 w 607089"/>
                <a:gd name="connsiteY13" fmla="*/ 295118 h 606152"/>
                <a:gd name="connsiteX14" fmla="*/ 349401 w 607089"/>
                <a:gd name="connsiteY14" fmla="*/ 295118 h 606152"/>
                <a:gd name="connsiteX15" fmla="*/ 329892 w 607089"/>
                <a:gd name="connsiteY15" fmla="*/ 275640 h 606152"/>
                <a:gd name="connsiteX16" fmla="*/ 314197 w 607089"/>
                <a:gd name="connsiteY16" fmla="*/ 135924 h 606152"/>
                <a:gd name="connsiteX17" fmla="*/ 333706 w 607089"/>
                <a:gd name="connsiteY17" fmla="*/ 116446 h 606152"/>
                <a:gd name="connsiteX18" fmla="*/ 360876 w 607089"/>
                <a:gd name="connsiteY18" fmla="*/ 64177 h 606152"/>
                <a:gd name="connsiteX19" fmla="*/ 232178 w 607089"/>
                <a:gd name="connsiteY19" fmla="*/ 117334 h 606152"/>
                <a:gd name="connsiteX20" fmla="*/ 232178 w 607089"/>
                <a:gd name="connsiteY20" fmla="*/ 374333 h 606152"/>
                <a:gd name="connsiteX21" fmla="*/ 489574 w 607089"/>
                <a:gd name="connsiteY21" fmla="*/ 374333 h 606152"/>
                <a:gd name="connsiteX22" fmla="*/ 489574 w 607089"/>
                <a:gd name="connsiteY22" fmla="*/ 117334 h 606152"/>
                <a:gd name="connsiteX23" fmla="*/ 360876 w 607089"/>
                <a:gd name="connsiteY23" fmla="*/ 64177 h 606152"/>
                <a:gd name="connsiteX24" fmla="*/ 360876 w 607089"/>
                <a:gd name="connsiteY24" fmla="*/ 0 h 606152"/>
                <a:gd name="connsiteX25" fmla="*/ 535041 w 607089"/>
                <a:gd name="connsiteY25" fmla="*/ 71938 h 606152"/>
                <a:gd name="connsiteX26" fmla="*/ 535041 w 607089"/>
                <a:gd name="connsiteY26" fmla="*/ 419729 h 606152"/>
                <a:gd name="connsiteX27" fmla="*/ 237751 w 607089"/>
                <a:gd name="connsiteY27" fmla="*/ 456778 h 606152"/>
                <a:gd name="connsiteX28" fmla="*/ 225138 w 607089"/>
                <a:gd name="connsiteY28" fmla="*/ 458389 h 606152"/>
                <a:gd name="connsiteX29" fmla="*/ 99740 w 607089"/>
                <a:gd name="connsiteY29" fmla="*/ 583593 h 606152"/>
                <a:gd name="connsiteX30" fmla="*/ 17607 w 607089"/>
                <a:gd name="connsiteY30" fmla="*/ 592380 h 606152"/>
                <a:gd name="connsiteX31" fmla="*/ 13794 w 607089"/>
                <a:gd name="connsiteY31" fmla="*/ 588572 h 606152"/>
                <a:gd name="connsiteX32" fmla="*/ 22594 w 607089"/>
                <a:gd name="connsiteY32" fmla="*/ 506567 h 606152"/>
                <a:gd name="connsiteX33" fmla="*/ 148139 w 607089"/>
                <a:gd name="connsiteY33" fmla="*/ 381069 h 606152"/>
                <a:gd name="connsiteX34" fmla="*/ 149606 w 607089"/>
                <a:gd name="connsiteY34" fmla="*/ 368768 h 606152"/>
                <a:gd name="connsiteX35" fmla="*/ 186712 w 607089"/>
                <a:gd name="connsiteY35" fmla="*/ 71938 h 606152"/>
                <a:gd name="connsiteX36" fmla="*/ 360876 w 607089"/>
                <a:gd name="connsiteY36" fmla="*/ 0 h 60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089" h="606152">
                  <a:moveTo>
                    <a:pt x="349852" y="320027"/>
                  </a:moveTo>
                  <a:lnTo>
                    <a:pt x="373452" y="320027"/>
                  </a:lnTo>
                  <a:cubicBezTo>
                    <a:pt x="382101" y="320027"/>
                    <a:pt x="389137" y="327054"/>
                    <a:pt x="389137" y="335692"/>
                  </a:cubicBezTo>
                  <a:lnTo>
                    <a:pt x="389137" y="359409"/>
                  </a:lnTo>
                  <a:cubicBezTo>
                    <a:pt x="389137" y="367900"/>
                    <a:pt x="382101" y="374927"/>
                    <a:pt x="373452" y="374927"/>
                  </a:cubicBezTo>
                  <a:lnTo>
                    <a:pt x="349852" y="374927"/>
                  </a:lnTo>
                  <a:cubicBezTo>
                    <a:pt x="341203" y="374927"/>
                    <a:pt x="334167" y="367900"/>
                    <a:pt x="334167" y="359409"/>
                  </a:cubicBezTo>
                  <a:lnTo>
                    <a:pt x="334167" y="335692"/>
                  </a:lnTo>
                  <a:cubicBezTo>
                    <a:pt x="334167" y="327054"/>
                    <a:pt x="341203" y="320027"/>
                    <a:pt x="349852" y="320027"/>
                  </a:cubicBezTo>
                  <a:close/>
                  <a:moveTo>
                    <a:pt x="333706" y="116446"/>
                  </a:moveTo>
                  <a:lnTo>
                    <a:pt x="389593" y="116446"/>
                  </a:lnTo>
                  <a:cubicBezTo>
                    <a:pt x="400448" y="116446"/>
                    <a:pt x="409249" y="125233"/>
                    <a:pt x="409249" y="135924"/>
                  </a:cubicBezTo>
                  <a:lnTo>
                    <a:pt x="393554" y="275640"/>
                  </a:lnTo>
                  <a:cubicBezTo>
                    <a:pt x="393554" y="286331"/>
                    <a:pt x="384753" y="295118"/>
                    <a:pt x="374045" y="295118"/>
                  </a:cubicBezTo>
                  <a:lnTo>
                    <a:pt x="349401" y="295118"/>
                  </a:lnTo>
                  <a:cubicBezTo>
                    <a:pt x="338693" y="295118"/>
                    <a:pt x="329892" y="286331"/>
                    <a:pt x="329892" y="275640"/>
                  </a:cubicBezTo>
                  <a:lnTo>
                    <a:pt x="314197" y="135924"/>
                  </a:lnTo>
                  <a:cubicBezTo>
                    <a:pt x="314197" y="125233"/>
                    <a:pt x="322998" y="116446"/>
                    <a:pt x="333706" y="116446"/>
                  </a:cubicBezTo>
                  <a:close/>
                  <a:moveTo>
                    <a:pt x="360876" y="64177"/>
                  </a:moveTo>
                  <a:cubicBezTo>
                    <a:pt x="314274" y="64177"/>
                    <a:pt x="267671" y="81896"/>
                    <a:pt x="232178" y="117334"/>
                  </a:cubicBezTo>
                  <a:cubicBezTo>
                    <a:pt x="161192" y="188210"/>
                    <a:pt x="161192" y="303457"/>
                    <a:pt x="232178" y="374333"/>
                  </a:cubicBezTo>
                  <a:cubicBezTo>
                    <a:pt x="303164" y="445209"/>
                    <a:pt x="418589" y="445209"/>
                    <a:pt x="489574" y="374333"/>
                  </a:cubicBezTo>
                  <a:cubicBezTo>
                    <a:pt x="560560" y="303457"/>
                    <a:pt x="560560" y="188210"/>
                    <a:pt x="489574" y="117334"/>
                  </a:cubicBezTo>
                  <a:cubicBezTo>
                    <a:pt x="454082" y="81896"/>
                    <a:pt x="407479" y="64177"/>
                    <a:pt x="360876" y="64177"/>
                  </a:cubicBezTo>
                  <a:close/>
                  <a:moveTo>
                    <a:pt x="360876" y="0"/>
                  </a:moveTo>
                  <a:cubicBezTo>
                    <a:pt x="423942" y="0"/>
                    <a:pt x="487008" y="23979"/>
                    <a:pt x="535041" y="71938"/>
                  </a:cubicBezTo>
                  <a:cubicBezTo>
                    <a:pt x="631106" y="167855"/>
                    <a:pt x="631106" y="323812"/>
                    <a:pt x="535041" y="419729"/>
                  </a:cubicBezTo>
                  <a:cubicBezTo>
                    <a:pt x="453495" y="501149"/>
                    <a:pt x="332350" y="513449"/>
                    <a:pt x="237751" y="456778"/>
                  </a:cubicBezTo>
                  <a:cubicBezTo>
                    <a:pt x="237751" y="456778"/>
                    <a:pt x="230858" y="452677"/>
                    <a:pt x="225138" y="458389"/>
                  </a:cubicBezTo>
                  <a:cubicBezTo>
                    <a:pt x="193752" y="489726"/>
                    <a:pt x="99740" y="583593"/>
                    <a:pt x="99740" y="583593"/>
                  </a:cubicBezTo>
                  <a:cubicBezTo>
                    <a:pt x="74660" y="608634"/>
                    <a:pt x="39754" y="614638"/>
                    <a:pt x="17607" y="592380"/>
                  </a:cubicBezTo>
                  <a:lnTo>
                    <a:pt x="13794" y="588572"/>
                  </a:lnTo>
                  <a:cubicBezTo>
                    <a:pt x="-8499" y="566460"/>
                    <a:pt x="-2486" y="531608"/>
                    <a:pt x="22594" y="506567"/>
                  </a:cubicBezTo>
                  <a:lnTo>
                    <a:pt x="148139" y="381069"/>
                  </a:lnTo>
                  <a:cubicBezTo>
                    <a:pt x="153712" y="375651"/>
                    <a:pt x="149606" y="368768"/>
                    <a:pt x="149606" y="368768"/>
                  </a:cubicBezTo>
                  <a:cubicBezTo>
                    <a:pt x="92846" y="274315"/>
                    <a:pt x="105166" y="153358"/>
                    <a:pt x="186712" y="71938"/>
                  </a:cubicBezTo>
                  <a:cubicBezTo>
                    <a:pt x="234745" y="23979"/>
                    <a:pt x="297810" y="0"/>
                    <a:pt x="3608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11" name="íšlíḋê"/>
          <p:cNvSpPr/>
          <p:nvPr/>
        </p:nvSpPr>
        <p:spPr bwMode="auto">
          <a:xfrm>
            <a:off x="4953943" y="3437341"/>
            <a:ext cx="2465760" cy="96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</a:rPr>
              <a:t>学校党员数量不多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</a:rPr>
              <a:t>后备党员力量不够。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8532641" y="1569870"/>
            <a:ext cx="3135311" cy="393500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24" name="îŝļiḋè"/>
          <p:cNvGrpSpPr/>
          <p:nvPr/>
        </p:nvGrpSpPr>
        <p:grpSpPr>
          <a:xfrm>
            <a:off x="9643431" y="1992074"/>
            <a:ext cx="960582" cy="960582"/>
            <a:chOff x="1536180" y="2331141"/>
            <a:chExt cx="923827" cy="923827"/>
          </a:xfrm>
        </p:grpSpPr>
        <p:sp>
          <p:nvSpPr>
            <p:cNvPr id="25" name="íṧľïḋé"/>
            <p:cNvSpPr/>
            <p:nvPr/>
          </p:nvSpPr>
          <p:spPr>
            <a:xfrm>
              <a:off x="1536180" y="2331141"/>
              <a:ext cx="923827" cy="923827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26" name="ïṥľiďê"/>
            <p:cNvSpPr/>
            <p:nvPr/>
          </p:nvSpPr>
          <p:spPr>
            <a:xfrm>
              <a:off x="1723968" y="2513761"/>
              <a:ext cx="548254" cy="547407"/>
            </a:xfrm>
            <a:custGeom>
              <a:avLst/>
              <a:gdLst>
                <a:gd name="connsiteX0" fmla="*/ 349852 w 607089"/>
                <a:gd name="connsiteY0" fmla="*/ 320027 h 606152"/>
                <a:gd name="connsiteX1" fmla="*/ 373452 w 607089"/>
                <a:gd name="connsiteY1" fmla="*/ 320027 h 606152"/>
                <a:gd name="connsiteX2" fmla="*/ 389137 w 607089"/>
                <a:gd name="connsiteY2" fmla="*/ 335692 h 606152"/>
                <a:gd name="connsiteX3" fmla="*/ 389137 w 607089"/>
                <a:gd name="connsiteY3" fmla="*/ 359409 h 606152"/>
                <a:gd name="connsiteX4" fmla="*/ 373452 w 607089"/>
                <a:gd name="connsiteY4" fmla="*/ 374927 h 606152"/>
                <a:gd name="connsiteX5" fmla="*/ 349852 w 607089"/>
                <a:gd name="connsiteY5" fmla="*/ 374927 h 606152"/>
                <a:gd name="connsiteX6" fmla="*/ 334167 w 607089"/>
                <a:gd name="connsiteY6" fmla="*/ 359409 h 606152"/>
                <a:gd name="connsiteX7" fmla="*/ 334167 w 607089"/>
                <a:gd name="connsiteY7" fmla="*/ 335692 h 606152"/>
                <a:gd name="connsiteX8" fmla="*/ 349852 w 607089"/>
                <a:gd name="connsiteY8" fmla="*/ 320027 h 606152"/>
                <a:gd name="connsiteX9" fmla="*/ 333706 w 607089"/>
                <a:gd name="connsiteY9" fmla="*/ 116446 h 606152"/>
                <a:gd name="connsiteX10" fmla="*/ 389593 w 607089"/>
                <a:gd name="connsiteY10" fmla="*/ 116446 h 606152"/>
                <a:gd name="connsiteX11" fmla="*/ 409249 w 607089"/>
                <a:gd name="connsiteY11" fmla="*/ 135924 h 606152"/>
                <a:gd name="connsiteX12" fmla="*/ 393554 w 607089"/>
                <a:gd name="connsiteY12" fmla="*/ 275640 h 606152"/>
                <a:gd name="connsiteX13" fmla="*/ 374045 w 607089"/>
                <a:gd name="connsiteY13" fmla="*/ 295118 h 606152"/>
                <a:gd name="connsiteX14" fmla="*/ 349401 w 607089"/>
                <a:gd name="connsiteY14" fmla="*/ 295118 h 606152"/>
                <a:gd name="connsiteX15" fmla="*/ 329892 w 607089"/>
                <a:gd name="connsiteY15" fmla="*/ 275640 h 606152"/>
                <a:gd name="connsiteX16" fmla="*/ 314197 w 607089"/>
                <a:gd name="connsiteY16" fmla="*/ 135924 h 606152"/>
                <a:gd name="connsiteX17" fmla="*/ 333706 w 607089"/>
                <a:gd name="connsiteY17" fmla="*/ 116446 h 606152"/>
                <a:gd name="connsiteX18" fmla="*/ 360876 w 607089"/>
                <a:gd name="connsiteY18" fmla="*/ 64177 h 606152"/>
                <a:gd name="connsiteX19" fmla="*/ 232178 w 607089"/>
                <a:gd name="connsiteY19" fmla="*/ 117334 h 606152"/>
                <a:gd name="connsiteX20" fmla="*/ 232178 w 607089"/>
                <a:gd name="connsiteY20" fmla="*/ 374333 h 606152"/>
                <a:gd name="connsiteX21" fmla="*/ 489574 w 607089"/>
                <a:gd name="connsiteY21" fmla="*/ 374333 h 606152"/>
                <a:gd name="connsiteX22" fmla="*/ 489574 w 607089"/>
                <a:gd name="connsiteY22" fmla="*/ 117334 h 606152"/>
                <a:gd name="connsiteX23" fmla="*/ 360876 w 607089"/>
                <a:gd name="connsiteY23" fmla="*/ 64177 h 606152"/>
                <a:gd name="connsiteX24" fmla="*/ 360876 w 607089"/>
                <a:gd name="connsiteY24" fmla="*/ 0 h 606152"/>
                <a:gd name="connsiteX25" fmla="*/ 535041 w 607089"/>
                <a:gd name="connsiteY25" fmla="*/ 71938 h 606152"/>
                <a:gd name="connsiteX26" fmla="*/ 535041 w 607089"/>
                <a:gd name="connsiteY26" fmla="*/ 419729 h 606152"/>
                <a:gd name="connsiteX27" fmla="*/ 237751 w 607089"/>
                <a:gd name="connsiteY27" fmla="*/ 456778 h 606152"/>
                <a:gd name="connsiteX28" fmla="*/ 225138 w 607089"/>
                <a:gd name="connsiteY28" fmla="*/ 458389 h 606152"/>
                <a:gd name="connsiteX29" fmla="*/ 99740 w 607089"/>
                <a:gd name="connsiteY29" fmla="*/ 583593 h 606152"/>
                <a:gd name="connsiteX30" fmla="*/ 17607 w 607089"/>
                <a:gd name="connsiteY30" fmla="*/ 592380 h 606152"/>
                <a:gd name="connsiteX31" fmla="*/ 13794 w 607089"/>
                <a:gd name="connsiteY31" fmla="*/ 588572 h 606152"/>
                <a:gd name="connsiteX32" fmla="*/ 22594 w 607089"/>
                <a:gd name="connsiteY32" fmla="*/ 506567 h 606152"/>
                <a:gd name="connsiteX33" fmla="*/ 148139 w 607089"/>
                <a:gd name="connsiteY33" fmla="*/ 381069 h 606152"/>
                <a:gd name="connsiteX34" fmla="*/ 149606 w 607089"/>
                <a:gd name="connsiteY34" fmla="*/ 368768 h 606152"/>
                <a:gd name="connsiteX35" fmla="*/ 186712 w 607089"/>
                <a:gd name="connsiteY35" fmla="*/ 71938 h 606152"/>
                <a:gd name="connsiteX36" fmla="*/ 360876 w 607089"/>
                <a:gd name="connsiteY36" fmla="*/ 0 h 60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089" h="606152">
                  <a:moveTo>
                    <a:pt x="349852" y="320027"/>
                  </a:moveTo>
                  <a:lnTo>
                    <a:pt x="373452" y="320027"/>
                  </a:lnTo>
                  <a:cubicBezTo>
                    <a:pt x="382101" y="320027"/>
                    <a:pt x="389137" y="327054"/>
                    <a:pt x="389137" y="335692"/>
                  </a:cubicBezTo>
                  <a:lnTo>
                    <a:pt x="389137" y="359409"/>
                  </a:lnTo>
                  <a:cubicBezTo>
                    <a:pt x="389137" y="367900"/>
                    <a:pt x="382101" y="374927"/>
                    <a:pt x="373452" y="374927"/>
                  </a:cubicBezTo>
                  <a:lnTo>
                    <a:pt x="349852" y="374927"/>
                  </a:lnTo>
                  <a:cubicBezTo>
                    <a:pt x="341203" y="374927"/>
                    <a:pt x="334167" y="367900"/>
                    <a:pt x="334167" y="359409"/>
                  </a:cubicBezTo>
                  <a:lnTo>
                    <a:pt x="334167" y="335692"/>
                  </a:lnTo>
                  <a:cubicBezTo>
                    <a:pt x="334167" y="327054"/>
                    <a:pt x="341203" y="320027"/>
                    <a:pt x="349852" y="320027"/>
                  </a:cubicBezTo>
                  <a:close/>
                  <a:moveTo>
                    <a:pt x="333706" y="116446"/>
                  </a:moveTo>
                  <a:lnTo>
                    <a:pt x="389593" y="116446"/>
                  </a:lnTo>
                  <a:cubicBezTo>
                    <a:pt x="400448" y="116446"/>
                    <a:pt x="409249" y="125233"/>
                    <a:pt x="409249" y="135924"/>
                  </a:cubicBezTo>
                  <a:lnTo>
                    <a:pt x="393554" y="275640"/>
                  </a:lnTo>
                  <a:cubicBezTo>
                    <a:pt x="393554" y="286331"/>
                    <a:pt x="384753" y="295118"/>
                    <a:pt x="374045" y="295118"/>
                  </a:cubicBezTo>
                  <a:lnTo>
                    <a:pt x="349401" y="295118"/>
                  </a:lnTo>
                  <a:cubicBezTo>
                    <a:pt x="338693" y="295118"/>
                    <a:pt x="329892" y="286331"/>
                    <a:pt x="329892" y="275640"/>
                  </a:cubicBezTo>
                  <a:lnTo>
                    <a:pt x="314197" y="135924"/>
                  </a:lnTo>
                  <a:cubicBezTo>
                    <a:pt x="314197" y="125233"/>
                    <a:pt x="322998" y="116446"/>
                    <a:pt x="333706" y="116446"/>
                  </a:cubicBezTo>
                  <a:close/>
                  <a:moveTo>
                    <a:pt x="360876" y="64177"/>
                  </a:moveTo>
                  <a:cubicBezTo>
                    <a:pt x="314274" y="64177"/>
                    <a:pt x="267671" y="81896"/>
                    <a:pt x="232178" y="117334"/>
                  </a:cubicBezTo>
                  <a:cubicBezTo>
                    <a:pt x="161192" y="188210"/>
                    <a:pt x="161192" y="303457"/>
                    <a:pt x="232178" y="374333"/>
                  </a:cubicBezTo>
                  <a:cubicBezTo>
                    <a:pt x="303164" y="445209"/>
                    <a:pt x="418589" y="445209"/>
                    <a:pt x="489574" y="374333"/>
                  </a:cubicBezTo>
                  <a:cubicBezTo>
                    <a:pt x="560560" y="303457"/>
                    <a:pt x="560560" y="188210"/>
                    <a:pt x="489574" y="117334"/>
                  </a:cubicBezTo>
                  <a:cubicBezTo>
                    <a:pt x="454082" y="81896"/>
                    <a:pt x="407479" y="64177"/>
                    <a:pt x="360876" y="64177"/>
                  </a:cubicBezTo>
                  <a:close/>
                  <a:moveTo>
                    <a:pt x="360876" y="0"/>
                  </a:moveTo>
                  <a:cubicBezTo>
                    <a:pt x="423942" y="0"/>
                    <a:pt x="487008" y="23979"/>
                    <a:pt x="535041" y="71938"/>
                  </a:cubicBezTo>
                  <a:cubicBezTo>
                    <a:pt x="631106" y="167855"/>
                    <a:pt x="631106" y="323812"/>
                    <a:pt x="535041" y="419729"/>
                  </a:cubicBezTo>
                  <a:cubicBezTo>
                    <a:pt x="453495" y="501149"/>
                    <a:pt x="332350" y="513449"/>
                    <a:pt x="237751" y="456778"/>
                  </a:cubicBezTo>
                  <a:cubicBezTo>
                    <a:pt x="237751" y="456778"/>
                    <a:pt x="230858" y="452677"/>
                    <a:pt x="225138" y="458389"/>
                  </a:cubicBezTo>
                  <a:cubicBezTo>
                    <a:pt x="193752" y="489726"/>
                    <a:pt x="99740" y="583593"/>
                    <a:pt x="99740" y="583593"/>
                  </a:cubicBezTo>
                  <a:cubicBezTo>
                    <a:pt x="74660" y="608634"/>
                    <a:pt x="39754" y="614638"/>
                    <a:pt x="17607" y="592380"/>
                  </a:cubicBezTo>
                  <a:lnTo>
                    <a:pt x="13794" y="588572"/>
                  </a:lnTo>
                  <a:cubicBezTo>
                    <a:pt x="-8499" y="566460"/>
                    <a:pt x="-2486" y="531608"/>
                    <a:pt x="22594" y="506567"/>
                  </a:cubicBezTo>
                  <a:lnTo>
                    <a:pt x="148139" y="381069"/>
                  </a:lnTo>
                  <a:cubicBezTo>
                    <a:pt x="153712" y="375651"/>
                    <a:pt x="149606" y="368768"/>
                    <a:pt x="149606" y="368768"/>
                  </a:cubicBezTo>
                  <a:cubicBezTo>
                    <a:pt x="92846" y="274315"/>
                    <a:pt x="105166" y="153358"/>
                    <a:pt x="186712" y="71938"/>
                  </a:cubicBezTo>
                  <a:cubicBezTo>
                    <a:pt x="234745" y="23979"/>
                    <a:pt x="297810" y="0"/>
                    <a:pt x="3608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16" name="íšlíḋê"/>
          <p:cNvSpPr/>
          <p:nvPr/>
        </p:nvSpPr>
        <p:spPr bwMode="auto">
          <a:xfrm>
            <a:off x="8882552" y="3207271"/>
            <a:ext cx="2657461" cy="191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</a:rPr>
              <a:t>党建工作和学校教育教学工作如何融合是我们一直思考的问题。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</a:endParaRPr>
          </a:p>
        </p:txBody>
      </p:sp>
      <p:sp>
        <p:nvSpPr>
          <p:cNvPr id="17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四、困   惑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"/>
          <p:cNvSpPr/>
          <p:nvPr/>
        </p:nvSpPr>
        <p:spPr>
          <a:xfrm>
            <a:off x="4461578" y="2380178"/>
            <a:ext cx="3268845" cy="13124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8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阿里巴巴普惠体 Medium" panose="00020600040101010101" pitchFamily="18" charset="-122"/>
              </a:rPr>
              <a:t>谢   谢</a:t>
            </a:r>
            <a:endParaRPr lang="zh-CN" altLang="en-US" sz="8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  <a:cs typeface="阿里巴巴普惠体 Mediu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一、学校简介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1418" y="1244476"/>
            <a:ext cx="4852019" cy="4937971"/>
            <a:chOff x="2458475" y="1856618"/>
            <a:chExt cx="5278505" cy="38821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矩形: 圆角 6"/>
            <p:cNvSpPr/>
            <p:nvPr/>
          </p:nvSpPr>
          <p:spPr>
            <a:xfrm>
              <a:off x="2458475" y="1956682"/>
              <a:ext cx="5278505" cy="3782049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 w="1270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62430" y="1856618"/>
              <a:ext cx="4766120" cy="3874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200000"/>
                </a:lnSpc>
                <a:defRPr/>
              </a:pP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    石化二小成立于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1976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年，是安庆石化总厂的子弟学校，于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2005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年与总厂脱钩、托管到市教体局，于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2008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年划归大观区。学校占地面积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10650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平方米，校舍面积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7431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平方米，绿化面积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4340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平方米。校园布局合理，环境优美，设施齐全，设备先进，拥有多媒体教室、阶梯教室、计算机室、多功能活动室、舞蹈形体房、图书阅览室和音体美专用室等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20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多个。还有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3546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平方米的田径运动场，建有齐全的体育设施。教职工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71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人，教学班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24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个，在校学生</a:t>
              </a:r>
              <a:r>
                <a:rPr lang="en-US" altLang="zh-CN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1225</a:t>
              </a:r>
              <a:r>
                <a:rPr lang="zh-CN" altLang="en-US" sz="1600" kern="100" dirty="0">
                  <a:solidFill>
                    <a:srgbClr val="FFFD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人。</a:t>
              </a:r>
              <a:endPara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825" y="3772591"/>
            <a:ext cx="3614783" cy="2409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891" y="1367245"/>
            <a:ext cx="3580743" cy="2234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标注"/>
          <p:cNvSpPr/>
          <p:nvPr/>
        </p:nvSpPr>
        <p:spPr>
          <a:xfrm>
            <a:off x="1782415" y="4347878"/>
            <a:ext cx="3628808" cy="627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+mn-ea"/>
                <a:sym typeface="+mn-lt"/>
              </a:rPr>
              <a:t>常规工作</a:t>
            </a:r>
            <a:endParaRPr lang="zh-CN" altLang="en-US" sz="2400" b="1" spc="250" dirty="0">
              <a:solidFill>
                <a:schemeClr val="accent6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7" name="圆角矩形标注"/>
          <p:cNvSpPr/>
          <p:nvPr/>
        </p:nvSpPr>
        <p:spPr>
          <a:xfrm>
            <a:off x="1782415" y="3011322"/>
            <a:ext cx="3628808" cy="627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+mn-ea"/>
                <a:sym typeface="+mn-lt"/>
              </a:rPr>
              <a:t>党组织会议议事规则</a:t>
            </a:r>
            <a:endParaRPr lang="zh-CN" altLang="en-US" sz="2400" b="1" spc="250" dirty="0">
              <a:solidFill>
                <a:schemeClr val="accent6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8" name="圆角矩形标注"/>
          <p:cNvSpPr/>
          <p:nvPr/>
        </p:nvSpPr>
        <p:spPr>
          <a:xfrm>
            <a:off x="1782416" y="1674766"/>
            <a:ext cx="3628807" cy="627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+mn-ea"/>
                <a:sym typeface="+mn-lt"/>
              </a:rPr>
              <a:t>支部委员会</a:t>
            </a:r>
            <a:endParaRPr lang="zh-CN" altLang="en-US" sz="2400" b="1" spc="250" dirty="0">
              <a:solidFill>
                <a:schemeClr val="accent6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二、学校党组织</a:t>
            </a:r>
            <a:endParaRPr lang="en-US" altLang="zh-CN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" name="圆角矩形标注"/>
          <p:cNvSpPr/>
          <p:nvPr/>
        </p:nvSpPr>
        <p:spPr>
          <a:xfrm>
            <a:off x="6989682" y="1674766"/>
            <a:ext cx="3628807" cy="627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pc="250" dirty="0">
                <a:solidFill>
                  <a:schemeClr val="accent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+mn-ea"/>
                <a:sym typeface="+mn-lt"/>
              </a:rPr>
              <a:t>重点工作</a:t>
            </a:r>
            <a:endParaRPr lang="zh-CN" altLang="en-US" sz="2400" b="1" spc="250" dirty="0">
              <a:solidFill>
                <a:schemeClr val="accent6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7367027" y="3003140"/>
            <a:ext cx="2874115" cy="26652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7" name="íšlíḋê"/>
          <p:cNvSpPr/>
          <p:nvPr/>
        </p:nvSpPr>
        <p:spPr bwMode="auto">
          <a:xfrm>
            <a:off x="7574504" y="3324846"/>
            <a:ext cx="2459159" cy="204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</a:t>
            </a:r>
            <a:r>
              <a:rPr lang="en-US" altLang="zh-CN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）品牌创建</a:t>
            </a:r>
            <a:endParaRPr lang="en-US" altLang="zh-CN" sz="2000" dirty="0">
              <a:solidFill>
                <a:srgbClr val="C00000"/>
              </a:solidFill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</a:t>
            </a:r>
            <a:r>
              <a:rPr lang="en-US" altLang="zh-CN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</a:t>
            </a: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）书记领办事项（</a:t>
            </a:r>
            <a:r>
              <a:rPr lang="en-US" altLang="zh-CN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3</a:t>
            </a: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）巡察整改</a:t>
            </a:r>
            <a:endParaRPr lang="zh-CN" altLang="en-US" sz="2000" dirty="0">
              <a:solidFill>
                <a:srgbClr val="C00000"/>
              </a:solidFill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</a:t>
            </a:r>
            <a:r>
              <a:rPr lang="en-US" altLang="zh-CN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）主题教育</a:t>
            </a:r>
            <a:endParaRPr lang="zh-CN" altLang="en-US" sz="2000" dirty="0">
              <a:solidFill>
                <a:srgbClr val="C00000"/>
              </a:solidFill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1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、支部委员会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marL="0" lvl="0" indent="0">
              <a:buNone/>
            </a:pPr>
            <a:endParaRPr lang="en-US" altLang="zh-CN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73296" y="2195577"/>
            <a:ext cx="10845407" cy="2236033"/>
            <a:chOff x="560765" y="1737132"/>
            <a:chExt cx="10845407" cy="2236033"/>
          </a:xfrm>
          <a:noFill/>
        </p:grpSpPr>
        <p:grpSp>
          <p:nvGrpSpPr>
            <p:cNvPr id="10" name="组合 9"/>
            <p:cNvGrpSpPr/>
            <p:nvPr/>
          </p:nvGrpSpPr>
          <p:grpSpPr>
            <a:xfrm>
              <a:off x="560765" y="3392091"/>
              <a:ext cx="2021305" cy="558265"/>
              <a:chOff x="4244741" y="1597794"/>
              <a:chExt cx="2021305" cy="558265"/>
            </a:xfrm>
            <a:grpFill/>
          </p:grpSpPr>
          <p:sp>
            <p:nvSpPr>
              <p:cNvPr id="11" name="流程图: 可选过程 10"/>
              <p:cNvSpPr/>
              <p:nvPr/>
            </p:nvSpPr>
            <p:spPr>
              <a:xfrm>
                <a:off x="4244741" y="1597794"/>
                <a:ext cx="2021305" cy="558265"/>
              </a:xfrm>
              <a:prstGeom prst="flowChartAlternateProcess">
                <a:avLst/>
              </a:prstGeom>
              <a:grpFill/>
              <a:ln w="9525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462913" y="1646093"/>
                <a:ext cx="158496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组织委员</a:t>
                </a:r>
                <a:endPara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497874" y="1737132"/>
              <a:ext cx="9908298" cy="2236033"/>
              <a:chOff x="1497874" y="1737132"/>
              <a:chExt cx="9908298" cy="2236033"/>
            </a:xfrm>
            <a:grpFill/>
          </p:grpSpPr>
          <p:grpSp>
            <p:nvGrpSpPr>
              <p:cNvPr id="8" name="组合 7"/>
              <p:cNvGrpSpPr/>
              <p:nvPr/>
            </p:nvGrpSpPr>
            <p:grpSpPr>
              <a:xfrm>
                <a:off x="4819507" y="1737132"/>
                <a:ext cx="2021305" cy="558265"/>
                <a:chOff x="4244741" y="1597794"/>
                <a:chExt cx="2021305" cy="558265"/>
              </a:xfrm>
              <a:grpFill/>
            </p:grpSpPr>
            <p:sp>
              <p:nvSpPr>
                <p:cNvPr id="3" name="流程图: 可选过程 2"/>
                <p:cNvSpPr/>
                <p:nvPr/>
              </p:nvSpPr>
              <p:spPr>
                <a:xfrm>
                  <a:off x="4244741" y="1597794"/>
                  <a:ext cx="2021305" cy="558265"/>
                </a:xfrm>
                <a:prstGeom prst="flowChartAlternateProcess">
                  <a:avLst/>
                </a:prstGeom>
                <a:grpFill/>
                <a:ln w="9525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5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4462913" y="1646093"/>
                  <a:ext cx="1584960" cy="46166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支部书记</a:t>
                  </a:r>
                  <a:endPara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中宋" panose="02010600040101010101" pitchFamily="2" charset="-122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3399323" y="3387001"/>
                <a:ext cx="2021305" cy="558265"/>
                <a:chOff x="4244741" y="1597794"/>
                <a:chExt cx="2021305" cy="558265"/>
              </a:xfrm>
              <a:grpFill/>
            </p:grpSpPr>
            <p:sp>
              <p:nvSpPr>
                <p:cNvPr id="14" name="流程图: 可选过程 13"/>
                <p:cNvSpPr/>
                <p:nvPr/>
              </p:nvSpPr>
              <p:spPr>
                <a:xfrm>
                  <a:off x="4244741" y="1597794"/>
                  <a:ext cx="2021305" cy="558265"/>
                </a:xfrm>
                <a:prstGeom prst="flowChartAlternateProcess">
                  <a:avLst/>
                </a:prstGeom>
                <a:grpFill/>
                <a:ln w="9525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5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462913" y="1646093"/>
                  <a:ext cx="1584960" cy="46166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宣传委员</a:t>
                  </a:r>
                  <a:endPara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中宋" panose="02010600040101010101" pitchFamily="2" charset="-122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6392095" y="3414900"/>
                <a:ext cx="2021305" cy="558265"/>
                <a:chOff x="4244741" y="1597794"/>
                <a:chExt cx="2021305" cy="558265"/>
              </a:xfrm>
              <a:grpFill/>
            </p:grpSpPr>
            <p:sp>
              <p:nvSpPr>
                <p:cNvPr id="17" name="流程图: 可选过程 16"/>
                <p:cNvSpPr/>
                <p:nvPr/>
              </p:nvSpPr>
              <p:spPr>
                <a:xfrm>
                  <a:off x="4244741" y="1597794"/>
                  <a:ext cx="2021305" cy="558265"/>
                </a:xfrm>
                <a:prstGeom prst="flowChartAlternateProcess">
                  <a:avLst/>
                </a:prstGeom>
                <a:grpFill/>
                <a:ln w="9525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5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4462913" y="1646093"/>
                  <a:ext cx="1584960" cy="46166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纪检委员</a:t>
                  </a:r>
                  <a:endPara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中宋" panose="02010600040101010101" pitchFamily="2" charset="-122"/>
                    <a:ea typeface="华文中宋" panose="02010600040101010101" pitchFamily="2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9384867" y="3386999"/>
                <a:ext cx="2021305" cy="558265"/>
                <a:chOff x="4244741" y="1597794"/>
                <a:chExt cx="2021305" cy="558265"/>
              </a:xfrm>
              <a:grpFill/>
            </p:grpSpPr>
            <p:sp>
              <p:nvSpPr>
                <p:cNvPr id="20" name="流程图: 可选过程 19"/>
                <p:cNvSpPr/>
                <p:nvPr/>
              </p:nvSpPr>
              <p:spPr>
                <a:xfrm>
                  <a:off x="4244741" y="1597794"/>
                  <a:ext cx="2021305" cy="558265"/>
                </a:xfrm>
                <a:prstGeom prst="flowChartAlternateProcess">
                  <a:avLst/>
                </a:prstGeom>
                <a:grpFill/>
                <a:ln w="9525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5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4462913" y="1646093"/>
                  <a:ext cx="1584960" cy="46166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青年委员</a:t>
                  </a:r>
                  <a:endPara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中宋" panose="02010600040101010101" pitchFamily="2" charset="-122"/>
                    <a:ea typeface="华文中宋" panose="02010600040101010101" pitchFamily="2" charset="-122"/>
                  </a:endParaRPr>
                </a:p>
              </p:txBody>
            </p: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1497874" y="2830285"/>
                <a:ext cx="8713409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3" idx="2"/>
              </p:cNvCxnSpPr>
              <p:nvPr/>
            </p:nvCxnSpPr>
            <p:spPr>
              <a:xfrm flipH="1">
                <a:off x="5830159" y="2295397"/>
                <a:ext cx="1" cy="534889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497874" y="2830285"/>
                <a:ext cx="0" cy="556714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4310743" y="2830285"/>
                <a:ext cx="0" cy="556714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7323909" y="2830285"/>
                <a:ext cx="0" cy="584615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0211283" y="2830285"/>
                <a:ext cx="0" cy="556714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89891" y="448565"/>
            <a:ext cx="8639865" cy="63094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、议事规则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79" y="1785892"/>
            <a:ext cx="5464876" cy="34415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686" y="1785892"/>
            <a:ext cx="6107535" cy="34415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3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、常规工作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marL="0" lvl="0" indent="0">
              <a:buNone/>
            </a:pPr>
            <a:endParaRPr lang="en-US" altLang="zh-CN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1939" y="1492614"/>
            <a:ext cx="4077978" cy="764351"/>
            <a:chOff x="5112345" y="4583380"/>
            <a:chExt cx="1989739" cy="882316"/>
          </a:xfrm>
        </p:grpSpPr>
        <p:grpSp>
          <p:nvGrpSpPr>
            <p:cNvPr id="3" name="组合 2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5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6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召开党支部委员会会议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71418" y="2596612"/>
            <a:ext cx="4077978" cy="764351"/>
            <a:chOff x="5112345" y="4583380"/>
            <a:chExt cx="198973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15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16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召开组织生活会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71418" y="3794381"/>
            <a:ext cx="4077978" cy="764351"/>
            <a:chOff x="5112345" y="4583380"/>
            <a:chExt cx="1989739" cy="882316"/>
          </a:xfrm>
        </p:grpSpPr>
        <p:grpSp>
          <p:nvGrpSpPr>
            <p:cNvPr id="18" name="组合 17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20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21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民主评议党员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41592" y="5011234"/>
            <a:ext cx="4077978" cy="764351"/>
            <a:chOff x="5112345" y="4583380"/>
            <a:chExt cx="1989739" cy="882316"/>
          </a:xfrm>
        </p:grpSpPr>
        <p:grpSp>
          <p:nvGrpSpPr>
            <p:cNvPr id="23" name="组合 22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25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26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主题党日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41592" y="1495315"/>
            <a:ext cx="4077978" cy="764351"/>
            <a:chOff x="5112345" y="4583380"/>
            <a:chExt cx="1989739" cy="882316"/>
          </a:xfrm>
        </p:grpSpPr>
        <p:grpSp>
          <p:nvGrpSpPr>
            <p:cNvPr id="29" name="组合 28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31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32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发展党员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41592" y="2603235"/>
            <a:ext cx="4077978" cy="764351"/>
            <a:chOff x="5112345" y="4583380"/>
            <a:chExt cx="1989739" cy="882316"/>
          </a:xfrm>
        </p:grpSpPr>
        <p:grpSp>
          <p:nvGrpSpPr>
            <p:cNvPr id="34" name="组合 33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36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37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缴纳党费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41592" y="3794381"/>
            <a:ext cx="4077978" cy="764351"/>
            <a:chOff x="5112345" y="4583380"/>
            <a:chExt cx="1989739" cy="882316"/>
          </a:xfrm>
        </p:grpSpPr>
        <p:grpSp>
          <p:nvGrpSpPr>
            <p:cNvPr id="39" name="组合 38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41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42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上党课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71418" y="5011234"/>
            <a:ext cx="4077978" cy="764351"/>
            <a:chOff x="5112345" y="4583380"/>
            <a:chExt cx="1989739" cy="882316"/>
          </a:xfrm>
        </p:grpSpPr>
        <p:grpSp>
          <p:nvGrpSpPr>
            <p:cNvPr id="44" name="组合 43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46" name="圆角矩形 17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47" name="圆角矩形 18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45" name="矩形 44"/>
            <p:cNvSpPr>
              <a:spLocks noChangeArrowheads="1"/>
            </p:cNvSpPr>
            <p:nvPr/>
          </p:nvSpPr>
          <p:spPr bwMode="auto">
            <a:xfrm>
              <a:off x="5318538" y="4728903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r>
                <a:rPr lang="zh-CN" altLang="en-US" sz="2400" dirty="0">
                  <a:solidFill>
                    <a:srgbClr val="F8F8F8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召开党员大会</a:t>
              </a:r>
              <a:endParaRPr lang="en-US" altLang="zh-CN" sz="2400" dirty="0">
                <a:solidFill>
                  <a:srgbClr val="F8F8F8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81419" y="1279374"/>
            <a:ext cx="2478402" cy="764351"/>
            <a:chOff x="5112345" y="4583380"/>
            <a:chExt cx="1989739" cy="882316"/>
          </a:xfrm>
        </p:grpSpPr>
        <p:grpSp>
          <p:nvGrpSpPr>
            <p:cNvPr id="23" name="组合 22"/>
            <p:cNvGrpSpPr/>
            <p:nvPr/>
          </p:nvGrpSpPr>
          <p:grpSpPr>
            <a:xfrm>
              <a:off x="5112345" y="4583380"/>
              <a:ext cx="1989739" cy="882316"/>
              <a:chOff x="2582250" y="5541358"/>
              <a:chExt cx="1989739" cy="882316"/>
            </a:xfrm>
          </p:grpSpPr>
          <p:sp>
            <p:nvSpPr>
              <p:cNvPr id="25" name="圆角矩形 49"/>
              <p:cNvSpPr/>
              <p:nvPr/>
            </p:nvSpPr>
            <p:spPr bwMode="auto">
              <a:xfrm>
                <a:off x="2582250" y="5541358"/>
                <a:ext cx="198973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  <p:sp>
            <p:nvSpPr>
              <p:cNvPr id="26" name="圆角矩形 50"/>
              <p:cNvSpPr/>
              <p:nvPr/>
            </p:nvSpPr>
            <p:spPr bwMode="auto">
              <a:xfrm>
                <a:off x="2631444" y="5615640"/>
                <a:ext cx="1896899" cy="727517"/>
              </a:xfrm>
              <a:prstGeom prst="roundRect">
                <a:avLst>
                  <a:gd name="adj" fmla="val 10568"/>
                </a:avLst>
              </a:prstGeom>
              <a:solidFill>
                <a:srgbClr val="C00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5242050" y="4688923"/>
              <a:ext cx="1730327" cy="736516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 algn="ctr"/>
              <a:r>
                <a:rPr lang="zh-CN" altLang="en-US" sz="28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阳光支部</a:t>
              </a:r>
              <a:endParaRPr lang="zh-CN" altLang="en-US" sz="2800" b="1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2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4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、重点工作：品牌建设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lt"/>
            </a:endParaRPr>
          </a:p>
        </p:txBody>
      </p:sp>
      <p:sp>
        <p:nvSpPr>
          <p:cNvPr id="3" name="圆角矩形标注"/>
          <p:cNvSpPr/>
          <p:nvPr/>
        </p:nvSpPr>
        <p:spPr>
          <a:xfrm>
            <a:off x="2693280" y="2604916"/>
            <a:ext cx="3967082" cy="63094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15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党务公开，实施阳光党务 </a:t>
            </a:r>
            <a:endParaRPr lang="en-US" altLang="zh-CN" sz="2400" spc="15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" name="圆角矩形标注"/>
          <p:cNvSpPr/>
          <p:nvPr/>
        </p:nvSpPr>
        <p:spPr>
          <a:xfrm>
            <a:off x="4112459" y="3797049"/>
            <a:ext cx="3967082" cy="63094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pc="15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倾心交流，创造阳光心理</a:t>
            </a:r>
            <a:endParaRPr lang="en-US" altLang="zh-CN" sz="2400" spc="15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" name="圆角矩形标注"/>
          <p:cNvSpPr/>
          <p:nvPr/>
        </p:nvSpPr>
        <p:spPr>
          <a:xfrm>
            <a:off x="6660362" y="4989182"/>
            <a:ext cx="3967082" cy="63094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pc="15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让党的阳光温暖师生心田</a:t>
            </a:r>
            <a:endParaRPr kumimoji="0" lang="zh-CN" altLang="en-US" sz="24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185073" y="2365192"/>
            <a:ext cx="9624098" cy="32468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6" name="íšlíḋê"/>
          <p:cNvSpPr/>
          <p:nvPr/>
        </p:nvSpPr>
        <p:spPr bwMode="auto">
          <a:xfrm>
            <a:off x="1677189" y="2656818"/>
            <a:ext cx="8639865" cy="256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阿里巴巴普惠体 Medium" panose="00020600040101010101" pitchFamily="18" charset="-122"/>
              </a:rPr>
              <a:t>      构建“教学、科研、培训”一体化的校本师资培训体系，以教育科研、教育实践、教育反思推动教师专业发展，激发每一位教师不断改善教学方法和教学策略，努力建设一支师德高尚、素质精良、敬业奉献、敢于创新的专业化教师队伍，为实现特色小学教育奠定师资基础。</a:t>
            </a:r>
            <a:endParaRPr lang="zh-CN" altLang="en-US" sz="20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阿里巴巴普惠体 Medium" panose="00020600040101010101" pitchFamily="18" charset="-122"/>
            </a:endParaRPr>
          </a:p>
        </p:txBody>
      </p:sp>
      <p:sp>
        <p:nvSpPr>
          <p:cNvPr id="17" name="标题"/>
          <p:cNvSpPr txBox="1"/>
          <p:nvPr/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4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lt"/>
              </a:rPr>
              <a:t>、重点工作：书记领办事项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lt"/>
            </a:endParaRPr>
          </a:p>
        </p:txBody>
      </p:sp>
      <p:sp>
        <p:nvSpPr>
          <p:cNvPr id="3" name="圆角矩形标注"/>
          <p:cNvSpPr/>
          <p:nvPr/>
        </p:nvSpPr>
        <p:spPr>
          <a:xfrm>
            <a:off x="1185073" y="1310172"/>
            <a:ext cx="4618961" cy="71826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引领·同行：</a:t>
            </a:r>
            <a:endParaRPr lang="en-US" altLang="zh-CN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强化教师队伍建设  促进学校高质量发展</a:t>
            </a:r>
            <a:endParaRPr lang="zh-CN" altLang="en-US" sz="2400" spc="25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4294967295"/>
          </p:nvPr>
        </p:nvSpPr>
        <p:spPr>
          <a:xfrm>
            <a:off x="1589891" y="448565"/>
            <a:ext cx="8639865" cy="63094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、重点工作：巡察整改</a:t>
            </a:r>
            <a:endParaRPr lang="zh-CN" alt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87461" y="1633624"/>
            <a:ext cx="7844723" cy="1982241"/>
            <a:chOff x="5147485" y="4592172"/>
            <a:chExt cx="2094980" cy="971646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5147485" y="4592172"/>
              <a:ext cx="2094980" cy="971646"/>
            </a:xfrm>
            <a:prstGeom prst="roundRect">
              <a:avLst>
                <a:gd name="adj" fmla="val 10568"/>
              </a:avLst>
            </a:prstGeom>
            <a:solidFill>
              <a:srgbClr val="C00000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5194208" y="4594195"/>
              <a:ext cx="1978319" cy="880293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       2022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年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5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月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5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日至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5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月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19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日，区委第一巡察组对大观区石化二小党支部开展了巡察，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2022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年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10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月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26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日，巡察组向大观区石化二小党支部反馈了巡察意见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,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实事求是地指出了我校存在的四类</a:t>
              </a:r>
              <a:r>
                <a:rPr lang="en-US" altLang="zh-CN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27</a:t>
              </a:r>
              <a:r>
                <a:rPr lang="zh-CN" altLang="en-US" sz="20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个问题，并针对性提出四点意见和要求。</a:t>
              </a:r>
              <a:endParaRPr lang="zh-CN" altLang="en-US" sz="2000" b="1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705254" y="4056698"/>
            <a:ext cx="1800000" cy="1800000"/>
            <a:chOff x="6582073" y="2916078"/>
            <a:chExt cx="1800000" cy="180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3" name="椭圆 42"/>
            <p:cNvSpPr/>
            <p:nvPr/>
          </p:nvSpPr>
          <p:spPr>
            <a:xfrm>
              <a:off x="6582073" y="2916078"/>
              <a:ext cx="1800000" cy="1800000"/>
            </a:xfrm>
            <a:prstGeom prst="ellipse">
              <a:avLst/>
            </a:prstGeom>
            <a:solidFill>
              <a:srgbClr val="8BAB00">
                <a:alpha val="69804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44" name="TextBox 9"/>
            <p:cNvSpPr txBox="1"/>
            <p:nvPr/>
          </p:nvSpPr>
          <p:spPr>
            <a:xfrm>
              <a:off x="6783924" y="3275350"/>
              <a:ext cx="1281824" cy="100514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400" b="1" kern="0" dirty="0">
                  <a:solidFill>
                    <a:srgbClr val="FFFFFF"/>
                  </a:solidFill>
                  <a:ea typeface="阿里巴巴普惠体 Medium" panose="00020600040101010101" pitchFamily="18" charset="-122"/>
                </a:rPr>
                <a:t>加强组织领导</a:t>
              </a:r>
              <a:endParaRPr lang="zh-CN" altLang="en-US" sz="2400" b="1" kern="0" dirty="0">
                <a:solidFill>
                  <a:srgbClr val="FFFFFF"/>
                </a:solidFill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319589" y="4051446"/>
            <a:ext cx="1800000" cy="1800000"/>
            <a:chOff x="8259415" y="2924944"/>
            <a:chExt cx="1800000" cy="180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8259415" y="2924944"/>
              <a:ext cx="1800000" cy="1800000"/>
            </a:xfrm>
            <a:prstGeom prst="ellipse">
              <a:avLst/>
            </a:prstGeom>
            <a:solidFill>
              <a:srgbClr val="FF8500">
                <a:alpha val="69804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47" name="TextBox 17"/>
            <p:cNvSpPr txBox="1"/>
            <p:nvPr/>
          </p:nvSpPr>
          <p:spPr>
            <a:xfrm>
              <a:off x="8575740" y="3322050"/>
              <a:ext cx="1153947" cy="101617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400" b="1" kern="0" dirty="0">
                  <a:solidFill>
                    <a:srgbClr val="FFFFFF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制定整改方案</a:t>
              </a:r>
              <a:endParaRPr lang="zh-CN" altLang="en-US" sz="2400" b="1" kern="0" dirty="0">
                <a:solidFill>
                  <a:srgbClr val="FFFFFF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89144" y="4056698"/>
            <a:ext cx="1800000" cy="1800000"/>
            <a:chOff x="7590123" y="4077072"/>
            <a:chExt cx="1800000" cy="180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9" name="椭圆 48"/>
            <p:cNvSpPr/>
            <p:nvPr/>
          </p:nvSpPr>
          <p:spPr>
            <a:xfrm>
              <a:off x="7590123" y="4077072"/>
              <a:ext cx="1800000" cy="1800000"/>
            </a:xfrm>
            <a:prstGeom prst="ellipse">
              <a:avLst/>
            </a:prstGeom>
            <a:solidFill>
              <a:srgbClr val="0066FF">
                <a:alpha val="69804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50" name="TextBox 17"/>
            <p:cNvSpPr txBox="1"/>
            <p:nvPr/>
          </p:nvSpPr>
          <p:spPr>
            <a:xfrm>
              <a:off x="7920568" y="4474178"/>
              <a:ext cx="1139109" cy="101617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400" b="1" kern="0" dirty="0">
                  <a:solidFill>
                    <a:srgbClr val="FFFFFF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抓好整改落实</a:t>
              </a:r>
              <a:endParaRPr lang="zh-CN" altLang="en-US" sz="2400" b="1" kern="0" dirty="0">
                <a:solidFill>
                  <a:srgbClr val="FFFFFF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08690" y="4056698"/>
            <a:ext cx="1800000" cy="1800000"/>
            <a:chOff x="8259415" y="2924944"/>
            <a:chExt cx="1800000" cy="1800000"/>
          </a:xfrm>
          <a:solidFill>
            <a:srgbClr val="FF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8259415" y="2924944"/>
              <a:ext cx="1800000" cy="1800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53" name="TextBox 17"/>
            <p:cNvSpPr txBox="1"/>
            <p:nvPr/>
          </p:nvSpPr>
          <p:spPr>
            <a:xfrm>
              <a:off x="8543743" y="3322615"/>
              <a:ext cx="1220094" cy="101617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400" b="1" kern="0" dirty="0">
                  <a:solidFill>
                    <a:srgbClr val="FFFFFF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</a:rPr>
                <a:t>建立长效机制</a:t>
              </a:r>
              <a:endParaRPr lang="zh-CN" altLang="en-US" sz="2400" b="1" kern="0" dirty="0">
                <a:solidFill>
                  <a:srgbClr val="FFFFFF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ISPRING_PRESENTATION_TITLE" val="16"/>
</p:tagLst>
</file>

<file path=ppt/theme/theme1.xml><?xml version="1.0" encoding="utf-8"?>
<a:theme xmlns:a="http://schemas.openxmlformats.org/drawingml/2006/main" name="Office 主题">
  <a:themeElements>
    <a:clrScheme name="（A党政）红+红+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0000"/>
      </a:accent1>
      <a:accent2>
        <a:srgbClr val="A10000"/>
      </a:accent2>
      <a:accent3>
        <a:srgbClr val="D70000"/>
      </a:accent3>
      <a:accent4>
        <a:srgbClr val="D70000"/>
      </a:accent4>
      <a:accent5>
        <a:srgbClr val="FF3300"/>
      </a:accent5>
      <a:accent6>
        <a:srgbClr val="FFFFFF"/>
      </a:accent6>
      <a:hlink>
        <a:srgbClr val="0563C1"/>
      </a:hlink>
      <a:folHlink>
        <a:srgbClr val="954F72"/>
      </a:folHlink>
    </a:clrScheme>
    <a:fontScheme name="qtv4yeqo">
      <a:majorFont>
        <a:latin typeface=""/>
        <a:ea typeface="思源黑体 CN"/>
        <a:cs typeface=""/>
      </a:majorFont>
      <a:minorFont>
        <a:latin typeface="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WPS 演示</Application>
  <PresentationFormat>宽屏</PresentationFormat>
  <Paragraphs>176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华文中宋</vt:lpstr>
      <vt:lpstr>阿里巴巴普惠体 Medium</vt:lpstr>
      <vt:lpstr>黑体</vt:lpstr>
      <vt:lpstr>Times New Roman</vt:lpstr>
      <vt:lpstr>微软雅黑</vt:lpstr>
      <vt:lpstr>隶书</vt:lpstr>
      <vt:lpstr>Open Sans Light</vt:lpstr>
      <vt:lpstr>阿里巴巴普惠体 Medium</vt:lpstr>
      <vt:lpstr>华文琥珀</vt:lpstr>
      <vt:lpstr>Arial Unicode MS</vt:lpstr>
      <vt:lpstr>Calibri</vt:lpstr>
      <vt:lpstr>思源黑体 CN</vt:lpstr>
      <vt:lpstr>Open Sans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</dc:title>
  <dc:creator>mikejrked</dc:creator>
  <cp:lastModifiedBy>瘦底影</cp:lastModifiedBy>
  <cp:revision>180</cp:revision>
  <dcterms:created xsi:type="dcterms:W3CDTF">2027-12-31T16:00:00Z</dcterms:created>
  <dcterms:modified xsi:type="dcterms:W3CDTF">2025-09-25T09:53:25Z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4790679686774B4AB8E7F987F59C8789_13</vt:lpwstr>
  </property>
</Properties>
</file>