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6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583" r:id="rId3"/>
    <p:sldId id="614" r:id="rId4"/>
    <p:sldId id="653" r:id="rId5"/>
    <p:sldId id="615" r:id="rId6"/>
    <p:sldId id="547" r:id="rId7"/>
    <p:sldId id="554" r:id="rId8"/>
    <p:sldId id="522" r:id="rId9"/>
    <p:sldId id="523" r:id="rId10"/>
    <p:sldId id="446" r:id="rId11"/>
    <p:sldId id="484" r:id="rId12"/>
    <p:sldId id="485" r:id="rId13"/>
    <p:sldId id="643" r:id="rId14"/>
    <p:sldId id="644" r:id="rId15"/>
    <p:sldId id="654" r:id="rId16"/>
    <p:sldId id="645" r:id="rId17"/>
    <p:sldId id="646" r:id="rId18"/>
    <p:sldId id="648" r:id="rId19"/>
    <p:sldId id="649" r:id="rId20"/>
    <p:sldId id="650" r:id="rId21"/>
    <p:sldId id="651" r:id="rId22"/>
    <p:sldId id="652" r:id="rId23"/>
    <p:sldId id="656" r:id="rId24"/>
    <p:sldId id="655" r:id="rId25"/>
    <p:sldId id="596" r:id="rId26"/>
    <p:sldId id="508" r:id="rId27"/>
    <p:sldId id="418" r:id="rId28"/>
    <p:sldId id="363" r:id="rId29"/>
    <p:sldId id="280" r:id="rId30"/>
    <p:sldId id="271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9" userDrawn="1">
          <p15:clr>
            <a:srgbClr val="A4A3A4"/>
          </p15:clr>
        </p15:guide>
        <p15:guide id="2" pos="38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E0E9"/>
    <a:srgbClr val="F69582"/>
    <a:srgbClr val="EC8AEE"/>
    <a:srgbClr val="FF9900"/>
    <a:srgbClr val="FF00FF"/>
    <a:srgbClr val="F0C2C7"/>
    <a:srgbClr val="9379F1"/>
    <a:srgbClr val="4BB3B1"/>
    <a:srgbClr val="6CC2C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2824" autoAdjust="0"/>
  </p:normalViewPr>
  <p:slideViewPr>
    <p:cSldViewPr snapToGrid="0" showGuides="1">
      <p:cViewPr varScale="1">
        <p:scale>
          <a:sx n="79" d="100"/>
          <a:sy n="79" d="100"/>
        </p:scale>
        <p:origin x="-840" y="-90"/>
      </p:cViewPr>
      <p:guideLst>
        <p:guide orient="horz" pos="2179"/>
        <p:guide pos="38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0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388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203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31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microsoft.com/office/2007/relationships/hdphoto" Target="../media/hdphoto3.wdp"/><Relationship Id="rId17" Type="http://schemas.openxmlformats.org/officeDocument/2006/relationships/image" Target="../media/image29.png"/><Relationship Id="rId2" Type="http://schemas.openxmlformats.org/officeDocument/2006/relationships/tags" Target="../tags/tag34.xml"/><Relationship Id="rId16" Type="http://schemas.openxmlformats.org/officeDocument/2006/relationships/image" Target="../media/image30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23.png"/><Relationship Id="rId5" Type="http://schemas.openxmlformats.org/officeDocument/2006/relationships/tags" Target="../tags/tag37.xml"/><Relationship Id="rId15" Type="http://schemas.openxmlformats.org/officeDocument/2006/relationships/image" Target="../media/image32.png"/><Relationship Id="rId10" Type="http://schemas.openxmlformats.org/officeDocument/2006/relationships/notesSlide" Target="../notesSlides/notesSlide6.xml"/><Relationship Id="rId4" Type="http://schemas.openxmlformats.org/officeDocument/2006/relationships/tags" Target="../tags/tag3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7.png"/><Relationship Id="rId3" Type="http://schemas.openxmlformats.org/officeDocument/2006/relationships/tags" Target="../tags/tag43.xml"/><Relationship Id="rId7" Type="http://schemas.openxmlformats.org/officeDocument/2006/relationships/tags" Target="../tags/tag45.xml"/><Relationship Id="rId12" Type="http://schemas.microsoft.com/office/2007/relationships/hdphoto" Target="../media/hdphoto3.wdp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4.xml"/><Relationship Id="rId11" Type="http://schemas.openxmlformats.org/officeDocument/2006/relationships/image" Target="../media/image23.png"/><Relationship Id="rId5" Type="http://schemas.openxmlformats.org/officeDocument/2006/relationships/audio" Target="../media/media5.wma"/><Relationship Id="rId10" Type="http://schemas.openxmlformats.org/officeDocument/2006/relationships/image" Target="../media/image33.png"/><Relationship Id="rId4" Type="http://schemas.microsoft.com/office/2007/relationships/media" Target="../media/media5.wma"/><Relationship Id="rId9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38.png"/><Relationship Id="rId5" Type="http://schemas.microsoft.com/office/2007/relationships/hdphoto" Target="../media/hdphoto3.wdp"/><Relationship Id="rId10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microsoft.com/office/2007/relationships/hdphoto" Target="../media/hdphoto3.wdp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image" Target="../media/image23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41.jpeg"/><Relationship Id="rId5" Type="http://schemas.openxmlformats.org/officeDocument/2006/relationships/tags" Target="../tags/tag54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53.xml"/><Relationship Id="rId9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61.xml"/><Relationship Id="rId7" Type="http://schemas.openxmlformats.org/officeDocument/2006/relationships/image" Target="../media/image44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64.xml"/><Relationship Id="rId7" Type="http://schemas.openxmlformats.org/officeDocument/2006/relationships/image" Target="../media/image2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41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&#36229;&#38142;&#25509;&#25991;&#20214;/warm%20up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microsoft.com/office/2007/relationships/hdphoto" Target="../media/hdphoto7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image" Target="../media/image16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8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hdphoto" Target="../media/hdphoto4.wdp"/><Relationship Id="rId3" Type="http://schemas.openxmlformats.org/officeDocument/2006/relationships/tags" Target="../tags/tag17.xml"/><Relationship Id="rId7" Type="http://schemas.openxmlformats.org/officeDocument/2006/relationships/audio" Target="../media/media1.wav"/><Relationship Id="rId12" Type="http://schemas.openxmlformats.org/officeDocument/2006/relationships/image" Target="../media/image24.png"/><Relationship Id="rId2" Type="http://schemas.openxmlformats.org/officeDocument/2006/relationships/tags" Target="../tags/tag16.xml"/><Relationship Id="rId16" Type="http://schemas.openxmlformats.org/officeDocument/2006/relationships/image" Target="../media/image27.png"/><Relationship Id="rId1" Type="http://schemas.openxmlformats.org/officeDocument/2006/relationships/tags" Target="../tags/tag15.xml"/><Relationship Id="rId6" Type="http://schemas.microsoft.com/office/2007/relationships/media" Target="../media/media1.wav"/><Relationship Id="rId11" Type="http://schemas.microsoft.com/office/2007/relationships/hdphoto" Target="../media/hdphoto3.wdp"/><Relationship Id="rId5" Type="http://schemas.openxmlformats.org/officeDocument/2006/relationships/tags" Target="../tags/tag19.xml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tags" Target="../tags/tag18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audio" Target="../media/media2.wav"/><Relationship Id="rId5" Type="http://schemas.microsoft.com/office/2007/relationships/media" Target="../media/media2.wav"/><Relationship Id="rId10" Type="http://schemas.openxmlformats.org/officeDocument/2006/relationships/image" Target="../media/image27.png"/><Relationship Id="rId4" Type="http://schemas.openxmlformats.org/officeDocument/2006/relationships/tags" Target="../tags/tag23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27.png"/><Relationship Id="rId4" Type="http://schemas.openxmlformats.org/officeDocument/2006/relationships/tags" Target="../tags/tag27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7" Type="http://schemas.openxmlformats.org/officeDocument/2006/relationships/audio" Target="../media/media4.wav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microsoft.com/office/2007/relationships/media" Target="../media/media4.wav"/><Relationship Id="rId11" Type="http://schemas.openxmlformats.org/officeDocument/2006/relationships/image" Target="../media/image27.png"/><Relationship Id="rId5" Type="http://schemas.openxmlformats.org/officeDocument/2006/relationships/tags" Target="../tags/tag32.xml"/><Relationship Id="rId10" Type="http://schemas.openxmlformats.org/officeDocument/2006/relationships/image" Target="../media/image30.png"/><Relationship Id="rId4" Type="http://schemas.openxmlformats.org/officeDocument/2006/relationships/tags" Target="../tags/tag31.xml"/><Relationship Id="rId9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887720" cy="4099560"/>
            <a:chOff x="-107679" y="2381642"/>
            <a:chExt cx="5887720" cy="4099560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6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Work quietly!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107679" y="4900052"/>
              <a:ext cx="5887720" cy="15811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learn &amp; Look, match and say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379562"/>
            <a:ext cx="3933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quickly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65" y="2498090"/>
            <a:ext cx="3238500" cy="27216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929" y="4166870"/>
            <a:ext cx="3033395" cy="2564765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930" y="2848292"/>
            <a:ext cx="2547620" cy="263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1065" y="2018679"/>
            <a:ext cx="3032760" cy="2098040"/>
          </a:xfrm>
          <a:prstGeom prst="rect">
            <a:avLst/>
          </a:prstGeom>
        </p:spPr>
      </p:pic>
      <p:sp>
        <p:nvSpPr>
          <p:cNvPr id="8" name="文本框 13"/>
          <p:cNvSpPr txBox="1"/>
          <p:nvPr/>
        </p:nvSpPr>
        <p:spPr>
          <a:xfrm>
            <a:off x="558138" y="1256447"/>
            <a:ext cx="8170226" cy="7622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</a:rPr>
              <a:t> 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</a:rPr>
              <a:t>快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</a:rPr>
              <a:t>速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</a:rPr>
              <a:t>说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</a:rPr>
              <a:t>出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</a:rPr>
              <a:t>所出现图</a:t>
            </a:r>
            <a:r>
              <a:rPr lang="zh-CN" altLang="en-US" sz="3600" b="1" dirty="0" smtClean="0">
                <a:latin typeface="宋体" panose="02010600030101010101" pitchFamily="2" charset="-122"/>
                <a:ea typeface="宋体" panose="02010600030101010101" pitchFamily="2" charset="-122"/>
                <a:cs typeface="Comic Sans MS" panose="030F0702030302020204" pitchFamily="66" charset="0"/>
              </a:rPr>
              <a:t>片表示的英语。</a:t>
            </a: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777240" y="2632075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B05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take turns</a:t>
            </a:r>
            <a:endParaRPr lang="en-US" sz="3600" b="1" dirty="0">
              <a:solidFill>
                <a:srgbClr val="00B05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95325" y="1416050"/>
            <a:ext cx="503809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7030A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keep your desk clean</a:t>
            </a:r>
            <a:endParaRPr lang="en-US" sz="3600" b="1" dirty="0">
              <a:solidFill>
                <a:srgbClr val="7030A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95325" y="3721100"/>
            <a:ext cx="5114290" cy="821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rgbClr val="00B0F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talk quietly</a:t>
            </a:r>
            <a:endParaRPr lang="en-US" sz="3600" b="1" dirty="0">
              <a:solidFill>
                <a:srgbClr val="00B0F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76605" y="5020945"/>
            <a:ext cx="4271645" cy="772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keep to the right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216910" y="3023235"/>
            <a:ext cx="5882640" cy="2258060"/>
          </a:xfrm>
          <a:prstGeom prst="line">
            <a:avLst/>
          </a:prstGeom>
          <a:ln w="28575" cmpd="sng">
            <a:solidFill>
              <a:srgbClr val="FF00FF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145405" y="1908810"/>
            <a:ext cx="4031615" cy="221932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endCxn id="1026" idx="1"/>
          </p:cNvCxnSpPr>
          <p:nvPr/>
        </p:nvCxnSpPr>
        <p:spPr>
          <a:xfrm flipV="1">
            <a:off x="3255645" y="1627505"/>
            <a:ext cx="5817235" cy="250063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4670425" y="2907030"/>
            <a:ext cx="4351655" cy="2432685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50" y="259336"/>
            <a:ext cx="7383462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074785" y="3562350"/>
            <a:ext cx="1367155" cy="115570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80" y="784860"/>
            <a:ext cx="1346835" cy="13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022080" y="4794885"/>
            <a:ext cx="1573530" cy="13227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022080" y="2439035"/>
            <a:ext cx="1439545" cy="995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24秋\英语\图\P62learn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8" y="884388"/>
            <a:ext cx="12205678" cy="603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8"/>
          <p:cNvSpPr txBox="1"/>
          <p:nvPr/>
        </p:nvSpPr>
        <p:spPr>
          <a:xfrm>
            <a:off x="981274" y="225847"/>
            <a:ext cx="6117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to the tape.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" name="TextBox 8"/>
          <p:cNvSpPr txBox="1"/>
          <p:nvPr>
            <p:custDataLst>
              <p:tags r:id="rId1"/>
            </p:custDataLst>
          </p:nvPr>
        </p:nvSpPr>
        <p:spPr>
          <a:xfrm>
            <a:off x="4561492" y="1921109"/>
            <a:ext cx="3876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Keep your desk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clean.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8424736" y="1900327"/>
            <a:ext cx="368429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Talk quietly.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1383899" y="1929197"/>
            <a:ext cx="3280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Keep to the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right.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4" y="63394"/>
            <a:ext cx="605641" cy="746835"/>
          </a:xfrm>
          <a:prstGeom prst="rect">
            <a:avLst/>
          </a:prstGeom>
        </p:spPr>
      </p:pic>
      <p:pic>
        <p:nvPicPr>
          <p:cNvPr id="5" name="B Let's learn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48530" y="265263"/>
            <a:ext cx="619125" cy="619125"/>
          </a:xfrm>
          <a:prstGeom prst="rect">
            <a:avLst/>
          </a:prstGeom>
        </p:spPr>
      </p:pic>
      <p:sp>
        <p:nvSpPr>
          <p:cNvPr id="2" name="圆角矩形标注 1"/>
          <p:cNvSpPr/>
          <p:nvPr/>
        </p:nvSpPr>
        <p:spPr>
          <a:xfrm>
            <a:off x="1509684" y="2701637"/>
            <a:ext cx="3298620" cy="1413163"/>
          </a:xfrm>
          <a:prstGeom prst="wedgeRoundRectCallout">
            <a:avLst>
              <a:gd name="adj1" fmla="val 6242"/>
              <a:gd name="adj2" fmla="val 71324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1607675" y="2728941"/>
            <a:ext cx="3197860" cy="1316990"/>
          </a:xfrm>
          <a:prstGeom prst="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Can we use your crayons?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圆角矩形标注 17"/>
          <p:cNvSpPr/>
          <p:nvPr/>
        </p:nvSpPr>
        <p:spPr>
          <a:xfrm>
            <a:off x="4834596" y="3197432"/>
            <a:ext cx="3298620" cy="931379"/>
          </a:xfrm>
          <a:prstGeom prst="wedgeRoundRectCallout">
            <a:avLst>
              <a:gd name="adj1" fmla="val -30929"/>
              <a:gd name="adj2" fmla="val 80249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4933371" y="3221877"/>
            <a:ext cx="3340735" cy="988695"/>
          </a:xfrm>
          <a:prstGeom prst="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OK. Take turns.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6830421" y="5528736"/>
            <a:ext cx="2459049" cy="1163011"/>
          </a:xfrm>
          <a:prstGeom prst="wedgeRoundRectCallout">
            <a:avLst>
              <a:gd name="adj1" fmla="val 29536"/>
              <a:gd name="adj2" fmla="val -83831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854466" y="5384543"/>
            <a:ext cx="2891155" cy="1402080"/>
          </a:xfrm>
          <a:prstGeom prst="rect">
            <a:avLst/>
          </a:prstGeom>
          <a:noFill/>
          <a:ln w="38100">
            <a:noFill/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Talk quietly, please.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3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6" grpId="0" bldLvl="0"/>
      <p:bldP spid="15" grpId="0" bldLvl="0"/>
      <p:bldP spid="12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440046" y="1531877"/>
              <a:ext cx="2236622" cy="5559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lang="en-US" altLang="zh-CN" sz="3600" dirty="0">
                  <a:latin typeface="Comic Sans MS" panose="030F0702030302020204" pitchFamily="66" charset="0"/>
                  <a:sym typeface="+mn-ea"/>
                </a:rPr>
                <a:t>Keep your desk clean.</a:t>
              </a:r>
              <a:endParaRPr kumimoji="1" lang="en-US" altLang="zh-CN" sz="36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20" name="矩形: 圆角 30"/>
          <p:cNvSpPr/>
          <p:nvPr/>
        </p:nvSpPr>
        <p:spPr>
          <a:xfrm>
            <a:off x="520065" y="2402840"/>
            <a:ext cx="11163300" cy="3917262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7"/>
          <p:cNvSpPr txBox="1"/>
          <p:nvPr/>
        </p:nvSpPr>
        <p:spPr>
          <a:xfrm>
            <a:off x="520065" y="2763520"/>
            <a:ext cx="10425430" cy="1330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/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该句为祈使句。祈使句主要用来表达请求、命令、建议、叮嘱或祝愿等。它的主语多是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you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通常省略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/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       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53793" y="499038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/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e.g. </a:t>
            </a:r>
            <a:r>
              <a:rPr lang="en-US" altLang="zh-CN" sz="3200" dirty="0">
                <a:latin typeface="Comic Sans MS" panose="030F0702030302020204" pitchFamily="66" charset="0"/>
              </a:rPr>
              <a:t>Keep quiet. </a:t>
            </a:r>
          </a:p>
          <a:p>
            <a:pPr marL="514350" indent="-514350"/>
            <a:r>
              <a:rPr lang="en-US" altLang="zh-CN" sz="3200" dirty="0" smtClean="0">
                <a:latin typeface="Comic Sans MS" panose="030F0702030302020204" pitchFamily="66" charset="0"/>
              </a:rPr>
              <a:t>      Keep </a:t>
            </a:r>
            <a:r>
              <a:rPr lang="en-US" altLang="zh-CN" sz="3200" dirty="0">
                <a:latin typeface="Comic Sans MS" panose="030F0702030302020204" pitchFamily="66" charset="0"/>
              </a:rPr>
              <a:t>silent! </a:t>
            </a:r>
          </a:p>
        </p:txBody>
      </p:sp>
      <p:sp>
        <p:nvSpPr>
          <p:cNvPr id="10" name="矩形 9"/>
          <p:cNvSpPr/>
          <p:nvPr/>
        </p:nvSpPr>
        <p:spPr>
          <a:xfrm>
            <a:off x="1662233" y="4282789"/>
            <a:ext cx="6340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行为动词原形 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 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862079" y="469774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/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祈使句的句式：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22136410"/>
              </p:ext>
            </p:extLst>
          </p:nvPr>
        </p:nvGraphicFramePr>
        <p:xfrm>
          <a:off x="680498" y="1593057"/>
          <a:ext cx="10842173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586"/>
                <a:gridCol w="4265719"/>
                <a:gridCol w="5319868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类 型</a:t>
                      </a:r>
                      <a:endParaRPr lang="zh-CN" alt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例 句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行为动词引导的祈使句 </a:t>
                      </a:r>
                      <a:endParaRPr lang="zh-CN" alt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Sit down! Come in! 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Be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引导的祈使句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后常加形容词 </a:t>
                      </a:r>
                      <a:endParaRPr lang="zh-CN" altLang="en-US" sz="2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Be careful! Be quiet! </a:t>
                      </a:r>
                      <a:endParaRPr lang="zh-CN" altLang="en-US" sz="2800" kern="12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引导的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祈使句 </a:t>
                      </a:r>
                      <a:endParaRPr lang="zh-CN" altLang="en-US" sz="2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Let's 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+ 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动词原形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.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表建议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,“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我们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……” </a:t>
                      </a:r>
                      <a:endParaRPr lang="zh-CN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Let's have a rest. </a:t>
                      </a:r>
                    </a:p>
                    <a:p>
                      <a:pPr algn="l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Let's go out and play football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. </a:t>
                      </a:r>
                      <a:endParaRPr lang="zh-CN" altLang="en-US" sz="28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 us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“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让我们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……”, 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表示希望得到对方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允许</a:t>
                      </a:r>
                      <a:endParaRPr lang="zh-CN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 us buy you a drink.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Let us go.</a:t>
                      </a:r>
                      <a:endParaRPr lang="zh-CN" altLang="en-US" sz="2800" kern="1200" dirty="0" smtClean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5" name="图片 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9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10" name="图片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"/>
          <p:cNvSpPr txBox="1"/>
          <p:nvPr/>
        </p:nvSpPr>
        <p:spPr>
          <a:xfrm>
            <a:off x="981274" y="225847"/>
            <a:ext cx="3306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 play.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4" y="63394"/>
            <a:ext cx="605641" cy="746835"/>
          </a:xfrm>
          <a:prstGeom prst="rect">
            <a:avLst/>
          </a:prstGeom>
        </p:spPr>
      </p:pic>
      <p:sp>
        <p:nvSpPr>
          <p:cNvPr id="4" name="圆角矩形标注 3"/>
          <p:cNvSpPr/>
          <p:nvPr>
            <p:custDataLst>
              <p:tags r:id="rId1"/>
            </p:custDataLst>
          </p:nvPr>
        </p:nvSpPr>
        <p:spPr>
          <a:xfrm>
            <a:off x="2306203" y="1999970"/>
            <a:ext cx="3197860" cy="1316990"/>
          </a:xfrm>
          <a:prstGeom prst="wedgeRoundRectCallout">
            <a:avLst>
              <a:gd name="adj1" fmla="val -54064"/>
              <a:gd name="adj2" fmla="val 60624"/>
              <a:gd name="adj3" fmla="val 16667"/>
            </a:avLst>
          </a:prstGeom>
          <a:noFill/>
          <a:ln w="12700">
            <a:solidFill>
              <a:srgbClr val="B5E0E9"/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Can we use your crayons?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圆角矩形标注 4"/>
          <p:cNvSpPr/>
          <p:nvPr>
            <p:custDataLst>
              <p:tags r:id="rId2"/>
            </p:custDataLst>
          </p:nvPr>
        </p:nvSpPr>
        <p:spPr>
          <a:xfrm>
            <a:off x="5872485" y="1505623"/>
            <a:ext cx="3340735" cy="988695"/>
          </a:xfrm>
          <a:prstGeom prst="wedgeRoundRectCallout">
            <a:avLst>
              <a:gd name="adj1" fmla="val 36499"/>
              <a:gd name="adj2" fmla="val 87496"/>
              <a:gd name="adj3" fmla="val 16667"/>
            </a:avLst>
          </a:prstGeom>
          <a:noFill/>
          <a:ln w="12700">
            <a:solidFill>
              <a:srgbClr val="B5E0E9"/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OK. Take turns.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5497839" y="4195290"/>
            <a:ext cx="2891155" cy="1402080"/>
          </a:xfrm>
          <a:prstGeom prst="wedgeRoundRectCallout">
            <a:avLst>
              <a:gd name="adj1" fmla="val 61228"/>
              <a:gd name="adj2" fmla="val 33417"/>
              <a:gd name="adj3" fmla="val 16667"/>
            </a:avLst>
          </a:prstGeom>
          <a:noFill/>
          <a:ln w="12700">
            <a:solidFill>
              <a:srgbClr val="B5E0E9"/>
            </a:solidFill>
          </a:ln>
          <a:effectLst>
            <a:outerShdw blurRad="393700" dist="50800" dir="5400000" algn="ctr" rotWithShape="0">
              <a:schemeClr val="accent1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</a:rPr>
              <a:t>Talk quietly, please.</a:t>
            </a:r>
            <a:endParaRPr lang="zh-CN" alt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E:\各种形象图\公司画图-课件用人物\半身男孩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2" b="94127" l="9836" r="89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15" y="2619571"/>
            <a:ext cx="1487488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各种形象图\公司画图-课件用人物\半身女孩1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3" b="9549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773" y="4379880"/>
            <a:ext cx="1554163" cy="19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各种形象图\公司画图-课件用人物\半身男孩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0707" y="2159217"/>
            <a:ext cx="1683392" cy="207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905774" y="354856"/>
            <a:ext cx="7021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Look for pictures based on phrases.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1" name="直接连接符 20"/>
          <p:cNvCxnSpPr>
            <a:stCxn id="19" idx="0"/>
          </p:cNvCxnSpPr>
          <p:nvPr>
            <p:custDataLst>
              <p:tags r:id="rId2"/>
            </p:custDataLst>
          </p:nvPr>
        </p:nvCxnSpPr>
        <p:spPr>
          <a:xfrm flipH="1" flipV="1">
            <a:off x="2116225" y="2274207"/>
            <a:ext cx="4059436" cy="2575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C:\Users\Administrator\Desktop\111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1"/>
          <a:srcRect l="19346" t="11171" r="15468" b="82951"/>
          <a:stretch/>
        </p:blipFill>
        <p:spPr bwMode="auto">
          <a:xfrm>
            <a:off x="1662545" y="4850005"/>
            <a:ext cx="9026232" cy="103959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>
            <p:custDataLst>
              <p:tags r:id="rId4"/>
            </p:custDataLst>
          </p:nvPr>
        </p:nvSpPr>
        <p:spPr>
          <a:xfrm>
            <a:off x="6723736" y="1693028"/>
            <a:ext cx="5788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Keep to the right.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>
            <p:custDataLst>
              <p:tags r:id="rId5"/>
            </p:custDataLst>
          </p:nvPr>
        </p:nvSpPr>
        <p:spPr>
          <a:xfrm>
            <a:off x="-109769" y="1689432"/>
            <a:ext cx="452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Keep your desk clean.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>
            <p:custDataLst>
              <p:tags r:id="rId6"/>
            </p:custDataLst>
          </p:nvPr>
        </p:nvSpPr>
        <p:spPr>
          <a:xfrm>
            <a:off x="4662952" y="1693028"/>
            <a:ext cx="2532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Talk quietly.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7"/>
            </p:custDataLst>
          </p:nvPr>
        </p:nvCxnSpPr>
        <p:spPr>
          <a:xfrm flipH="1" flipV="1">
            <a:off x="6095996" y="2428868"/>
            <a:ext cx="3671459" cy="24211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8"/>
            </p:custDataLst>
          </p:nvPr>
        </p:nvCxnSpPr>
        <p:spPr>
          <a:xfrm flipV="1">
            <a:off x="2327564" y="2428868"/>
            <a:ext cx="7018388" cy="24211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92781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4110450" y="1674001"/>
            <a:ext cx="3509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What’s missing?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126" y="3427889"/>
            <a:ext cx="2071151" cy="190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3812" y="3394420"/>
            <a:ext cx="1937125" cy="193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519" y="3427888"/>
            <a:ext cx="1887650" cy="201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192781"/>
            <a:ext cx="605641" cy="746835"/>
          </a:xfrm>
          <a:prstGeom prst="rect">
            <a:avLst/>
          </a:prstGeom>
        </p:spPr>
      </p:pic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876436" y="315374"/>
            <a:ext cx="3509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</a:rPr>
              <a:t>Play a game.</a:t>
            </a:r>
            <a:endParaRPr lang="zh-CN" altLang="en-US" sz="32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Administrator\Desktop\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 t="53620" b="7252"/>
          <a:stretch>
            <a:fillRect/>
          </a:stretch>
        </p:blipFill>
        <p:spPr bwMode="auto">
          <a:xfrm>
            <a:off x="0" y="870858"/>
            <a:ext cx="12192000" cy="598714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>
            <p:custDataLst>
              <p:tags r:id="rId2"/>
            </p:custDataLst>
          </p:nvPr>
        </p:nvSpPr>
        <p:spPr>
          <a:xfrm>
            <a:off x="232229" y="1543748"/>
            <a:ext cx="119597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1. He is talking in the library.	        A. Keep to the right.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2. We are playing a game.			B. Talk quietly.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3. She is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colouring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at her desk.		C. Take turns.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4. They are writing in class.			D. Keep your desk clean.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5. They are walking on a bridge.		E. Work quietly.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6096000" y="2090057"/>
            <a:ext cx="1480457" cy="493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标注 12"/>
          <p:cNvSpPr/>
          <p:nvPr/>
        </p:nvSpPr>
        <p:spPr>
          <a:xfrm>
            <a:off x="1256725" y="4983911"/>
            <a:ext cx="2894403" cy="1095390"/>
          </a:xfrm>
          <a:prstGeom prst="wedgeRoundRectCallout">
            <a:avLst>
              <a:gd name="adj1" fmla="val 25159"/>
              <a:gd name="adj2" fmla="val 77856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84521" y="5053667"/>
            <a:ext cx="3049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 is talking in the library.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7486132" y="5171483"/>
            <a:ext cx="2456196" cy="872296"/>
          </a:xfrm>
          <a:prstGeom prst="wedgeRoundRectCallout">
            <a:avLst>
              <a:gd name="adj1" fmla="val -25298"/>
              <a:gd name="adj2" fmla="val 87264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508419" y="5344804"/>
            <a:ext cx="304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Talk quietly.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38991"/>
            <a:ext cx="605641" cy="746835"/>
          </a:xfrm>
          <a:prstGeom prst="rect">
            <a:avLst/>
          </a:prstGeom>
        </p:spPr>
      </p:pic>
      <p:sp>
        <p:nvSpPr>
          <p:cNvPr id="17" name="文本框 8"/>
          <p:cNvSpPr txBox="1"/>
          <p:nvPr>
            <p:custDataLst>
              <p:tags r:id="rId4"/>
            </p:custDataLst>
          </p:nvPr>
        </p:nvSpPr>
        <p:spPr>
          <a:xfrm>
            <a:off x="777240" y="159385"/>
            <a:ext cx="4575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Look, match and say.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Administrator\Desktop\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t="53620" b="7252"/>
          <a:stretch>
            <a:fillRect/>
          </a:stretch>
        </p:blipFill>
        <p:spPr bwMode="auto">
          <a:xfrm>
            <a:off x="0" y="870858"/>
            <a:ext cx="12192000" cy="598714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>
            <p:custDataLst>
              <p:tags r:id="rId2"/>
            </p:custDataLst>
          </p:nvPr>
        </p:nvSpPr>
        <p:spPr>
          <a:xfrm>
            <a:off x="232229" y="1543748"/>
            <a:ext cx="119597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1. He is talking in the library.	        A. Keep to the right.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2. We are playing a game.			B. Talk quietly.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3. She is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colouring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at her desk.		C. Take turns.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4. They are writing in class.			D. Keep your desk clean.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5. They are walking on a bridge.		E. Work quietly.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6096000" y="2090057"/>
            <a:ext cx="1480457" cy="493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5624962" y="2569477"/>
            <a:ext cx="1951495" cy="6091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标注 12"/>
          <p:cNvSpPr/>
          <p:nvPr/>
        </p:nvSpPr>
        <p:spPr>
          <a:xfrm>
            <a:off x="1256725" y="4983911"/>
            <a:ext cx="2894403" cy="1095390"/>
          </a:xfrm>
          <a:prstGeom prst="wedgeRoundRectCallout">
            <a:avLst>
              <a:gd name="adj1" fmla="val 25159"/>
              <a:gd name="adj2" fmla="val 77856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431414" y="5053667"/>
            <a:ext cx="2835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We are playing  a game.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7486132" y="5171483"/>
            <a:ext cx="2456196" cy="872296"/>
          </a:xfrm>
          <a:prstGeom prst="wedgeRoundRectCallout">
            <a:avLst>
              <a:gd name="adj1" fmla="val -25298"/>
              <a:gd name="adj2" fmla="val 87264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508419" y="5344804"/>
            <a:ext cx="304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Take turns.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40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00" y="1194723"/>
            <a:ext cx="7135824" cy="4747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027" name="Picture 3" descr="D:\新建文件夹\Pure Codec\x64\Capture\warm up.mp4_20240322_140012.212.jpg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2"/>
          <a:stretch/>
        </p:blipFill>
        <p:spPr bwMode="auto">
          <a:xfrm>
            <a:off x="2455729" y="1789828"/>
            <a:ext cx="6606210" cy="3567618"/>
          </a:xfrm>
          <a:prstGeom prst="roundRect">
            <a:avLst>
              <a:gd name="adj" fmla="val 1009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Administrator\Desktop\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t="53620" b="7252"/>
          <a:stretch>
            <a:fillRect/>
          </a:stretch>
        </p:blipFill>
        <p:spPr bwMode="auto">
          <a:xfrm>
            <a:off x="0" y="870858"/>
            <a:ext cx="12192000" cy="598714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>
            <p:custDataLst>
              <p:tags r:id="rId2"/>
            </p:custDataLst>
          </p:nvPr>
        </p:nvSpPr>
        <p:spPr>
          <a:xfrm>
            <a:off x="232229" y="1543748"/>
            <a:ext cx="119597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1. He is talking in the library.	        A. Keep to the right.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2. We are playing a game.			B. Talk quietly.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3. She is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colouring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at her desk.		C. Take turns.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4. They are writing in class.			D. Keep your desk clean.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5. They are walking on a bridge.		E. Work quietly.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6096000" y="2090057"/>
            <a:ext cx="1480457" cy="493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5624962" y="2569477"/>
            <a:ext cx="1951495" cy="6091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6446520" y="3398520"/>
            <a:ext cx="1129937" cy="4659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标注 10"/>
          <p:cNvSpPr/>
          <p:nvPr/>
        </p:nvSpPr>
        <p:spPr>
          <a:xfrm>
            <a:off x="1256725" y="4983911"/>
            <a:ext cx="2894403" cy="1095390"/>
          </a:xfrm>
          <a:prstGeom prst="wedgeRoundRectCallout">
            <a:avLst>
              <a:gd name="adj1" fmla="val 25159"/>
              <a:gd name="adj2" fmla="val 77856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372799" y="5053667"/>
            <a:ext cx="2835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She is colouring  at her desk.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7486132" y="5171483"/>
            <a:ext cx="2456196" cy="872296"/>
          </a:xfrm>
          <a:prstGeom prst="wedgeRoundRectCallout">
            <a:avLst>
              <a:gd name="adj1" fmla="val -25298"/>
              <a:gd name="adj2" fmla="val 87264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660818" y="5157236"/>
            <a:ext cx="2503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Keep your desk clean.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5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Administrator\Desktop\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t="53620" b="7252"/>
          <a:stretch>
            <a:fillRect/>
          </a:stretch>
        </p:blipFill>
        <p:spPr bwMode="auto">
          <a:xfrm>
            <a:off x="0" y="870858"/>
            <a:ext cx="12192000" cy="598714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>
            <p:custDataLst>
              <p:tags r:id="rId2"/>
            </p:custDataLst>
          </p:nvPr>
        </p:nvSpPr>
        <p:spPr>
          <a:xfrm>
            <a:off x="232229" y="1543748"/>
            <a:ext cx="119597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1. He is talking in the library.	        A. Keep to the right.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2. We are playing a game.			B. Talk quietly.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3. She is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colouring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at her desk.		C. Take turns.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4. They are writing in class.			D. Keep your desk clean.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5. They are walking on a bridge.		E. Work quietly.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6096000" y="2090057"/>
            <a:ext cx="1480457" cy="493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5624962" y="2569477"/>
            <a:ext cx="1951495" cy="6091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6446520" y="3398520"/>
            <a:ext cx="1129937" cy="4659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5810248" y="3929066"/>
            <a:ext cx="1698171" cy="618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标注 10"/>
          <p:cNvSpPr/>
          <p:nvPr/>
        </p:nvSpPr>
        <p:spPr>
          <a:xfrm>
            <a:off x="1256725" y="4983911"/>
            <a:ext cx="2894403" cy="1095390"/>
          </a:xfrm>
          <a:prstGeom prst="wedgeRoundRectCallout">
            <a:avLst>
              <a:gd name="adj1" fmla="val 25159"/>
              <a:gd name="adj2" fmla="val 77856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232122" y="5045007"/>
            <a:ext cx="2941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They are writing in class.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7486132" y="5171483"/>
            <a:ext cx="2456196" cy="872296"/>
          </a:xfrm>
          <a:prstGeom prst="wedgeRoundRectCallout">
            <a:avLst>
              <a:gd name="adj1" fmla="val -25298"/>
              <a:gd name="adj2" fmla="val 87264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508419" y="5344804"/>
            <a:ext cx="304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Work quietly.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0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Administrator\Desktop\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 t="53620" b="7252"/>
          <a:stretch>
            <a:fillRect/>
          </a:stretch>
        </p:blipFill>
        <p:spPr bwMode="auto">
          <a:xfrm>
            <a:off x="0" y="870858"/>
            <a:ext cx="12192000" cy="5987142"/>
          </a:xfrm>
          <a:prstGeom prst="rect">
            <a:avLst/>
          </a:prstGeom>
          <a:noFill/>
        </p:spPr>
      </p:pic>
      <p:sp>
        <p:nvSpPr>
          <p:cNvPr id="2" name="圆角矩形标注 1"/>
          <p:cNvSpPr/>
          <p:nvPr/>
        </p:nvSpPr>
        <p:spPr>
          <a:xfrm>
            <a:off x="1256725" y="4983911"/>
            <a:ext cx="2894403" cy="1095390"/>
          </a:xfrm>
          <a:prstGeom prst="wedgeRoundRectCallout">
            <a:avLst>
              <a:gd name="adj1" fmla="val 25159"/>
              <a:gd name="adj2" fmla="val 77856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>
            <p:custDataLst>
              <p:tags r:id="rId2"/>
            </p:custDataLst>
          </p:nvPr>
        </p:nvSpPr>
        <p:spPr>
          <a:xfrm>
            <a:off x="232229" y="1543748"/>
            <a:ext cx="119597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1. He is talking in the library.	        A. Keep to the right.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2. We are playing a game.			B. Talk quietly.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3. She is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colouring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at her desk.		C. Take turns.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4. They are writing in class.			D. Keep your desk clean.</a:t>
            </a:r>
          </a:p>
          <a:p>
            <a:pPr marL="457200" indent="-45720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		5. They are walking on a bridge.		E. Work quietly.</a:t>
            </a:r>
          </a:p>
        </p:txBody>
      </p:sp>
      <p:cxnSp>
        <p:nvCxnSpPr>
          <p:cNvPr id="44" name="直接连接符 43"/>
          <p:cNvCxnSpPr/>
          <p:nvPr/>
        </p:nvCxnSpPr>
        <p:spPr>
          <a:xfrm>
            <a:off x="6096000" y="2090057"/>
            <a:ext cx="1480457" cy="4934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5624962" y="2569477"/>
            <a:ext cx="1951495" cy="6091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>
            <a:off x="6446520" y="3398520"/>
            <a:ext cx="1129937" cy="4659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5810248" y="3929066"/>
            <a:ext cx="1698171" cy="618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rot="5400000" flipH="1" flipV="1">
            <a:off x="5665557" y="2589671"/>
            <a:ext cx="2555656" cy="12661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55567" y="5042965"/>
            <a:ext cx="3234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They are walking on a bridge.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圆角矩形标注 11"/>
          <p:cNvSpPr/>
          <p:nvPr/>
        </p:nvSpPr>
        <p:spPr>
          <a:xfrm>
            <a:off x="7486132" y="5171483"/>
            <a:ext cx="2456196" cy="872296"/>
          </a:xfrm>
          <a:prstGeom prst="wedgeRoundRectCallout">
            <a:avLst>
              <a:gd name="adj1" fmla="val -25298"/>
              <a:gd name="adj2" fmla="val 87264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576457" y="5148037"/>
            <a:ext cx="3049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latin typeface="Comic Sans MS" panose="030F0702030302020204" pitchFamily="66" charset="0"/>
              </a:rPr>
              <a:t>Keep to the right.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94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777240" y="1805770"/>
            <a:ext cx="3599651" cy="1348313"/>
          </a:xfrm>
          <a:prstGeom prst="wedgeRoundRectCallout">
            <a:avLst>
              <a:gd name="adj1" fmla="val 34079"/>
              <a:gd name="adj2" fmla="val 68651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We are playing a game.</a:t>
            </a:r>
            <a:endParaRPr kumimoji="1" lang="en-US" altLang="zh-CN" sz="3200" b="1">
              <a:solidFill>
                <a:schemeClr val="tx1"/>
              </a:solidFill>
              <a:latin typeface="Comic Sans MS" panose="030F0702030302020204" pitchFamily="66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9630" y="2807399"/>
            <a:ext cx="2191286" cy="26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:\图标+国旗+人物图\公司画图-课件用人物\半身女孩4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1774" y="2969166"/>
            <a:ext cx="2346824" cy="253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标注 4"/>
          <p:cNvSpPr/>
          <p:nvPr/>
        </p:nvSpPr>
        <p:spPr>
          <a:xfrm>
            <a:off x="7665186" y="1829183"/>
            <a:ext cx="2771265" cy="931651"/>
          </a:xfrm>
          <a:prstGeom prst="wedgeRoundRectCallout">
            <a:avLst>
              <a:gd name="adj1" fmla="val -39067"/>
              <a:gd name="adj2" fmla="val 96164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Take turns.</a:t>
            </a:r>
            <a:endParaRPr kumimoji="1" lang="en-US" altLang="zh-CN" sz="3200" b="1" dirty="0">
              <a:solidFill>
                <a:srgbClr val="000000"/>
              </a:solidFill>
              <a:latin typeface="Comic Sans MS" panose="030F0702030302020204" pitchFamily="66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38991"/>
            <a:ext cx="605641" cy="746835"/>
          </a:xfrm>
          <a:prstGeom prst="rect">
            <a:avLst/>
          </a:prstGeom>
        </p:spPr>
      </p:pic>
      <p:sp>
        <p:nvSpPr>
          <p:cNvPr id="7" name="文本框 8"/>
          <p:cNvSpPr txBox="1"/>
          <p:nvPr>
            <p:custDataLst>
              <p:tags r:id="rId2"/>
            </p:custDataLst>
          </p:nvPr>
        </p:nvSpPr>
        <p:spPr>
          <a:xfrm>
            <a:off x="777240" y="159385"/>
            <a:ext cx="4575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Let’s practice.</a:t>
            </a:r>
            <a:endParaRPr lang="en-US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649979" y="4832470"/>
            <a:ext cx="3599651" cy="1348313"/>
          </a:xfrm>
          <a:prstGeom prst="wedgeRoundRectCallout">
            <a:avLst>
              <a:gd name="adj1" fmla="val 59481"/>
              <a:gd name="adj2" fmla="val -37700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smtClean="0">
                <a:solidFill>
                  <a:schemeClr val="tx1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They are writing in class.</a:t>
            </a:r>
            <a:endParaRPr kumimoji="1" lang="en-US" altLang="zh-CN" sz="3200" b="1">
              <a:solidFill>
                <a:schemeClr val="tx1"/>
              </a:solidFill>
              <a:latin typeface="Comic Sans MS" panose="030F0702030302020204" pitchFamily="66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9050818" y="4157013"/>
            <a:ext cx="2771265" cy="931651"/>
          </a:xfrm>
          <a:prstGeom prst="wedgeRoundRectCallout">
            <a:avLst>
              <a:gd name="adj1" fmla="val -69063"/>
              <a:gd name="adj2" fmla="val 246"/>
              <a:gd name="adj3" fmla="val 16667"/>
            </a:avLst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dk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Work quietly.</a:t>
            </a:r>
            <a:endParaRPr kumimoji="1" lang="en-US" altLang="zh-CN" sz="3200" b="1" dirty="0">
              <a:solidFill>
                <a:srgbClr val="000000"/>
              </a:solidFill>
              <a:latin typeface="Comic Sans MS" panose="030F0702030302020204" pitchFamily="66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4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bldLvl="0" animBg="1"/>
      <p:bldP spid="5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1293679" y="1128166"/>
            <a:ext cx="9144054" cy="439314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3" name="组合 2"/>
          <p:cNvGrpSpPr/>
          <p:nvPr/>
        </p:nvGrpSpPr>
        <p:grpSpPr>
          <a:xfrm>
            <a:off x="1293679" y="1306660"/>
            <a:ext cx="6224176" cy="101187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17" y="1915"/>
              <a:ext cx="2970" cy="55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了解表示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行为规范的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词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组</a:t>
              </a:r>
              <a:endParaRPr kumimoji="1" lang="zh-CN" altLang="en-US" sz="3200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336839" y="2543327"/>
            <a:ext cx="6942950" cy="948681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242" y="3254"/>
              <a:ext cx="3581" cy="59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记忆表示行为规范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的词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组</a:t>
              </a:r>
              <a:endParaRPr kumimoji="1" lang="zh-CN" altLang="en-US" sz="3200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376271" y="3826042"/>
            <a:ext cx="8140711" cy="1003259"/>
            <a:chOff x="3917" y="4137"/>
            <a:chExt cx="5263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917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4259" y="4452"/>
              <a:ext cx="4375" cy="56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熟练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运</a:t>
              </a:r>
              <a:r>
                <a:rPr kumimoji="1" lang="zh-CN" altLang="en-US" sz="3200" b="1" smtClean="0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用表示行为规范的词</a:t>
              </a:r>
              <a:r>
                <a:rPr kumimoji="1" lang="zh-CN" altLang="en-US" sz="3200" b="1">
                  <a:solidFill>
                    <a:srgbClr val="1F1F20"/>
                  </a:solidFill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组表达</a:t>
              </a:r>
              <a:endParaRPr kumimoji="1" lang="zh-CN" altLang="en-US" sz="3200" b="1" dirty="0">
                <a:solidFill>
                  <a:srgbClr val="1F1F20"/>
                </a:solidFill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012185" y="2919184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7574759" y="1636994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pSp>
        <p:nvGrpSpPr>
          <p:cNvPr id="16" name="组合 15"/>
          <p:cNvGrpSpPr/>
          <p:nvPr/>
        </p:nvGrpSpPr>
        <p:grpSpPr>
          <a:xfrm>
            <a:off x="9240475" y="4081949"/>
            <a:ext cx="1840653" cy="467360"/>
            <a:chOff x="8075" y="4275"/>
            <a:chExt cx="2174" cy="552"/>
          </a:xfrm>
        </p:grpSpPr>
        <p:sp>
          <p:nvSpPr>
            <p:cNvPr id="17" name="五角星 16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8" name="五角星 17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  <p:sp>
          <p:nvSpPr>
            <p:cNvPr id="19" name="五角星 18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3200"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2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3527283" cy="1068779"/>
          </a:xfrm>
          <a:prstGeom prst="rect">
            <a:avLst/>
          </a:prstGeom>
        </p:spPr>
      </p:pic>
      <p:sp>
        <p:nvSpPr>
          <p:cNvPr id="13" name="文本框 8"/>
          <p:cNvSpPr txBox="1"/>
          <p:nvPr/>
        </p:nvSpPr>
        <p:spPr>
          <a:xfrm>
            <a:off x="181147" y="374470"/>
            <a:ext cx="283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黑体" panose="02010609060101010101" pitchFamily="49" charset="-122"/>
                <a:cs typeface="+mn-cs"/>
              </a:rPr>
              <a:t>Good to know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906780" y="1479198"/>
            <a:ext cx="7764145" cy="1331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    </a:t>
            </a:r>
            <a:r>
              <a:rPr lang="en-US" altLang="zh-CN" sz="4000" b="1" smtClean="0">
                <a:latin typeface="Comic Sans MS" panose="030F0702030302020204" pitchFamily="66" charset="0"/>
              </a:rPr>
              <a:t>Life is not all roses.</a:t>
            </a:r>
            <a:r>
              <a:rPr lang="en-US" altLang="zh-CN" sz="3200" b="1" dirty="0">
                <a:latin typeface="Comic Sans MS" panose="030F0702030302020204" pitchFamily="66" charset="0"/>
              </a:rPr>
              <a:t>   </a:t>
            </a:r>
          </a:p>
          <a:p>
            <a:pPr>
              <a:lnSpc>
                <a:spcPct val="120000"/>
              </a:lnSpc>
            </a:pPr>
            <a:r>
              <a:rPr lang="en-US" altLang="zh-CN" sz="3200" b="1" dirty="0">
                <a:latin typeface="Comic Sans MS" panose="030F0702030302020204" pitchFamily="66" charset="0"/>
              </a:rPr>
              <a:t>                  </a:t>
            </a:r>
            <a:r>
              <a:rPr 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人生并不是康庄</a:t>
            </a:r>
            <a:r>
              <a:rPr lang="zh-CN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</a:t>
            </a:r>
            <a:r>
              <a:rPr lang="zh-CN" sz="32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道</a:t>
            </a:r>
            <a:r>
              <a:rPr lang="zh-CN" altLang="en-US" sz="3200" b="1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50" name="Picture 2" descr="E:\24秋\英语\图\夏日乡间田园风光小路蓝天插画\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b="4701"/>
          <a:stretch/>
        </p:blipFill>
        <p:spPr bwMode="auto">
          <a:xfrm>
            <a:off x="2885704" y="2993942"/>
            <a:ext cx="6797018" cy="354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5395" y="1141401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一、单项选择。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05130" y="1803837"/>
            <a:ext cx="10898505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(     ) 1.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Please  ____ turns.</a:t>
            </a:r>
            <a:endParaRPr lang="en-US" altLang="zh-CN" sz="2800" dirty="0" smtClean="0">
              <a:ln w="0"/>
              <a:latin typeface="Comic Sans MS" panose="030F0702030302020204" pitchFamily="66" charset="0"/>
              <a:ea typeface="微软雅黑" panose="020B0503020204020204" charset="-122"/>
            </a:endParaRP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            A. take       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 B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. takes         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  C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  <a:sym typeface="+mn-ea"/>
              </a:rPr>
              <a:t>. taking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(     ) 2.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Keep ____the right, please.</a:t>
            </a: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A. at             B. in     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C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 to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(     ) 3.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They are </a:t>
            </a:r>
            <a:r>
              <a:rPr lang="en-US" altLang="zh-CN" sz="28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____ on a bridge.</a:t>
            </a: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A. walk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B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zh-CN" sz="2800" dirty="0" err="1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walking</a:t>
            </a: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C. walks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微软雅黑" panose="020B0503020204020204" charset="-122"/>
              </a:rPr>
              <a:t>    </a:t>
            </a:r>
          </a:p>
        </p:txBody>
      </p:sp>
      <p:sp>
        <p:nvSpPr>
          <p:cNvPr id="45" name="TextBox 44"/>
          <p:cNvSpPr txBox="1"/>
          <p:nvPr>
            <p:custDataLst>
              <p:tags r:id="rId3"/>
            </p:custDataLst>
          </p:nvPr>
        </p:nvSpPr>
        <p:spPr>
          <a:xfrm>
            <a:off x="1028968" y="1987987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A</a:t>
            </a:r>
          </a:p>
        </p:txBody>
      </p:sp>
      <p:sp>
        <p:nvSpPr>
          <p:cNvPr id="3" name="TextBox 44"/>
          <p:cNvSpPr txBox="1"/>
          <p:nvPr>
            <p:custDataLst>
              <p:tags r:id="rId4"/>
            </p:custDataLst>
          </p:nvPr>
        </p:nvSpPr>
        <p:spPr>
          <a:xfrm>
            <a:off x="1103898" y="3222373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</a:t>
            </a:r>
          </a:p>
        </p:txBody>
      </p:sp>
      <p:sp>
        <p:nvSpPr>
          <p:cNvPr id="4" name="TextBox 44"/>
          <p:cNvSpPr txBox="1"/>
          <p:nvPr>
            <p:custDataLst>
              <p:tags r:id="rId5"/>
            </p:custDataLst>
          </p:nvPr>
        </p:nvSpPr>
        <p:spPr>
          <a:xfrm>
            <a:off x="1001672" y="4552295"/>
            <a:ext cx="729615" cy="582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B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9" y="51894"/>
            <a:ext cx="2892977" cy="106877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3186" y="419745"/>
            <a:ext cx="2513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28280" y="880614"/>
            <a:ext cx="575797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二、按照要求完成句子。</a:t>
            </a:r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561340" y="1813560"/>
            <a:ext cx="1115187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1.He is talking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in the library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对划线部分提问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2.class, they, writing, in, are (.)(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</a:t>
            </a:r>
            <a:r>
              <a:rPr 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under, she, music, tree, listening, the, to, is,(.)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(</a:t>
            </a:r>
            <a:r>
              <a:rPr lang="zh-CN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808355" y="2504440"/>
            <a:ext cx="4591050" cy="670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Where is he talking?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808355" y="3855720"/>
            <a:ext cx="6391275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They are writing in class.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" name="TextBox 45"/>
          <p:cNvSpPr txBox="1"/>
          <p:nvPr>
            <p:custDataLst>
              <p:tags r:id="rId4"/>
            </p:custDataLst>
          </p:nvPr>
        </p:nvSpPr>
        <p:spPr>
          <a:xfrm>
            <a:off x="808355" y="5058410"/>
            <a:ext cx="9082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She is listening to music under the tree.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9217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69281" y="2219744"/>
            <a:ext cx="7557428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下列短语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 keep to the right, keep your desk clean, talk quietly, take turns</a:t>
            </a:r>
            <a:r>
              <a:rPr lang="zh-CN" altLang="en-US" sz="32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3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39" name="矩形 138"/>
          <p:cNvSpPr/>
          <p:nvPr>
            <p:custDataLst>
              <p:tags r:id="rId1"/>
            </p:custDataLst>
          </p:nvPr>
        </p:nvSpPr>
        <p:spPr>
          <a:xfrm>
            <a:off x="2298642" y="2393125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and show it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>
            <p:custDataLst>
              <p:tags r:id="rId2"/>
            </p:custDataLst>
          </p:nvPr>
        </p:nvSpPr>
        <p:spPr>
          <a:xfrm>
            <a:off x="2269145" y="3683188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Do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“Look, match and say”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>
            <p:custDataLst>
              <p:tags r:id="rId3"/>
            </p:custDataLst>
          </p:nvPr>
        </p:nvSpPr>
        <p:spPr>
          <a:xfrm>
            <a:off x="6725173" y="2349779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Talk about </a:t>
            </a:r>
            <a:r>
              <a:rPr lang="en-US" altLang="zh-CN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rules and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write a short passage.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/>
          <p:cNvSpPr txBox="1"/>
          <p:nvPr>
            <p:custDataLst>
              <p:tags r:id="rId1"/>
            </p:custDataLst>
          </p:nvPr>
        </p:nvSpPr>
        <p:spPr>
          <a:xfrm>
            <a:off x="845459" y="2175118"/>
            <a:ext cx="7605651" cy="1704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We </a:t>
            </a:r>
            <a:r>
              <a:rPr lang="en-US" altLang="zh-CN" sz="3200" dirty="0">
                <a:latin typeface="Comic Sans MS" panose="030F0702030302020204" pitchFamily="66" charset="0"/>
              </a:rPr>
              <a:t>should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talk </a:t>
            </a:r>
            <a:r>
              <a:rPr lang="en-US" altLang="zh-CN" sz="3200" dirty="0">
                <a:latin typeface="Comic Sans MS" panose="030F0702030302020204" pitchFamily="66" charset="0"/>
              </a:rPr>
              <a:t>quietly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in the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library.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Where else should we talk quietly?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50606" y="305873"/>
            <a:ext cx="1616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8" name="Picture 2" descr="F:\图标+国旗+人物图\公司画图-课件用人物\半身男孩1.t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1110" y="1992496"/>
            <a:ext cx="2405635" cy="318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863273" y="3912376"/>
            <a:ext cx="3785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latin typeface="Comic Sans MS" pitchFamily="66" charset="0"/>
              </a:rPr>
              <a:t>Let's talk about it.</a:t>
            </a:r>
            <a:endParaRPr lang="zh-CN" altLang="en-US" sz="32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4秋\英语\图\教室课堂教师节插画背景\5b6a5aa2b5be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62" y="3405710"/>
            <a:ext cx="4584354" cy="257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24秋\英语\图\安静的场合\5b58896aed5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200" y="712870"/>
            <a:ext cx="4827474" cy="271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E:\24秋\英语\图\安静的场合\地铁没人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980" y="852737"/>
            <a:ext cx="4578820" cy="257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:\24秋\英语\图\安静的场合\医院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190" y="3429673"/>
            <a:ext cx="4879610" cy="274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2802006" y="1797288"/>
            <a:ext cx="1375698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800" smtClean="0">
                <a:latin typeface="Comic Sans MS" pitchFamily="66" charset="0"/>
              </a:rPr>
              <a:t>subway</a:t>
            </a:r>
            <a:endParaRPr lang="zh-CN" altLang="en-US" sz="2800">
              <a:latin typeface="Comic Sans MS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09000" y="1797288"/>
            <a:ext cx="198483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itchFamily="66" charset="0"/>
              </a:rPr>
              <a:t>restaurant</a:t>
            </a:r>
            <a:endParaRPr lang="zh-CN" altLang="en-US" sz="2800" dirty="0">
              <a:latin typeface="Comic Sans MS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02006" y="4384542"/>
            <a:ext cx="150073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hospital</a:t>
            </a:r>
            <a:endParaRPr lang="zh-CN" altLang="en-US" sz="2800" dirty="0">
              <a:latin typeface="Comic Sans MS" pitchFamily="66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62889" y="4384542"/>
            <a:ext cx="183095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Comic Sans MS" pitchFamily="66" charset="0"/>
              </a:rPr>
              <a:t>classroom</a:t>
            </a:r>
            <a:endParaRPr lang="zh-CN" altLang="en-US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7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097405" y="1332865"/>
            <a:ext cx="8624455" cy="10740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</a:t>
            </a:r>
            <a:r>
              <a:rPr lang="en-US" altLang="zh-CN" sz="3200" b="1">
                <a:solidFill>
                  <a:srgbClr val="0070C0"/>
                </a:solidFill>
                <a:latin typeface="Comic Sans MS" panose="030F0702030302020204" pitchFamily="66" charset="0"/>
              </a:rPr>
              <a:t>about </a:t>
            </a:r>
            <a:r>
              <a:rPr lang="en-US" altLang="zh-CN" sz="32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what should people do in different places.</a:t>
            </a:r>
            <a:endParaRPr lang="en-US" altLang="zh-CN" sz="3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3652346" y="2406941"/>
            <a:ext cx="5064472" cy="7444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</a:rPr>
              <a:t>Learn three signs.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390251" y="3151388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162175" y="3672034"/>
            <a:ext cx="779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</a:rPr>
              <a:t>Learn take turns and talk quietly in the classroom.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397250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097405" y="5106961"/>
            <a:ext cx="8174355" cy="10652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</a:rPr>
              <a:t>Talk </a:t>
            </a:r>
            <a:r>
              <a:rPr lang="en-US" altLang="zh-CN" sz="3200" b="1">
                <a:latin typeface="Comic Sans MS" panose="030F0702030302020204" pitchFamily="66" charset="0"/>
              </a:rPr>
              <a:t>about </a:t>
            </a:r>
            <a:r>
              <a:rPr lang="en-US" altLang="zh-CN" sz="3200" b="1" smtClean="0">
                <a:latin typeface="Comic Sans MS" panose="030F0702030302020204" pitchFamily="66" charset="0"/>
              </a:rPr>
              <a:t>what people should do in different places.</a:t>
            </a:r>
            <a:endParaRPr lang="en-US" altLang="zh-CN" sz="3200" b="1" dirty="0">
              <a:latin typeface="Comic Sans MS" panose="030F0702030302020204" pitchFamily="66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368" y="556986"/>
            <a:ext cx="3462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Learn new words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436760"/>
            <a:ext cx="605641" cy="7468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613295" y="5116686"/>
            <a:ext cx="752602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We should talk quietly in the library.</a:t>
            </a:r>
            <a:endParaRPr lang="zh-CN" alt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64" y="1400031"/>
            <a:ext cx="4055745" cy="1447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smtClean="0">
                <a:solidFill>
                  <a:srgbClr val="FF0000"/>
                </a:solidFill>
                <a:latin typeface="Comic Sans MS" panose="030F0702030302020204" pitchFamily="66" charset="0"/>
              </a:rPr>
              <a:t>talk quietly</a:t>
            </a:r>
            <a:endParaRPr lang="en-US" altLang="zh-CN" sz="3600" smtClean="0">
              <a:latin typeface="Comic Sans MS" panose="030F0702030302020204" pitchFamily="66" charset="0"/>
            </a:endParaRPr>
          </a:p>
          <a:p>
            <a:r>
              <a:rPr lang="zh-CN" altLang="en-US" sz="3600" smtClean="0">
                <a:latin typeface="Comic Sans MS" panose="030F0702030302020204" pitchFamily="66" charset="0"/>
              </a:rPr>
              <a:t>小声说话</a:t>
            </a:r>
          </a:p>
        </p:txBody>
      </p:sp>
      <p:sp>
        <p:nvSpPr>
          <p:cNvPr id="10" name="TextBox 9"/>
          <p:cNvSpPr txBox="1"/>
          <p:nvPr>
            <p:custDataLst>
              <p:tags r:id="rId2"/>
            </p:custDataLst>
          </p:nvPr>
        </p:nvSpPr>
        <p:spPr>
          <a:xfrm>
            <a:off x="5300441" y="3547552"/>
            <a:ext cx="506081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work quietly</a:t>
            </a:r>
            <a:r>
              <a:rPr lang="zh-CN" sz="3200" dirty="0" smtClean="0">
                <a:latin typeface="Comic Sans MS" panose="030F0702030302020204" pitchFamily="66" charset="0"/>
              </a:rPr>
              <a:t>安静地工作</a:t>
            </a:r>
          </a:p>
        </p:txBody>
      </p:sp>
      <p:sp>
        <p:nvSpPr>
          <p:cNvPr id="11" name="圆角矩形 10"/>
          <p:cNvSpPr/>
          <p:nvPr>
            <p:custDataLst>
              <p:tags r:id="rId3"/>
            </p:custDataLst>
          </p:nvPr>
        </p:nvSpPr>
        <p:spPr>
          <a:xfrm>
            <a:off x="5297939" y="3047365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9"/>
          <p:cNvSpPr txBox="1"/>
          <p:nvPr/>
        </p:nvSpPr>
        <p:spPr>
          <a:xfrm>
            <a:off x="5369943" y="194776"/>
            <a:ext cx="332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44546A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learn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EFFFC"/>
              </a:clrFrom>
              <a:clrTo>
                <a:srgbClr val="FEFF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154" b="97115" l="22430" r="9158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19530"/>
          <a:stretch>
            <a:fillRect/>
          </a:stretch>
        </p:blipFill>
        <p:spPr bwMode="auto">
          <a:xfrm>
            <a:off x="4700954" y="203289"/>
            <a:ext cx="668989" cy="6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" y="1400175"/>
            <a:ext cx="3477260" cy="359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175625" y="1026160"/>
            <a:ext cx="1963420" cy="1664970"/>
          </a:xfrm>
          <a:prstGeom prst="rect">
            <a:avLst/>
          </a:prstGeom>
        </p:spPr>
      </p:pic>
      <p:pic>
        <p:nvPicPr>
          <p:cNvPr id="5" name="talk quietly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30956" y="1469646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7" grpId="0"/>
      <p:bldP spid="10" grpId="0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231390" y="5194935"/>
            <a:ext cx="8591550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You should 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keep your desk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clean. 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7940" y="1224280"/>
            <a:ext cx="5360035" cy="1056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smtClean="0">
                <a:solidFill>
                  <a:srgbClr val="FF0000"/>
                </a:solidFill>
                <a:latin typeface="Comic Sans MS" panose="030F0702030302020204" pitchFamily="66" charset="0"/>
              </a:rPr>
              <a:t>keep your desk clean</a:t>
            </a:r>
          </a:p>
          <a:p>
            <a:r>
              <a:rPr lang="zh-CN" altLang="en-US" sz="3600" smtClean="0">
                <a:latin typeface="Comic Sans MS" panose="030F0702030302020204" pitchFamily="66" charset="0"/>
              </a:rPr>
              <a:t>保持你的书桌清洁</a:t>
            </a:r>
          </a:p>
        </p:txBody>
      </p:sp>
      <p:sp>
        <p:nvSpPr>
          <p:cNvPr id="11" name="TextBox 16"/>
          <p:cNvSpPr txBox="1"/>
          <p:nvPr>
            <p:custDataLst>
              <p:tags r:id="rId2"/>
            </p:custDataLst>
          </p:nvPr>
        </p:nvSpPr>
        <p:spPr>
          <a:xfrm>
            <a:off x="6442453" y="2893159"/>
            <a:ext cx="5864291" cy="10915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latin typeface="Comic Sans MS" panose="030F0702030302020204" pitchFamily="66" charset="0"/>
              </a:rPr>
              <a:t>keep sth. clean</a:t>
            </a:r>
            <a:r>
              <a:rPr lang="zh-CN" sz="3200" smtClean="0">
                <a:latin typeface="Comic Sans MS" panose="030F0702030302020204" pitchFamily="66" charset="0"/>
              </a:rPr>
              <a:t>保持某物清洁</a:t>
            </a:r>
            <a:endParaRPr 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4" name="圆角矩形 13"/>
          <p:cNvSpPr/>
          <p:nvPr>
            <p:custDataLst>
              <p:tags r:id="rId3"/>
            </p:custDataLst>
          </p:nvPr>
        </p:nvSpPr>
        <p:spPr>
          <a:xfrm>
            <a:off x="5107686" y="3155912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短语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6890" y="1294130"/>
            <a:ext cx="3837940" cy="3244850"/>
          </a:xfrm>
          <a:prstGeom prst="rect">
            <a:avLst/>
          </a:prstGeom>
        </p:spPr>
      </p:pic>
      <p:pic>
        <p:nvPicPr>
          <p:cNvPr id="8" name="keep your desk clea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88815" y="1297622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7" grpId="0"/>
      <p:bldP spid="11" grpId="0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491480" y="1316489"/>
            <a:ext cx="6331585" cy="866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keep to the </a:t>
            </a:r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right </a:t>
            </a:r>
            <a:r>
              <a:rPr lang="zh-CN" altLang="en-US" sz="3600" dirty="0" smtClean="0">
                <a:latin typeface="Comic Sans MS" panose="030F0702030302020204" pitchFamily="66" charset="0"/>
              </a:rPr>
              <a:t>靠</a:t>
            </a:r>
            <a:r>
              <a:rPr lang="zh-CN" altLang="en-US" sz="3600" dirty="0" smtClean="0">
                <a:latin typeface="Comic Sans MS" panose="030F0702030302020204" pitchFamily="66" charset="0"/>
              </a:rPr>
              <a:t>右</a:t>
            </a:r>
            <a:r>
              <a:rPr lang="zh-CN" altLang="en-US" sz="3600" dirty="0" smtClean="0">
                <a:latin typeface="Comic Sans MS" panose="030F0702030302020204" pitchFamily="66" charset="0"/>
                <a:sym typeface="+mn-ea"/>
              </a:rPr>
              <a:t>行</a:t>
            </a:r>
          </a:p>
        </p:txBody>
      </p:sp>
      <p:sp>
        <p:nvSpPr>
          <p:cNvPr id="5" name="圆角矩形 4"/>
          <p:cNvSpPr/>
          <p:nvPr>
            <p:custDataLst>
              <p:tags r:id="rId1"/>
            </p:custDataLst>
          </p:nvPr>
        </p:nvSpPr>
        <p:spPr>
          <a:xfrm>
            <a:off x="4811532" y="2396205"/>
            <a:ext cx="1054891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>
            <p:custDataLst>
              <p:tags r:id="rId2"/>
            </p:custDataLst>
          </p:nvPr>
        </p:nvSpPr>
        <p:spPr>
          <a:xfrm>
            <a:off x="5975279" y="2258059"/>
            <a:ext cx="506081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keep to the </a:t>
            </a:r>
            <a:r>
              <a:rPr lang="en-US" sz="3200" dirty="0" smtClean="0">
                <a:latin typeface="Comic Sans MS" panose="030F0702030302020204" pitchFamily="66" charset="0"/>
              </a:rPr>
              <a:t>left </a:t>
            </a:r>
            <a:r>
              <a:rPr lang="zh-CN" sz="3200" dirty="0" smtClean="0">
                <a:latin typeface="Comic Sans MS" panose="030F0702030302020204" pitchFamily="66" charset="0"/>
              </a:rPr>
              <a:t>靠</a:t>
            </a:r>
            <a:r>
              <a:rPr lang="zh-CN" sz="3200" dirty="0" smtClean="0">
                <a:latin typeface="Comic Sans MS" panose="030F0702030302020204" pitchFamily="66" charset="0"/>
              </a:rPr>
              <a:t>左</a:t>
            </a:r>
            <a:r>
              <a:rPr lang="zh-CN" sz="3200" dirty="0" smtClean="0">
                <a:latin typeface="Comic Sans MS" panose="030F0702030302020204" pitchFamily="66" charset="0"/>
                <a:sym typeface="+mn-ea"/>
              </a:rPr>
              <a:t>行</a:t>
            </a:r>
          </a:p>
        </p:txBody>
      </p:sp>
      <p:sp>
        <p:nvSpPr>
          <p:cNvPr id="16" name="文本框 2"/>
          <p:cNvSpPr txBox="1"/>
          <p:nvPr>
            <p:custDataLst>
              <p:tags r:id="rId3"/>
            </p:custDataLst>
          </p:nvPr>
        </p:nvSpPr>
        <p:spPr>
          <a:xfrm>
            <a:off x="1360805" y="5452110"/>
            <a:ext cx="8261350" cy="783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Keep to the right, please.</a:t>
            </a:r>
            <a:r>
              <a:rPr lang="zh-CN" sz="3200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请靠右行驶。</a:t>
            </a:r>
            <a:endParaRPr lang="zh-CN" sz="3200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34975" y="1299210"/>
            <a:ext cx="3972560" cy="2747645"/>
          </a:xfrm>
          <a:prstGeom prst="rect">
            <a:avLst/>
          </a:prstGeom>
        </p:spPr>
      </p:pic>
      <p:pic>
        <p:nvPicPr>
          <p:cNvPr id="4" name="keep to the righ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11532" y="1345531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5" grpId="0" bldLvl="0" animBg="1"/>
      <p:bldP spid="17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269393" y="1436771"/>
            <a:ext cx="4717415" cy="848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take turns</a:t>
            </a:r>
            <a:r>
              <a:rPr lang="zh-CN" altLang="en-US" sz="3600" dirty="0" smtClean="0">
                <a:latin typeface="Comic Sans MS" panose="030F0702030302020204" pitchFamily="66" charset="0"/>
              </a:rPr>
              <a:t>轮流，替换</a:t>
            </a:r>
          </a:p>
        </p:txBody>
      </p:sp>
      <p:sp>
        <p:nvSpPr>
          <p:cNvPr id="5" name="圆角矩形 4"/>
          <p:cNvSpPr/>
          <p:nvPr>
            <p:custDataLst>
              <p:tags r:id="rId1"/>
            </p:custDataLst>
          </p:nvPr>
        </p:nvSpPr>
        <p:spPr>
          <a:xfrm>
            <a:off x="4704183" y="3589434"/>
            <a:ext cx="1064338" cy="566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拓展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TextBox 16"/>
          <p:cNvSpPr txBox="1"/>
          <p:nvPr>
            <p:custDataLst>
              <p:tags r:id="rId2"/>
            </p:custDataLst>
          </p:nvPr>
        </p:nvSpPr>
        <p:spPr>
          <a:xfrm>
            <a:off x="6024767" y="3358268"/>
            <a:ext cx="61080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Comic Sans MS" panose="030F0702030302020204" pitchFamily="66" charset="0"/>
              </a:rPr>
              <a:t>take one’s turn to do sth. </a:t>
            </a: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Comic Sans MS" panose="030F0702030302020204" pitchFamily="66" charset="0"/>
              </a:rPr>
              <a:t>轮到某人做某事</a:t>
            </a:r>
          </a:p>
        </p:txBody>
      </p:sp>
      <p:sp>
        <p:nvSpPr>
          <p:cNvPr id="13" name="文本框 2"/>
          <p:cNvSpPr txBox="1"/>
          <p:nvPr>
            <p:custDataLst>
              <p:tags r:id="rId3"/>
            </p:custDataLst>
          </p:nvPr>
        </p:nvSpPr>
        <p:spPr>
          <a:xfrm>
            <a:off x="1661160" y="5221780"/>
            <a:ext cx="8871585" cy="802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They take turns to take care of him.</a:t>
            </a:r>
            <a:r>
              <a:rPr lang="zh-CN" altLang="zh-CN" sz="2800" dirty="0">
                <a:latin typeface="Comic Sans MS" panose="030F0702030302020204" pitchFamily="66" charset="0"/>
                <a:cs typeface="Comic Sans MS" panose="030F0702030302020204" pitchFamily="66" charset="0"/>
              </a:rPr>
              <a:t>他们轮流照</a:t>
            </a:r>
            <a:r>
              <a:rPr lang="zh-CN" altLang="zh-CN" sz="2800">
                <a:latin typeface="Comic Sans MS" panose="030F0702030302020204" pitchFamily="66" charset="0"/>
                <a:cs typeface="Comic Sans MS" panose="030F0702030302020204" pitchFamily="66" charset="0"/>
              </a:rPr>
              <a:t>顾</a:t>
            </a:r>
            <a:r>
              <a:rPr lang="zh-CN" altLang="zh-CN" sz="2800" smtClean="0">
                <a:latin typeface="Comic Sans MS" panose="030F0702030302020204" pitchFamily="66" charset="0"/>
                <a:cs typeface="Comic Sans MS" panose="030F0702030302020204" pitchFamily="66" charset="0"/>
              </a:rPr>
              <a:t>他</a:t>
            </a:r>
            <a:r>
              <a:rPr lang="zh-CN" altLang="en-US" sz="2800" smtClean="0">
                <a:latin typeface="Comic Sans MS" panose="030F0702030302020204" pitchFamily="66" charset="0"/>
                <a:cs typeface="Comic Sans MS" panose="030F0702030302020204" pitchFamily="66" charset="0"/>
              </a:rPr>
              <a:t>。</a:t>
            </a:r>
            <a:endParaRPr lang="zh-CN" altLang="zh-CN" sz="2800" dirty="0">
              <a:solidFill>
                <a:schemeClr val="tx1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77825" y="1441450"/>
            <a:ext cx="4036060" cy="3391535"/>
          </a:xfrm>
          <a:prstGeom prst="rect">
            <a:avLst/>
          </a:prstGeom>
        </p:spPr>
      </p:pic>
      <p:sp>
        <p:nvSpPr>
          <p:cNvPr id="7" name="TextBox 14"/>
          <p:cNvSpPr txBox="1"/>
          <p:nvPr>
            <p:custDataLst>
              <p:tags r:id="rId5"/>
            </p:custDataLst>
          </p:nvPr>
        </p:nvSpPr>
        <p:spPr>
          <a:xfrm>
            <a:off x="4793615" y="2399665"/>
            <a:ext cx="7217410" cy="9582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smtClean="0">
                <a:solidFill>
                  <a:srgbClr val="FF0000"/>
                </a:solidFill>
                <a:latin typeface="Comic Sans MS" panose="030F0702030302020204" pitchFamily="66" charset="0"/>
              </a:rPr>
              <a:t>take turns</a:t>
            </a:r>
            <a:r>
              <a:rPr lang="en-US" altLang="zh-CN" sz="3600" smtClean="0">
                <a:latin typeface="Comic Sans MS" panose="030F0702030302020204" pitchFamily="66" charset="0"/>
              </a:rPr>
              <a:t> to do sth./doing sth.</a:t>
            </a:r>
          </a:p>
        </p:txBody>
      </p:sp>
      <p:pic>
        <p:nvPicPr>
          <p:cNvPr id="8" name="take turns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17227" y="1471946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5" grpId="0" bldLvl="0" animBg="1"/>
      <p:bldP spid="17" grpId="0"/>
      <p:bldP spid="13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35af483-b3d4-48ac-a6ff-3966bed967cd}"/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787</Words>
  <Application>Microsoft Office PowerPoint</Application>
  <PresentationFormat>自定义</PresentationFormat>
  <Paragraphs>169</Paragraphs>
  <Slides>30</Slides>
  <Notes>7</Notes>
  <HiddenSlides>0</HiddenSlides>
  <MMClips>5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1163</cp:revision>
  <dcterms:created xsi:type="dcterms:W3CDTF">2019-08-19T07:47:00Z</dcterms:created>
  <dcterms:modified xsi:type="dcterms:W3CDTF">2024-04-02T03:10:35Z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2B5A9C4F08A44539BC7F773C97FE717D_13</vt:lpwstr>
  </property>
  <property fmtid="{D5CDD505-2E9C-101B-9397-08002B2CF9AE}" pid="3" name="KSOProductBuildVer">
    <vt:lpwstr>2052-12.1.0.16120</vt:lpwstr>
  </property>
</Properties>
</file>