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7"/>
  </p:notesMasterIdLst>
  <p:handoutMasterIdLst>
    <p:handoutMasterId r:id="rId28"/>
  </p:handoutMasterIdLst>
  <p:sldIdLst>
    <p:sldId id="265" r:id="rId3"/>
    <p:sldId id="276" r:id="rId4"/>
    <p:sldId id="406" r:id="rId5"/>
    <p:sldId id="396" r:id="rId6"/>
    <p:sldId id="407" r:id="rId7"/>
    <p:sldId id="408" r:id="rId8"/>
    <p:sldId id="409" r:id="rId9"/>
    <p:sldId id="410" r:id="rId10"/>
    <p:sldId id="411" r:id="rId11"/>
    <p:sldId id="286" r:id="rId12"/>
    <p:sldId id="287" r:id="rId13"/>
    <p:sldId id="405" r:id="rId14"/>
    <p:sldId id="381" r:id="rId15"/>
    <p:sldId id="412" r:id="rId16"/>
    <p:sldId id="413" r:id="rId17"/>
    <p:sldId id="395" r:id="rId18"/>
    <p:sldId id="283" r:id="rId19"/>
    <p:sldId id="296" r:id="rId20"/>
    <p:sldId id="289" r:id="rId21"/>
    <p:sldId id="290" r:id="rId22"/>
    <p:sldId id="403" r:id="rId23"/>
    <p:sldId id="363" r:id="rId24"/>
    <p:sldId id="282" r:id="rId25"/>
    <p:sldId id="27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55E1"/>
    <a:srgbClr val="FF5B5B"/>
    <a:srgbClr val="F4EE00"/>
    <a:srgbClr val="F68100"/>
    <a:srgbClr val="4BB3B1"/>
    <a:srgbClr val="CFCA02"/>
    <a:srgbClr val="6CC2C0"/>
    <a:srgbClr val="B5E0E9"/>
    <a:srgbClr val="00FFFF"/>
    <a:srgbClr val="39A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74" y="-90"/>
      </p:cViewPr>
      <p:guideLst>
        <p:guide orient="horz" pos="212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27"/>
        <p:guide pos="216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13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88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8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PartB%20Lets%20learn.sw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&#36229;&#38142;&#25509;&#25991;&#20214;/PartB%20Lets%20learn.sw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wav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8.png"/><Relationship Id="rId4" Type="http://schemas.openxmlformats.org/officeDocument/2006/relationships/audio" Target="../media/media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30183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60612" y="2633515"/>
            <a:ext cx="5779180" cy="3708514"/>
            <a:chOff x="-438540" y="2289482"/>
            <a:chExt cx="5779180" cy="3708514"/>
          </a:xfrm>
        </p:grpSpPr>
        <p:sp>
          <p:nvSpPr>
            <p:cNvPr id="54" name="文本框 7"/>
            <p:cNvSpPr txBox="1"/>
            <p:nvPr/>
          </p:nvSpPr>
          <p:spPr>
            <a:xfrm>
              <a:off x="-438540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6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20404" y="4170947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learn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Look, match and say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级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111.jpg"/>
          <p:cNvPicPr>
            <a:picLocks noChangeAspect="1" noChangeArrowheads="1"/>
          </p:cNvPicPr>
          <p:nvPr/>
        </p:nvPicPr>
        <p:blipFill>
          <a:blip r:embed="rId4"/>
          <a:srcRect t="11171" b="52877"/>
          <a:stretch>
            <a:fillRect/>
          </a:stretch>
        </p:blipFill>
        <p:spPr bwMode="auto">
          <a:xfrm>
            <a:off x="0" y="1357086"/>
            <a:ext cx="12192000" cy="55009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0085" y="822122"/>
            <a:ext cx="4128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ead after the tape.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9647" y="3225448"/>
            <a:ext cx="239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Can we use your crayons?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5311" y="2316627"/>
            <a:ext cx="338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Keep to the right.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48863" y="2285992"/>
            <a:ext cx="38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Keep your desk clean.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94933" y="2285992"/>
            <a:ext cx="253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Talk quietly.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7605" y="3635999"/>
            <a:ext cx="3067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OK. Take turns.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96063" y="5775984"/>
            <a:ext cx="239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Talk quietly, please.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67900" y="215580"/>
            <a:ext cx="193514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5" name="ïŝḻiḓê"/>
          <p:cNvSpPr/>
          <p:nvPr/>
        </p:nvSpPr>
        <p:spPr bwMode="auto">
          <a:xfrm>
            <a:off x="401957" y="215580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6" name="ïŝḻiḓê"/>
          <p:cNvSpPr/>
          <p:nvPr/>
        </p:nvSpPr>
        <p:spPr bwMode="auto">
          <a:xfrm flipH="1">
            <a:off x="3886589" y="216315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pic>
        <p:nvPicPr>
          <p:cNvPr id="3" name="B Let's lear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3143" y="9072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5724" y="2098131"/>
            <a:ext cx="104251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该句为祈使句。祈使句主要用来表达请求、命令、建议、叮嘱或祝愿等。它的主语多是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you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通常省略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/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23065" y="215580"/>
            <a:ext cx="28248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Language points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9" name="ïŝḻiḓê"/>
          <p:cNvSpPr/>
          <p:nvPr/>
        </p:nvSpPr>
        <p:spPr bwMode="auto">
          <a:xfrm>
            <a:off x="87974" y="304552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30" name="ïŝḻiḓê"/>
          <p:cNvSpPr/>
          <p:nvPr/>
        </p:nvSpPr>
        <p:spPr bwMode="auto">
          <a:xfrm flipH="1">
            <a:off x="4183728" y="262283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20944" y="1236523"/>
            <a:ext cx="4345415" cy="763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20944" y="1294757"/>
            <a:ext cx="4398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Keep your desk clean. </a:t>
            </a:r>
          </a:p>
        </p:txBody>
      </p:sp>
      <p:sp>
        <p:nvSpPr>
          <p:cNvPr id="4" name="矩形 3"/>
          <p:cNvSpPr/>
          <p:nvPr/>
        </p:nvSpPr>
        <p:spPr>
          <a:xfrm>
            <a:off x="3287473" y="425886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e.g. </a:t>
            </a:r>
            <a:r>
              <a:rPr lang="en-US" altLang="zh-CN" sz="3200" dirty="0">
                <a:latin typeface="Comic Sans MS" panose="030F0702030302020204" pitchFamily="66" charset="0"/>
              </a:rPr>
              <a:t>Keep quiet. </a:t>
            </a: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      Keep </a:t>
            </a:r>
            <a:r>
              <a:rPr lang="en-US" altLang="zh-CN" sz="3200" dirty="0">
                <a:latin typeface="Comic Sans MS" panose="030F0702030302020204" pitchFamily="66" charset="0"/>
              </a:rPr>
              <a:t>silent! </a:t>
            </a:r>
          </a:p>
        </p:txBody>
      </p:sp>
      <p:sp>
        <p:nvSpPr>
          <p:cNvPr id="5" name="矩形 4"/>
          <p:cNvSpPr/>
          <p:nvPr/>
        </p:nvSpPr>
        <p:spPr>
          <a:xfrm>
            <a:off x="1800663" y="3550634"/>
            <a:ext cx="6340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行为动词原形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2079" y="469774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祈使句的句式：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93484" y="1111794"/>
          <a:ext cx="10842173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873830"/>
                <a:gridCol w="593634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类 型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 句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行为动词引导的祈使句 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Sit down! Come in!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引导的祈使句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后常加形容词 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 careful! Be quiet! </a:t>
                      </a:r>
                      <a:endParaRPr lang="zh-CN" altLang="en-US" sz="2800" kern="12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引 导 的祈使句 </a:t>
                      </a:r>
                      <a:endParaRPr lang="zh-CN" altLang="en-US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Let's 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+ 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动词原形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. 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 建议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,“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我们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……” </a:t>
                      </a:r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Let's have a rest. </a:t>
                      </a:r>
                    </a:p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Let's go out and play football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.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 us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让我们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……”, 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表示希望得到对方允 许</a:t>
                      </a:r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 us buy you a drink.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 us go.</a:t>
                      </a:r>
                      <a:endParaRPr lang="zh-CN" altLang="en-US" sz="28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5774" y="354856"/>
            <a:ext cx="7021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 for pictures based on phrases.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0" name="图片 1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 rot="10800000">
            <a:off x="2116223" y="2274207"/>
            <a:ext cx="4600575" cy="2686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Administrator\Desktop\1111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t="11171" b="78537"/>
          <a:stretch>
            <a:fillRect/>
          </a:stretch>
        </p:blipFill>
        <p:spPr bwMode="auto">
          <a:xfrm>
            <a:off x="-4" y="4521176"/>
            <a:ext cx="12192000" cy="15748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723736" y="1693028"/>
            <a:ext cx="5788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Keep to the right.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09769" y="1689432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Keep your desk clean.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62952" y="1693028"/>
            <a:ext cx="253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Talk quietly.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rot="10800000">
            <a:off x="6095996" y="2428868"/>
            <a:ext cx="2978828" cy="2128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3227251" y="2428868"/>
            <a:ext cx="6118701" cy="2128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680" y="507228"/>
            <a:ext cx="3509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missing?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0" y="1524000"/>
            <a:ext cx="2908300" cy="287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40" y="1645920"/>
            <a:ext cx="2974975" cy="274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15" y="1622266"/>
            <a:ext cx="3236728" cy="267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680" y="415788"/>
            <a:ext cx="3509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say you do.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94590" y="2561156"/>
            <a:ext cx="113720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latin typeface="Comic Sans MS" panose="030F0702030302020204" pitchFamily="66" charset="0"/>
              </a:rPr>
              <a:t>Keep your desk clean.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1689" y="2675635"/>
            <a:ext cx="4960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Comic Sans MS" panose="030F0702030302020204" pitchFamily="66" charset="0"/>
              </a:rPr>
              <a:t>Talk quietly.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615" y="2569791"/>
            <a:ext cx="11336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Comic Sans MS" panose="030F0702030302020204" pitchFamily="66" charset="0"/>
              </a:rPr>
              <a:t>Keep to the right.</a:t>
            </a:r>
            <a:endParaRPr lang="zh-CN" altLang="en-US" sz="4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836" y="460803"/>
            <a:ext cx="3445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Act the dialogue.</a:t>
            </a:r>
          </a:p>
        </p:txBody>
      </p:sp>
      <p:pic>
        <p:nvPicPr>
          <p:cNvPr id="23" name="Picture 2" descr="C:\Users\Administrator\Desktop\1111.jpg"/>
          <p:cNvPicPr>
            <a:picLocks noChangeAspect="1" noChangeArrowheads="1"/>
          </p:cNvPicPr>
          <p:nvPr/>
        </p:nvPicPr>
        <p:blipFill>
          <a:blip r:embed="rId3"/>
          <a:srcRect t="11171" b="52877"/>
          <a:stretch>
            <a:fillRect/>
          </a:stretch>
        </p:blipFill>
        <p:spPr bwMode="auto">
          <a:xfrm>
            <a:off x="0" y="1357086"/>
            <a:ext cx="12192000" cy="550091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294144" y="3301648"/>
            <a:ext cx="239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Can we use your crayons?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35311" y="2316627"/>
            <a:ext cx="338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Keep to the right.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48863" y="2285992"/>
            <a:ext cx="38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Keep your desk clean.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94933" y="2285992"/>
            <a:ext cx="253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Talk quietly.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4320" y="3662684"/>
            <a:ext cx="3068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OK. Take turns.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64840" y="5730264"/>
            <a:ext cx="239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Talk quietly, please.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Administrator\Desktop\111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t="53620" b="7252"/>
          <a:stretch>
            <a:fillRect/>
          </a:stretch>
        </p:blipFill>
        <p:spPr bwMode="auto">
          <a:xfrm>
            <a:off x="0" y="870858"/>
            <a:ext cx="12192000" cy="5987142"/>
          </a:xfrm>
          <a:prstGeom prst="rect">
            <a:avLst/>
          </a:prstGeom>
          <a:noFill/>
        </p:spPr>
      </p:pic>
      <p:grpSp>
        <p:nvGrpSpPr>
          <p:cNvPr id="8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32229" y="1543748"/>
            <a:ext cx="119597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1. He is talking in the library.	        A. Keep to the right.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2. We are playing a game.			B. Talk quietly.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3. She is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at her desk.		C. Take turns.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4. They are writing in class.			D. Keep your desk clean.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5. They are walking on a bridge.		E. Work quietly.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096000" y="2090057"/>
            <a:ext cx="1480457" cy="493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624962" y="2569477"/>
            <a:ext cx="1951495" cy="609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6446520" y="3398520"/>
            <a:ext cx="1129937" cy="4659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5810248" y="3929066"/>
            <a:ext cx="1698171" cy="618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5400000" flipH="1" flipV="1">
            <a:off x="5665557" y="2589671"/>
            <a:ext cx="2555656" cy="12661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835095" y="315486"/>
            <a:ext cx="353013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Look, match and say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1" name="ïŝḻiḓê"/>
          <p:cNvSpPr/>
          <p:nvPr/>
        </p:nvSpPr>
        <p:spPr bwMode="auto">
          <a:xfrm>
            <a:off x="2447109" y="305865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2" name="ïŝḻiḓê"/>
          <p:cNvSpPr/>
          <p:nvPr/>
        </p:nvSpPr>
        <p:spPr bwMode="auto">
          <a:xfrm flipH="1">
            <a:off x="7365229" y="329129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84521" y="5053667"/>
            <a:ext cx="3049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 is talking in the library.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419" y="5344804"/>
            <a:ext cx="30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Talk quietly.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7083" y="171239"/>
            <a:ext cx="3203121" cy="5355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Gulim" panose="020B0600000101010101" pitchFamily="34" charset="-127"/>
              </a:rPr>
              <a:t>I want to know</a:t>
            </a:r>
            <a:endParaRPr lang="zh-CN" altLang="en-US" sz="32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736" y="2569496"/>
            <a:ext cx="5413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No rules, no circle.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                       -Mencius</a:t>
            </a:r>
            <a:endParaRPr lang="zh-CN" altLang="en-US" sz="3200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3389" y="1386506"/>
            <a:ext cx="5550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不以规矩，不能成方圆。</a:t>
            </a:r>
            <a:b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-《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孟子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876" y="4929198"/>
            <a:ext cx="5413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Please follow the school rules</a:t>
            </a:r>
            <a:r>
              <a:rPr lang="zh-CN" altLang="en-US" sz="32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！</a:t>
            </a:r>
            <a:endParaRPr lang="zh-CN" altLang="en-US" sz="3200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38150" y="3786190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请遵守学校的规则！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5586" y="1365477"/>
            <a:ext cx="35814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758355" y="1978010"/>
            <a:ext cx="8663011" cy="29777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保持某种状态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		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靠右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按顺序来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		   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顺序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小声说话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			  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听音乐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543580" y="1028842"/>
            <a:ext cx="4041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、汉译英。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1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4009514" y="2042074"/>
            <a:ext cx="1382110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keep</a:t>
            </a:r>
          </a:p>
        </p:txBody>
      </p:sp>
      <p:cxnSp>
        <p:nvCxnSpPr>
          <p:cNvPr id="35" name="直接连接符 34"/>
          <p:cNvCxnSpPr/>
          <p:nvPr/>
        </p:nvCxnSpPr>
        <p:spPr>
          <a:xfrm flipV="1">
            <a:off x="3457575" y="2606441"/>
            <a:ext cx="2800350" cy="14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3452794" y="3749440"/>
            <a:ext cx="2800350" cy="14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3524232" y="4892448"/>
            <a:ext cx="2800350" cy="14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7743855" y="2563579"/>
            <a:ext cx="2800350" cy="14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7739074" y="3706578"/>
            <a:ext cx="2800350" cy="14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7810512" y="4849586"/>
            <a:ext cx="2800350" cy="14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7176934" y="1953012"/>
            <a:ext cx="3780202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keep to the right</a:t>
            </a:r>
          </a:p>
        </p:txBody>
      </p:sp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3510808" y="3186908"/>
            <a:ext cx="2569934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take turns</a:t>
            </a: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8285708" y="3171410"/>
            <a:ext cx="1311578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turn</a:t>
            </a:r>
          </a:p>
        </p:txBody>
      </p:sp>
      <p:sp>
        <p:nvSpPr>
          <p:cNvPr id="53" name="Rectangle 1"/>
          <p:cNvSpPr>
            <a:spLocks noChangeArrowheads="1"/>
          </p:cNvSpPr>
          <p:nvPr/>
        </p:nvSpPr>
        <p:spPr bwMode="auto">
          <a:xfrm>
            <a:off x="3402242" y="4328562"/>
            <a:ext cx="2723823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talk quietly</a:t>
            </a:r>
          </a:p>
        </p:txBody>
      </p:sp>
      <p:sp>
        <p:nvSpPr>
          <p:cNvPr id="54" name="Rectangle 1"/>
          <p:cNvSpPr>
            <a:spLocks noChangeArrowheads="1"/>
          </p:cNvSpPr>
          <p:nvPr/>
        </p:nvSpPr>
        <p:spPr bwMode="auto">
          <a:xfrm>
            <a:off x="7347070" y="4251881"/>
            <a:ext cx="3818674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listening to music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7" grpId="0"/>
      <p:bldP spid="51" grpId="0"/>
      <p:bldP spid="52" grpId="0"/>
      <p:bldP spid="53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5"/>
          <p:cNvSpPr txBox="1"/>
          <p:nvPr/>
        </p:nvSpPr>
        <p:spPr>
          <a:xfrm>
            <a:off x="393179" y="983334"/>
            <a:ext cx="3850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Can you read the words? </a:t>
            </a:r>
          </a:p>
        </p:txBody>
      </p:sp>
      <p:sp>
        <p:nvSpPr>
          <p:cNvPr id="15" name="椭圆 14"/>
          <p:cNvSpPr/>
          <p:nvPr/>
        </p:nvSpPr>
        <p:spPr>
          <a:xfrm>
            <a:off x="3000376" y="1343025"/>
            <a:ext cx="4986337" cy="4986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5243513" y="3729038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5"/>
          <p:cNvSpPr txBox="1"/>
          <p:nvPr/>
        </p:nvSpPr>
        <p:spPr>
          <a:xfrm>
            <a:off x="3481374" y="1914496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 </a:t>
            </a:r>
          </a:p>
        </p:txBody>
      </p:sp>
      <p:sp>
        <p:nvSpPr>
          <p:cNvPr id="21" name="TextBox 15"/>
          <p:cNvSpPr txBox="1"/>
          <p:nvPr/>
        </p:nvSpPr>
        <p:spPr>
          <a:xfrm>
            <a:off x="5842906" y="1914505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when</a:t>
            </a:r>
          </a:p>
        </p:txBody>
      </p:sp>
      <p:sp>
        <p:nvSpPr>
          <p:cNvPr id="22" name="TextBox 15"/>
          <p:cNvSpPr txBox="1"/>
          <p:nvPr/>
        </p:nvSpPr>
        <p:spPr>
          <a:xfrm>
            <a:off x="6972301" y="3371837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6124613" y="4986334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wait </a:t>
            </a:r>
          </a:p>
        </p:txBody>
      </p:sp>
      <p:sp>
        <p:nvSpPr>
          <p:cNvPr id="24" name="TextBox 15"/>
          <p:cNvSpPr txBox="1"/>
          <p:nvPr/>
        </p:nvSpPr>
        <p:spPr>
          <a:xfrm>
            <a:off x="3609993" y="5043499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well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2995577" y="3529022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can  </a:t>
            </a:r>
          </a:p>
        </p:txBody>
      </p:sp>
      <p:sp>
        <p:nvSpPr>
          <p:cNvPr id="26" name="右箭头 25"/>
          <p:cNvSpPr/>
          <p:nvPr/>
        </p:nvSpPr>
        <p:spPr>
          <a:xfrm rot="17977282">
            <a:off x="4938707" y="3186111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 rot="7265537">
            <a:off x="4299901" y="4271657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381620" y="3790939"/>
            <a:ext cx="176217" cy="176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 rot="3347263">
            <a:off x="5059588" y="4292629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 rot="10619408">
            <a:off x="3998029" y="3761842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/>
        </p:nvSpPr>
        <p:spPr>
          <a:xfrm rot="14229999">
            <a:off x="4359625" y="323016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15"/>
          <p:cNvSpPr txBox="1"/>
          <p:nvPr/>
        </p:nvSpPr>
        <p:spPr>
          <a:xfrm>
            <a:off x="4772988" y="1433498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 </a:t>
            </a:r>
          </a:p>
        </p:txBody>
      </p:sp>
      <p:sp>
        <p:nvSpPr>
          <p:cNvPr id="34" name="TextBox 15"/>
          <p:cNvSpPr txBox="1"/>
          <p:nvPr/>
        </p:nvSpPr>
        <p:spPr>
          <a:xfrm>
            <a:off x="6714210" y="2671758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whose</a:t>
            </a:r>
          </a:p>
        </p:txBody>
      </p:sp>
      <p:sp>
        <p:nvSpPr>
          <p:cNvPr id="35" name="TextBox 15"/>
          <p:cNvSpPr txBox="1"/>
          <p:nvPr/>
        </p:nvSpPr>
        <p:spPr>
          <a:xfrm>
            <a:off x="4766985" y="5318756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weather </a:t>
            </a:r>
          </a:p>
        </p:txBody>
      </p:sp>
      <p:sp>
        <p:nvSpPr>
          <p:cNvPr id="36" name="TextBox 15"/>
          <p:cNvSpPr txBox="1"/>
          <p:nvPr/>
        </p:nvSpPr>
        <p:spPr>
          <a:xfrm>
            <a:off x="6629846" y="4229104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white  </a:t>
            </a:r>
          </a:p>
        </p:txBody>
      </p:sp>
      <p:sp>
        <p:nvSpPr>
          <p:cNvPr id="37" name="TextBox 15"/>
          <p:cNvSpPr txBox="1"/>
          <p:nvPr/>
        </p:nvSpPr>
        <p:spPr>
          <a:xfrm>
            <a:off x="3043428" y="4243392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wall  </a:t>
            </a:r>
          </a:p>
        </p:txBody>
      </p:sp>
      <p:sp>
        <p:nvSpPr>
          <p:cNvPr id="38" name="TextBox 15"/>
          <p:cNvSpPr txBox="1"/>
          <p:nvPr/>
        </p:nvSpPr>
        <p:spPr>
          <a:xfrm>
            <a:off x="3119172" y="2642951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quiet    </a:t>
            </a:r>
          </a:p>
        </p:txBody>
      </p:sp>
      <p:sp>
        <p:nvSpPr>
          <p:cNvPr id="39" name="右箭头 38"/>
          <p:cNvSpPr/>
          <p:nvPr/>
        </p:nvSpPr>
        <p:spPr>
          <a:xfrm rot="16200000">
            <a:off x="4628512" y="3100078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右箭头 39"/>
          <p:cNvSpPr/>
          <p:nvPr/>
        </p:nvSpPr>
        <p:spPr>
          <a:xfrm rot="12648114">
            <a:off x="4117174" y="339327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 rot="8825367">
            <a:off x="4125090" y="3996660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 rot="5400000">
            <a:off x="4613470" y="4291559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右箭头 42"/>
          <p:cNvSpPr/>
          <p:nvPr/>
        </p:nvSpPr>
        <p:spPr>
          <a:xfrm rot="2296648">
            <a:off x="5031580" y="3979070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右箭头 43"/>
          <p:cNvSpPr/>
          <p:nvPr/>
        </p:nvSpPr>
        <p:spPr>
          <a:xfrm rot="20233271">
            <a:off x="5093307" y="347602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295901" y="3609976"/>
            <a:ext cx="347663" cy="347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5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56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smtClean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90650" y="1980923"/>
            <a:ext cx="10801350" cy="4228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 )1. — Are you from China?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—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A. Yes, I am.  		B. Yes, I do.  	C. No, I don't.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(     )2. Please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turns.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A. takes 			B. taking 		C. take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  )3.— What is Grandma doing?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— </a:t>
            </a:r>
            <a:r>
              <a:rPr lang="en-US" altLang="zh-CN" sz="28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A. She is sleeping. 	B. She sleeps. 	C. She is sleep.</a:t>
            </a:r>
          </a:p>
        </p:txBody>
      </p:sp>
      <p:pic>
        <p:nvPicPr>
          <p:cNvPr id="26" name="图片 25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65631" y="1182748"/>
            <a:ext cx="6485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、单项选择。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4336" y="2054443"/>
            <a:ext cx="447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8241" y="3596174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3131" y="4618568"/>
            <a:ext cx="447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905161" y="1309162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74949" y="2040525"/>
            <a:ext cx="7018268" cy="413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on a are they walking bridge 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is talking the he library in 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 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we your use crayons can 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6367" y="2629095"/>
            <a:ext cx="6223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walking on a bridge.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69820" y="3828102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talking in the library.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571" y="4981431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we use your crayons?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1358328" y="4513030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69281" y="2219744"/>
            <a:ext cx="7557428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下列短语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keep to the right, keep your desk clean, talk quietly, take turns</a:t>
            </a: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253609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4041053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393125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and show it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683188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“Look, match and say”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349779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rules and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write a short passage.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57613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399157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974131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921460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8885.jpg"/>
          <p:cNvPicPr>
            <a:picLocks noChangeAspect="1" noChangeArrowheads="1"/>
          </p:cNvPicPr>
          <p:nvPr/>
        </p:nvPicPr>
        <p:blipFill>
          <a:blip r:embed="rId2"/>
          <a:srcRect l="3070" t="31170" b="36926"/>
          <a:stretch>
            <a:fillRect/>
          </a:stretch>
        </p:blipFill>
        <p:spPr bwMode="auto">
          <a:xfrm>
            <a:off x="15241" y="1022747"/>
            <a:ext cx="12191999" cy="58347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0351" y="349575"/>
            <a:ext cx="99066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Act out.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6774" y="1524072"/>
            <a:ext cx="5463804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My name is Tom. What’s your name?</a:t>
            </a:r>
          </a:p>
          <a:p>
            <a:r>
              <a:rPr lang="en-US" altLang="zh-CN" sz="28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Shh</a:t>
            </a:r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 Talk quietly. I’m John. I can show you the English books.</a:t>
            </a:r>
          </a:p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Thanks.</a:t>
            </a:r>
          </a:p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Here they are.</a:t>
            </a:r>
          </a:p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Ok. Can I read the books here?</a:t>
            </a:r>
          </a:p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Yes. Of course.</a:t>
            </a:r>
          </a:p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Anything else?</a:t>
            </a:r>
          </a:p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Yes. Keep your desk clean.</a:t>
            </a:r>
          </a:p>
          <a:p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Ok, I will. Thanks.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868" y="1508832"/>
            <a:ext cx="11909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John:</a:t>
            </a:r>
          </a:p>
          <a:p>
            <a:pPr algn="r"/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Tom:</a:t>
            </a:r>
          </a:p>
        </p:txBody>
      </p:sp>
      <p:pic>
        <p:nvPicPr>
          <p:cNvPr id="17" name="图片 16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95059" y="133371"/>
            <a:ext cx="2313726" cy="727439"/>
            <a:chOff x="182825" y="1571625"/>
            <a:chExt cx="2838411" cy="732050"/>
          </a:xfrm>
        </p:grpSpPr>
        <p:sp>
          <p:nvSpPr>
            <p:cNvPr id="15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1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9" y="1121228"/>
            <a:ext cx="51435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35" y="1143089"/>
            <a:ext cx="5875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 rules in the library?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801" y="2706247"/>
            <a:ext cx="587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Talk quietly.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1271926"/>
            <a:ext cx="2911489" cy="273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460" y="4209097"/>
            <a:ext cx="33147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97615" y="544655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小声讲话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talk quietl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8520" y="4511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49" y="1121228"/>
            <a:ext cx="51435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801" y="1456460"/>
            <a:ext cx="587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Anything else?</a:t>
            </a:r>
            <a:endParaRPr lang="zh-CN" altLang="en-US" sz="32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801" y="2706246"/>
            <a:ext cx="587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Keep you desk clean.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图片 10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162050"/>
            <a:ext cx="3149569" cy="24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0468" y="4602509"/>
            <a:ext cx="511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保持你的课桌干净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585" y="3456622"/>
            <a:ext cx="17335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90585" y="4741364"/>
            <a:ext cx="511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保持某种状态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30" y="3456620"/>
            <a:ext cx="48387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eep your desk clea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5230" y="3733800"/>
            <a:ext cx="609600" cy="609600"/>
          </a:xfrm>
          <a:prstGeom prst="rect">
            <a:avLst/>
          </a:prstGeom>
        </p:spPr>
      </p:pic>
      <p:pic>
        <p:nvPicPr>
          <p:cNvPr id="5" name="keep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4135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5" y="921984"/>
            <a:ext cx="5623560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 rot="3173180">
            <a:off x="4610667" y="2195600"/>
            <a:ext cx="1195436" cy="3998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2140350"/>
            <a:ext cx="2974772" cy="245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28" y="4439560"/>
            <a:ext cx="43624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49665" y="5585447"/>
            <a:ext cx="511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靠右</a:t>
            </a:r>
          </a:p>
        </p:txBody>
      </p:sp>
      <p:pic>
        <p:nvPicPr>
          <p:cNvPr id="4" name="keep to the righ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4338" y="48538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965053"/>
            <a:ext cx="5109210" cy="315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9" y="2819400"/>
            <a:ext cx="1026169" cy="102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形标注 1"/>
          <p:cNvSpPr/>
          <p:nvPr/>
        </p:nvSpPr>
        <p:spPr>
          <a:xfrm>
            <a:off x="4084320" y="692477"/>
            <a:ext cx="2743200" cy="1165896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Can I use your pen?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6217920" y="1275425"/>
            <a:ext cx="2743200" cy="1165896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Can I use your pen?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1746898" y="1073477"/>
            <a:ext cx="2743200" cy="1165896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OK. Take turns.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78" y="3684268"/>
            <a:ext cx="30384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8961120" y="4830156"/>
            <a:ext cx="1826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按顺序来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take tur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0480" y="4098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C 0.00938 0.00139 0.02591 0.00231 0.0375 0.00671 C 0.04193 0.00833 0.0457 0.01319 0.05 0.01551 C 0.08268 0.0537 0.12773 0.05162 0.16497 0.05324 C 0.1681 0.05301 0.18711 0.05741 0.19375 0.04676 " pathEditMode="relative" ptsTypes="ffffA">
                                      <p:cBhvr>
                                        <p:cTn id="1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75 0.04676 C 0.23555 0.06621 0.18672 0.05394 0.29753 0.05116 C 0.3151 0.04699 0.33229 0.04236 0.35 0.04005 C 0.3582 0.03542 0.3668 0.03935 0.375 0.04236 C 0.37578 0.04468 0.37643 0.04722 0.37747 0.04908 C 0.37852 0.05093 0.38034 0.05139 0.38125 0.05347 C 0.38177 0.0544 0.38346 0.06574 0.38372 0.0669 C 0.38906 0.08611 0.38385 0.06111 0.3875 0.08009 C 0.38685 0.08449 0.38633 0.09259 0.38372 0.0956 C 0.38229 0.09722 0.37878 0.09792 0.37878 0.09792 " pathEditMode="relative" ptsTypes="fffffffffA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e55e577-cf89-43f0-9735-0768fb0f2fc3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656</Words>
  <Application>Microsoft Office PowerPoint</Application>
  <PresentationFormat>自定义</PresentationFormat>
  <Paragraphs>163</Paragraphs>
  <Slides>24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725</cp:revision>
  <dcterms:created xsi:type="dcterms:W3CDTF">2019-08-19T07:47:00Z</dcterms:created>
  <dcterms:modified xsi:type="dcterms:W3CDTF">2021-11-22T08:09:14Z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