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613" r:id="rId3"/>
    <p:sldId id="727" r:id="rId4"/>
    <p:sldId id="649" r:id="rId5"/>
    <p:sldId id="677" r:id="rId6"/>
    <p:sldId id="682" r:id="rId7"/>
    <p:sldId id="684" r:id="rId8"/>
    <p:sldId id="729" r:id="rId9"/>
    <p:sldId id="678" r:id="rId10"/>
    <p:sldId id="730" r:id="rId11"/>
    <p:sldId id="731" r:id="rId12"/>
    <p:sldId id="732" r:id="rId13"/>
    <p:sldId id="733" r:id="rId14"/>
    <p:sldId id="734" r:id="rId15"/>
    <p:sldId id="680" r:id="rId16"/>
    <p:sldId id="681" r:id="rId17"/>
    <p:sldId id="563" r:id="rId18"/>
    <p:sldId id="513" r:id="rId19"/>
    <p:sldId id="721" r:id="rId20"/>
    <p:sldId id="566" r:id="rId21"/>
    <p:sldId id="623" r:id="rId22"/>
    <p:sldId id="567" r:id="rId23"/>
    <p:sldId id="722" r:id="rId24"/>
    <p:sldId id="723" r:id="rId25"/>
    <p:sldId id="627" r:id="rId26"/>
    <p:sldId id="650" r:id="rId27"/>
    <p:sldId id="462" r:id="rId28"/>
    <p:sldId id="725" r:id="rId29"/>
    <p:sldId id="726" r:id="rId30"/>
    <p:sldId id="418" r:id="rId31"/>
    <p:sldId id="363" r:id="rId32"/>
    <p:sldId id="280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91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FF"/>
    <a:srgbClr val="F69582"/>
    <a:srgbClr val="EC8AEE"/>
    <a:srgbClr val="FF9900"/>
    <a:srgbClr val="FF00FF"/>
    <a:srgbClr val="F0C2C7"/>
    <a:srgbClr val="9379F1"/>
    <a:srgbClr val="4BB3B1"/>
    <a:srgbClr val="6CC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822" y="-36"/>
      </p:cViewPr>
      <p:guideLst>
        <p:guide orient="horz" pos="2191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21"/>
        <p:guide pos="21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6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46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28.pn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27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10" Type="http://schemas.microsoft.com/office/2007/relationships/media" Target="../media/media1.wav"/><Relationship Id="rId4" Type="http://schemas.openxmlformats.org/officeDocument/2006/relationships/tags" Target="../tags/tag57.xml"/><Relationship Id="rId9" Type="http://schemas.openxmlformats.org/officeDocument/2006/relationships/audio" Target="NUL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tags" Target="../tags/tag64.xml"/><Relationship Id="rId7" Type="http://schemas.openxmlformats.org/officeDocument/2006/relationships/audio" Target="NULL" TargetMode="Externa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28.png"/><Relationship Id="rId5" Type="http://schemas.openxmlformats.org/officeDocument/2006/relationships/tags" Target="../tags/tag66.xml"/><Relationship Id="rId10" Type="http://schemas.openxmlformats.org/officeDocument/2006/relationships/image" Target="../media/image29.png"/><Relationship Id="rId4" Type="http://schemas.openxmlformats.org/officeDocument/2006/relationships/tags" Target="../tags/tag65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tags" Target="../tags/tag70.xml"/><Relationship Id="rId7" Type="http://schemas.openxmlformats.org/officeDocument/2006/relationships/audio" Target="NULL" TargetMode="Externa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28.png"/><Relationship Id="rId5" Type="http://schemas.openxmlformats.org/officeDocument/2006/relationships/tags" Target="../tags/tag72.xml"/><Relationship Id="rId10" Type="http://schemas.openxmlformats.org/officeDocument/2006/relationships/image" Target="../media/image29.png"/><Relationship Id="rId4" Type="http://schemas.openxmlformats.org/officeDocument/2006/relationships/tags" Target="../tags/tag71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image" Target="../media/image28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24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10" Type="http://schemas.openxmlformats.org/officeDocument/2006/relationships/tags" Target="../tags/tag81.xml"/><Relationship Id="rId4" Type="http://schemas.openxmlformats.org/officeDocument/2006/relationships/tags" Target="../tags/tag77.xml"/><Relationship Id="rId9" Type="http://schemas.microsoft.com/office/2007/relationships/media" Target="../media/media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microsoft.com/office/2007/relationships/media" Target="../media/media1.wav"/><Relationship Id="rId5" Type="http://schemas.openxmlformats.org/officeDocument/2006/relationships/audio" Target="NULL" TargetMode="External"/><Relationship Id="rId4" Type="http://schemas.openxmlformats.org/officeDocument/2006/relationships/tags" Target="../tags/tag85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microsoft.com/office/2007/relationships/hdphoto" Target="../media/hdphoto3.wdp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22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0.jpeg"/><Relationship Id="rId5" Type="http://schemas.openxmlformats.org/officeDocument/2006/relationships/tags" Target="../tags/tag9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9" Type="http://schemas.openxmlformats.org/officeDocument/2006/relationships/tags" Target="../tags/tag9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tags" Target="../tags/tag97.xml"/><Relationship Id="rId7" Type="http://schemas.openxmlformats.org/officeDocument/2006/relationships/slideLayout" Target="../slideLayouts/slideLayout2.xml"/><Relationship Id="rId12" Type="http://schemas.microsoft.com/office/2007/relationships/hdphoto" Target="../media/hdphoto3.wdp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22.png"/><Relationship Id="rId5" Type="http://schemas.openxmlformats.org/officeDocument/2006/relationships/tags" Target="../tags/tag99.xml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tags" Target="../tags/tag98.xml"/><Relationship Id="rId9" Type="http://schemas.openxmlformats.org/officeDocument/2006/relationships/image" Target="../media/image20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8.png"/><Relationship Id="rId3" Type="http://schemas.openxmlformats.org/officeDocument/2006/relationships/tags" Target="../tags/tag10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audio" Target="../media/media2.mp3"/><Relationship Id="rId11" Type="http://schemas.openxmlformats.org/officeDocument/2006/relationships/image" Target="../media/image32.png"/><Relationship Id="rId5" Type="http://schemas.microsoft.com/office/2007/relationships/media" Target="../media/media2.mp3"/><Relationship Id="rId10" Type="http://schemas.microsoft.com/office/2007/relationships/hdphoto" Target="../media/hdphoto3.wdp"/><Relationship Id="rId4" Type="http://schemas.openxmlformats.org/officeDocument/2006/relationships/tags" Target="../tags/tag104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28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microsoft.com/office/2007/relationships/hdphoto" Target="../media/hdphoto3.wdp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22.png"/><Relationship Id="rId5" Type="http://schemas.openxmlformats.org/officeDocument/2006/relationships/tags" Target="../tags/tag11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9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warm%20up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microsoft.com/office/2007/relationships/hdphoto" Target="../media/hdphoto6.wdp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34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microsoft.com/office/2007/relationships/hdphoto" Target="../media/hdphoto3.wdp"/><Relationship Id="rId5" Type="http://schemas.openxmlformats.org/officeDocument/2006/relationships/tags" Target="../tags/tag121.xml"/><Relationship Id="rId10" Type="http://schemas.openxmlformats.org/officeDocument/2006/relationships/image" Target="../media/image22.png"/><Relationship Id="rId4" Type="http://schemas.openxmlformats.org/officeDocument/2006/relationships/tags" Target="../tags/tag12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openxmlformats.org/officeDocument/2006/relationships/hyperlink" Target="&#36229;&#38142;&#25509;&#25991;&#20214;/story%20time.mp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image" Target="../media/image28.png"/><Relationship Id="rId3" Type="http://schemas.openxmlformats.org/officeDocument/2006/relationships/audio" Target="../media/media3.wma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microsoft.com/office/2007/relationships/hdphoto" Target="../media/hdphoto3.wdp"/><Relationship Id="rId2" Type="http://schemas.microsoft.com/office/2007/relationships/media" Target="../media/media3.wma"/><Relationship Id="rId16" Type="http://schemas.openxmlformats.org/officeDocument/2006/relationships/image" Target="../media/image22.png"/><Relationship Id="rId1" Type="http://schemas.openxmlformats.org/officeDocument/2006/relationships/tags" Target="../tags/tag128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35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microsoft.com/office/2007/relationships/media" Target="../media/media3.wma"/><Relationship Id="rId18" Type="http://schemas.openxmlformats.org/officeDocument/2006/relationships/hyperlink" Target="&#36229;&#38142;&#25509;&#25991;&#20214;/story%20time.mp4" TargetMode="External"/><Relationship Id="rId3" Type="http://schemas.openxmlformats.org/officeDocument/2006/relationships/tags" Target="../tags/tag142.xml"/><Relationship Id="rId21" Type="http://schemas.openxmlformats.org/officeDocument/2006/relationships/image" Target="../media/image39.png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microsoft.com/office/2007/relationships/hdphoto" Target="../media/hdphoto3.wdp"/><Relationship Id="rId2" Type="http://schemas.openxmlformats.org/officeDocument/2006/relationships/tags" Target="../tags/tag141.xml"/><Relationship Id="rId16" Type="http://schemas.openxmlformats.org/officeDocument/2006/relationships/image" Target="../media/image22.png"/><Relationship Id="rId20" Type="http://schemas.openxmlformats.org/officeDocument/2006/relationships/image" Target="../media/image38.jpe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49.xml"/><Relationship Id="rId19" Type="http://schemas.openxmlformats.org/officeDocument/2006/relationships/image" Target="../media/image37.pn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audio" Target="../media/media3.wm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54.xml"/><Relationship Id="rId7" Type="http://schemas.openxmlformats.org/officeDocument/2006/relationships/hyperlink" Target="&#36229;&#38142;&#25509;&#25991;&#20214;/story%20time.mp4" TargetMode="Externa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10" Type="http://schemas.openxmlformats.org/officeDocument/2006/relationships/image" Target="../media/image15.png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3.xml"/><Relationship Id="rId4" Type="http://schemas.openxmlformats.org/officeDocument/2006/relationships/tags" Target="../tags/tag1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tags" Target="../tags/tag15.xml"/><Relationship Id="rId16" Type="http://schemas.openxmlformats.org/officeDocument/2006/relationships/image" Target="../media/image25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22.png"/><Relationship Id="rId5" Type="http://schemas.openxmlformats.org/officeDocument/2006/relationships/tags" Target="../tags/tag18.xml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tags" Target="../tags/tag17.xml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27.png"/><Relationship Id="rId3" Type="http://schemas.openxmlformats.org/officeDocument/2006/relationships/tags" Target="../tags/tag22.xml"/><Relationship Id="rId7" Type="http://schemas.microsoft.com/office/2007/relationships/media" Target="../media/media1.wav"/><Relationship Id="rId12" Type="http://schemas.openxmlformats.org/officeDocument/2006/relationships/image" Target="../media/image26.png"/><Relationship Id="rId2" Type="http://schemas.openxmlformats.org/officeDocument/2006/relationships/tags" Target="../tags/tag21.xml"/><Relationship Id="rId16" Type="http://schemas.openxmlformats.org/officeDocument/2006/relationships/image" Target="../media/image28.png"/><Relationship Id="rId1" Type="http://schemas.openxmlformats.org/officeDocument/2006/relationships/tags" Target="../tags/tag20.xml"/><Relationship Id="rId6" Type="http://schemas.openxmlformats.org/officeDocument/2006/relationships/audio" Target="NULL" TargetMode="Externa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15" Type="http://schemas.microsoft.com/office/2007/relationships/hdphoto" Target="../media/hdphoto3.wdp"/><Relationship Id="rId10" Type="http://schemas.openxmlformats.org/officeDocument/2006/relationships/tags" Target="../tags/tag27.xml"/><Relationship Id="rId4" Type="http://schemas.openxmlformats.org/officeDocument/2006/relationships/tags" Target="../tags/tag23.xml"/><Relationship Id="rId9" Type="http://schemas.openxmlformats.org/officeDocument/2006/relationships/tags" Target="../tags/tag26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slideLayout" Target="../slideLayouts/slideLayout2.xml"/><Relationship Id="rId3" Type="http://schemas.openxmlformats.org/officeDocument/2006/relationships/audio" Target="NULL" TargetMode="Externa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2" Type="http://schemas.openxmlformats.org/officeDocument/2006/relationships/tags" Target="../tags/tag29.xml"/><Relationship Id="rId16" Type="http://schemas.openxmlformats.org/officeDocument/2006/relationships/image" Target="../media/image24.png"/><Relationship Id="rId1" Type="http://schemas.openxmlformats.org/officeDocument/2006/relationships/tags" Target="../tags/tag28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image" Target="../media/image28.png"/><Relationship Id="rId10" Type="http://schemas.openxmlformats.org/officeDocument/2006/relationships/tags" Target="../tags/tag35.xml"/><Relationship Id="rId4" Type="http://schemas.microsoft.com/office/2007/relationships/media" Target="../media/media1.wav"/><Relationship Id="rId9" Type="http://schemas.openxmlformats.org/officeDocument/2006/relationships/tags" Target="../tags/tag34.xml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0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39.xml"/><Relationship Id="rId16" Type="http://schemas.microsoft.com/office/2007/relationships/hdphoto" Target="../media/hdphoto4.wdp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2.xml"/><Relationship Id="rId15" Type="http://schemas.openxmlformats.org/officeDocument/2006/relationships/image" Target="../media/image23.png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microsoft.com/office/2007/relationships/hdphoto" Target="../media/hdphoto3.wdp"/><Relationship Id="rId3" Type="http://schemas.openxmlformats.org/officeDocument/2006/relationships/tags" Target="../tags/tag50.xml"/><Relationship Id="rId7" Type="http://schemas.microsoft.com/office/2007/relationships/media" Target="../media/media1.wav"/><Relationship Id="rId12" Type="http://schemas.openxmlformats.org/officeDocument/2006/relationships/image" Target="../media/image22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audio" Target="NULL" TargetMode="External"/><Relationship Id="rId11" Type="http://schemas.openxmlformats.org/officeDocument/2006/relationships/image" Target="../media/image28.png"/><Relationship Id="rId5" Type="http://schemas.openxmlformats.org/officeDocument/2006/relationships/tags" Target="../tags/tag52.xml"/><Relationship Id="rId10" Type="http://schemas.openxmlformats.org/officeDocument/2006/relationships/image" Target="../media/image26.png"/><Relationship Id="rId4" Type="http://schemas.openxmlformats.org/officeDocument/2006/relationships/tags" Target="../tags/tag51.xml"/><Relationship Id="rId9" Type="http://schemas.openxmlformats.org/officeDocument/2006/relationships/slideLayout" Target="../slideLayouts/slideLayout2.xml"/><Relationship Id="rId14" Type="http://schemas.openxmlformats.org/officeDocument/2006/relationships/hyperlink" Target="&#36229;&#38142;&#25509;&#25991;&#20214;/A%20Let's%20talk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835556" y="2300004"/>
            <a:ext cx="7126605" cy="3750310"/>
            <a:chOff x="-434704" y="2381642"/>
            <a:chExt cx="7126605" cy="3750310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6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</a:t>
              </a:r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  <a:sym typeface="+mn-ea"/>
                </a:rPr>
                <a:t>&amp; Part C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7126605" cy="1231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2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Read </a:t>
              </a:r>
              <a:r>
                <a:rPr lang="en-US" altLang="zh-CN" sz="3200" b="1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and </a:t>
              </a:r>
              <a:r>
                <a:rPr lang="en-US" altLang="zh-CN" sz="3200" b="1" smtClean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write—Story </a:t>
              </a:r>
              <a:r>
                <a:rPr lang="en-US" altLang="zh-CN" sz="32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Time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24秋\英语\图\P63-2-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30" y="464736"/>
            <a:ext cx="9000000" cy="58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标注 2"/>
          <p:cNvSpPr/>
          <p:nvPr>
            <p:custDataLst>
              <p:tags r:id="rId1"/>
            </p:custDataLst>
          </p:nvPr>
        </p:nvSpPr>
        <p:spPr>
          <a:xfrm>
            <a:off x="1521305" y="1607014"/>
            <a:ext cx="3022120" cy="1770494"/>
          </a:xfrm>
          <a:prstGeom prst="wedgeRoundRectCallout">
            <a:avLst>
              <a:gd name="adj1" fmla="val -31855"/>
              <a:gd name="adj2" fmla="val 77836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Oh, hello. </a:t>
            </a:r>
            <a:endParaRPr lang="en-US" altLang="zh-CN" sz="320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are you doing?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>
            <p:custDataLst>
              <p:tags r:id="rId2"/>
            </p:custDataLst>
          </p:nvPr>
        </p:nvSpPr>
        <p:spPr>
          <a:xfrm>
            <a:off x="6556010" y="1918540"/>
            <a:ext cx="3232879" cy="1534861"/>
          </a:xfrm>
          <a:prstGeom prst="wedgeRoundRectCallout">
            <a:avLst>
              <a:gd name="adj1" fmla="val -2016"/>
              <a:gd name="adj2" fmla="val 79879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I’m drawing a picture. </a:t>
            </a:r>
            <a:endParaRPr lang="en-US" altLang="zh-CN" sz="320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a look.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圆角矩形标注 4"/>
          <p:cNvSpPr/>
          <p:nvPr>
            <p:custDataLst>
              <p:tags r:id="rId3"/>
            </p:custDataLst>
          </p:nvPr>
        </p:nvSpPr>
        <p:spPr>
          <a:xfrm>
            <a:off x="2828007" y="4004552"/>
            <a:ext cx="2948250" cy="732587"/>
          </a:xfrm>
          <a:prstGeom prst="wedgeRoundRectCallout">
            <a:avLst>
              <a:gd name="adj1" fmla="val -38258"/>
              <a:gd name="adj2" fmla="val 85483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It’s lovely.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7519946" y="2417966"/>
            <a:ext cx="2081254" cy="1171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0"/>
          <p:cNvSpPr txBox="1"/>
          <p:nvPr>
            <p:custDataLst>
              <p:tags r:id="rId5"/>
            </p:custDataLst>
          </p:nvPr>
        </p:nvSpPr>
        <p:spPr>
          <a:xfrm>
            <a:off x="9971046" y="2417966"/>
            <a:ext cx="1058904" cy="7150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画画</a:t>
            </a:r>
            <a:endParaRPr lang="zh-CN" sz="24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7060800" y="3390532"/>
            <a:ext cx="2204085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0"/>
          <p:cNvSpPr txBox="1"/>
          <p:nvPr>
            <p:custDataLst>
              <p:tags r:id="rId7"/>
            </p:custDataLst>
          </p:nvPr>
        </p:nvSpPr>
        <p:spPr>
          <a:xfrm>
            <a:off x="8205746" y="3573176"/>
            <a:ext cx="1102995" cy="447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看一看</a:t>
            </a:r>
            <a:endParaRPr lang="zh-CN" sz="24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8"/>
            </p:custDataLst>
          </p:nvPr>
        </p:nvCxnSpPr>
        <p:spPr>
          <a:xfrm>
            <a:off x="7319797" y="2949843"/>
            <a:ext cx="1437446" cy="80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read and write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0363.7376" end="38876.227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1305" y="752293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1" animBg="1"/>
      <p:bldP spid="4" grpId="1" animBg="1"/>
      <p:bldP spid="5" grpId="1" animBg="1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4秋\英语\图\P63-34空白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20" r="48643" b="1299"/>
          <a:stretch/>
        </p:blipFill>
        <p:spPr bwMode="auto">
          <a:xfrm>
            <a:off x="1400174" y="1488925"/>
            <a:ext cx="9001125" cy="48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标注 2"/>
          <p:cNvSpPr/>
          <p:nvPr>
            <p:custDataLst>
              <p:tags r:id="rId1"/>
            </p:custDataLst>
          </p:nvPr>
        </p:nvSpPr>
        <p:spPr>
          <a:xfrm>
            <a:off x="3226895" y="1919979"/>
            <a:ext cx="1882835" cy="1287923"/>
          </a:xfrm>
          <a:prstGeom prst="wedgeRoundRectCallout">
            <a:avLst>
              <a:gd name="adj1" fmla="val 38383"/>
              <a:gd name="adj2" fmla="val 76669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Are you cooking?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>
            <p:custDataLst>
              <p:tags r:id="rId2"/>
            </p:custDataLst>
          </p:nvPr>
        </p:nvSpPr>
        <p:spPr>
          <a:xfrm>
            <a:off x="6430617" y="1691379"/>
            <a:ext cx="3742084" cy="1849049"/>
          </a:xfrm>
          <a:prstGeom prst="wedgeRoundRectCallout">
            <a:avLst>
              <a:gd name="adj1" fmla="val 2377"/>
              <a:gd name="adj2" fmla="val 67371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Yes. I’m cooking rice. </a:t>
            </a:r>
            <a:r>
              <a:rPr lang="en-US" altLang="zh-CN" sz="32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Asako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is making sushi.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V="1">
            <a:off x="3226895" y="3049317"/>
            <a:ext cx="1540510" cy="114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0"/>
          <p:cNvSpPr txBox="1"/>
          <p:nvPr>
            <p:custDataLst>
              <p:tags r:id="rId4"/>
            </p:custDataLst>
          </p:nvPr>
        </p:nvSpPr>
        <p:spPr>
          <a:xfrm>
            <a:off x="5109730" y="2837227"/>
            <a:ext cx="1102995" cy="447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做饭</a:t>
            </a:r>
            <a:endParaRPr lang="zh-CN" sz="24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>
            <a:off x="7131644" y="3326105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0"/>
          <p:cNvSpPr txBox="1"/>
          <p:nvPr>
            <p:custDataLst>
              <p:tags r:id="rId6"/>
            </p:custDataLst>
          </p:nvPr>
        </p:nvSpPr>
        <p:spPr>
          <a:xfrm>
            <a:off x="10348728" y="3050208"/>
            <a:ext cx="165036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做寿司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read and write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2551.1264" end="29928.524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1656" y="1610416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1" animBg="1"/>
      <p:bldP spid="4" grpId="1" animBg="1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4秋\英语\图\P63-34空白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0" t="10115" b="-1"/>
          <a:stretch/>
        </p:blipFill>
        <p:spPr bwMode="auto">
          <a:xfrm>
            <a:off x="1400174" y="1474411"/>
            <a:ext cx="9001125" cy="48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标注 2"/>
          <p:cNvSpPr/>
          <p:nvPr>
            <p:custDataLst>
              <p:tags r:id="rId1"/>
            </p:custDataLst>
          </p:nvPr>
        </p:nvSpPr>
        <p:spPr>
          <a:xfrm>
            <a:off x="1685924" y="1962436"/>
            <a:ext cx="3659996" cy="1071248"/>
          </a:xfrm>
          <a:prstGeom prst="wedgeRoundRectCallout">
            <a:avLst>
              <a:gd name="adj1" fmla="val 6713"/>
              <a:gd name="adj2" fmla="val 90088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Can we play music with you?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>
            <p:custDataLst>
              <p:tags r:id="rId2"/>
            </p:custDataLst>
          </p:nvPr>
        </p:nvSpPr>
        <p:spPr>
          <a:xfrm>
            <a:off x="5900736" y="1734015"/>
            <a:ext cx="3014664" cy="1299669"/>
          </a:xfrm>
          <a:prstGeom prst="wedgeRoundRectCallout">
            <a:avLst>
              <a:gd name="adj1" fmla="val -1674"/>
              <a:gd name="adj2" fmla="val 7127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Sure. Please take turns.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3186112" y="2520521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0"/>
          <p:cNvSpPr txBox="1"/>
          <p:nvPr>
            <p:custDataLst>
              <p:tags r:id="rId4"/>
            </p:custDataLst>
          </p:nvPr>
        </p:nvSpPr>
        <p:spPr>
          <a:xfrm>
            <a:off x="3529144" y="1362651"/>
            <a:ext cx="1270635" cy="394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玩音乐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>
            <a:off x="6362931" y="2882966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0"/>
          <p:cNvSpPr txBox="1"/>
          <p:nvPr>
            <p:custDataLst>
              <p:tags r:id="rId6"/>
            </p:custDataLst>
          </p:nvPr>
        </p:nvSpPr>
        <p:spPr>
          <a:xfrm>
            <a:off x="9036049" y="246948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轮流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read and write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1653.0976" end="20363.74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0174" y="752293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1" animBg="1"/>
      <p:bldP spid="4" grpId="1" animBg="1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24秋\英语\图\P63-56无文字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6" r="48007" b="1409"/>
          <a:stretch/>
        </p:blipFill>
        <p:spPr bwMode="auto">
          <a:xfrm>
            <a:off x="1320800" y="1382400"/>
            <a:ext cx="9000000" cy="49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标注 2"/>
          <p:cNvSpPr/>
          <p:nvPr>
            <p:custDataLst>
              <p:tags r:id="rId1"/>
            </p:custDataLst>
          </p:nvPr>
        </p:nvSpPr>
        <p:spPr>
          <a:xfrm>
            <a:off x="2341726" y="2193786"/>
            <a:ext cx="4248331" cy="682169"/>
          </a:xfrm>
          <a:prstGeom prst="wedgeRoundRectCallout">
            <a:avLst>
              <a:gd name="adj1" fmla="val -31004"/>
              <a:gd name="adj2" fmla="val 90331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Are you from China?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>
            <p:custDataLst>
              <p:tags r:id="rId2"/>
            </p:custDataLst>
          </p:nvPr>
        </p:nvSpPr>
        <p:spPr>
          <a:xfrm>
            <a:off x="7781053" y="2070650"/>
            <a:ext cx="2083493" cy="772795"/>
          </a:xfrm>
          <a:prstGeom prst="wedgeRoundRectCallout">
            <a:avLst>
              <a:gd name="adj1" fmla="val -27281"/>
              <a:gd name="adj2" fmla="val 81687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Yes, I am.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圆角矩形标注 4"/>
          <p:cNvSpPr/>
          <p:nvPr>
            <p:custDataLst>
              <p:tags r:id="rId3"/>
            </p:custDataLst>
          </p:nvPr>
        </p:nvSpPr>
        <p:spPr>
          <a:xfrm>
            <a:off x="4118076" y="3093368"/>
            <a:ext cx="2881790" cy="1545674"/>
          </a:xfrm>
          <a:prstGeom prst="wedgeRoundRectCallout">
            <a:avLst>
              <a:gd name="adj1" fmla="val -37988"/>
              <a:gd name="adj2" fmla="val 65828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You’re so cool! Can you teach me?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 flipV="1">
            <a:off x="2583695" y="2753606"/>
            <a:ext cx="2450465" cy="209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0"/>
          <p:cNvSpPr txBox="1"/>
          <p:nvPr>
            <p:custDataLst>
              <p:tags r:id="rId5"/>
            </p:custDataLst>
          </p:nvPr>
        </p:nvSpPr>
        <p:spPr>
          <a:xfrm>
            <a:off x="2583695" y="1656630"/>
            <a:ext cx="2099310" cy="41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be from</a:t>
            </a:r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来自</a:t>
            </a:r>
            <a:endParaRPr lang="zh-CN" sz="24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 flipV="1">
            <a:off x="4572186" y="4522440"/>
            <a:ext cx="1142365" cy="152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0"/>
          <p:cNvSpPr txBox="1"/>
          <p:nvPr>
            <p:custDataLst>
              <p:tags r:id="rId7"/>
            </p:custDataLst>
          </p:nvPr>
        </p:nvSpPr>
        <p:spPr>
          <a:xfrm>
            <a:off x="4814433" y="4639042"/>
            <a:ext cx="148907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V.</a:t>
            </a:r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</a:t>
            </a:r>
            <a:endParaRPr lang="zh-CN" altLang="en-US" sz="24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read and writ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50600.8032" end="8022.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5494" y="752292"/>
            <a:ext cx="619125" cy="619125"/>
          </a:xfrm>
          <a:prstGeom prst="rect">
            <a:avLst/>
          </a:prstGeom>
        </p:spPr>
      </p:pic>
      <p:sp>
        <p:nvSpPr>
          <p:cNvPr id="11" name="圆角矩形标注 10"/>
          <p:cNvSpPr/>
          <p:nvPr>
            <p:custDataLst>
              <p:tags r:id="rId10"/>
            </p:custDataLst>
          </p:nvPr>
        </p:nvSpPr>
        <p:spPr>
          <a:xfrm>
            <a:off x="8822799" y="5283069"/>
            <a:ext cx="1337201" cy="656244"/>
          </a:xfrm>
          <a:prstGeom prst="wedgeRoundRectCallout">
            <a:avLst>
              <a:gd name="adj1" fmla="val -28980"/>
              <a:gd name="adj2" fmla="val -82069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Sure!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1" animBg="1"/>
      <p:bldP spid="4" grpId="1" animBg="1"/>
      <p:bldP spid="5" grpId="1" animBg="1"/>
      <p:bldP spid="7" grpId="0"/>
      <p:bldP spid="9" grpId="0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24秋\英语\图\P63-56无文字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6" t="12865" b="17"/>
          <a:stretch/>
        </p:blipFill>
        <p:spPr bwMode="auto">
          <a:xfrm>
            <a:off x="1312402" y="1554499"/>
            <a:ext cx="9000000" cy="48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标注 1"/>
          <p:cNvSpPr/>
          <p:nvPr>
            <p:custDataLst>
              <p:tags r:id="rId1"/>
            </p:custDataLst>
          </p:nvPr>
        </p:nvSpPr>
        <p:spPr>
          <a:xfrm>
            <a:off x="1458117" y="1675673"/>
            <a:ext cx="3061434" cy="1159535"/>
          </a:xfrm>
          <a:prstGeom prst="wedgeRoundRectCallout">
            <a:avLst>
              <a:gd name="adj1" fmla="val -7435"/>
              <a:gd name="adj2" fmla="val 7022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Are you doing kung fu?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圆角矩形标注 2"/>
          <p:cNvSpPr/>
          <p:nvPr>
            <p:custDataLst>
              <p:tags r:id="rId2"/>
            </p:custDataLst>
          </p:nvPr>
        </p:nvSpPr>
        <p:spPr>
          <a:xfrm>
            <a:off x="5812402" y="2825243"/>
            <a:ext cx="3052016" cy="1138016"/>
          </a:xfrm>
          <a:prstGeom prst="wedgeRoundRectCallout">
            <a:avLst>
              <a:gd name="adj1" fmla="val -5517"/>
              <a:gd name="adj2" fmla="val 88103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Yes, I am. </a:t>
            </a:r>
          </a:p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I’ll show you.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6641602" y="3848619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0"/>
          <p:cNvSpPr txBox="1"/>
          <p:nvPr>
            <p:custDataLst>
              <p:tags r:id="rId4"/>
            </p:custDataLst>
          </p:nvPr>
        </p:nvSpPr>
        <p:spPr>
          <a:xfrm>
            <a:off x="9333316" y="3386738"/>
            <a:ext cx="148907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给你看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read and writ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2479.6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5721" y="752292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1" animBg="1"/>
      <p:bldP spid="3" grpId="1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1111532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 l="7658" t="77128" r="-1252" b="352"/>
          <a:stretch>
            <a:fillRect/>
          </a:stretch>
        </p:blipFill>
        <p:spPr bwMode="auto">
          <a:xfrm>
            <a:off x="0" y="2072640"/>
            <a:ext cx="12192000" cy="478536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>
            <p:custDataLst>
              <p:tags r:id="rId2"/>
            </p:custDataLst>
          </p:nvPr>
        </p:nvSpPr>
        <p:spPr>
          <a:xfrm>
            <a:off x="339217" y="2224685"/>
            <a:ext cx="119819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Canadian robot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 picture.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Asako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sushi.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Spanish robot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music.           Robin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kung fu.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Sarah and Robin are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to the Spanish robot.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3"/>
            </p:custDataLst>
          </p:nvPr>
        </p:nvSpPr>
        <p:spPr>
          <a:xfrm>
            <a:off x="720497" y="397317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Fill in the blanks.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4148728" y="2443161"/>
            <a:ext cx="2104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drawing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9086522" y="2442254"/>
            <a:ext cx="183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making</a:t>
            </a: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3945952" y="3293054"/>
            <a:ext cx="1791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playing</a:t>
            </a:r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9249816" y="3268163"/>
            <a:ext cx="161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doing</a:t>
            </a: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3857243" y="4136207"/>
            <a:ext cx="173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talking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4" y="23534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  <p:bldP spid="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860960" y="1721792"/>
            <a:ext cx="9830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robot do you like best</a:t>
            </a:r>
            <a:r>
              <a:rPr lang="en-US" altLang="zh-CN" sz="3200" smtClean="0">
                <a:latin typeface="Comic Sans MS" panose="030F0702030302020204" pitchFamily="66" charset="0"/>
              </a:rPr>
              <a:t>? Act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 out.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60" y="3255183"/>
            <a:ext cx="3381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06" y="2520489"/>
            <a:ext cx="29908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9391" y="2677795"/>
            <a:ext cx="3333750" cy="22955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8836"/>
            <a:ext cx="605641" cy="746835"/>
          </a:xfrm>
          <a:prstGeom prst="rect">
            <a:avLst/>
          </a:prstGeom>
        </p:spPr>
      </p:pic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720497" y="397317"/>
            <a:ext cx="1739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Act out.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3" descr="E:\24秋\英语\图\P63-56无文字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 t="24014" r="48007" b="6104"/>
          <a:stretch/>
        </p:blipFill>
        <p:spPr bwMode="auto">
          <a:xfrm>
            <a:off x="7076174" y="2875454"/>
            <a:ext cx="2479916" cy="225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125" b="96591" l="690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24" t="49198" b="1603"/>
          <a:stretch/>
        </p:blipFill>
        <p:spPr>
          <a:xfrm>
            <a:off x="-1992" y="2677795"/>
            <a:ext cx="2308219" cy="2196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629105"/>
            <a:ext cx="331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tick.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08711"/>
            <a:ext cx="605641" cy="7468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11974" y="443268"/>
            <a:ext cx="241604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check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89" y="238580"/>
            <a:ext cx="8001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dministrator\Desktop\66663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 l="6941" t="14073" r="9618" b="63266"/>
          <a:stretch>
            <a:fillRect/>
          </a:stretch>
        </p:blipFill>
        <p:spPr bwMode="auto">
          <a:xfrm>
            <a:off x="1784556" y="1873046"/>
            <a:ext cx="8583561" cy="4144296"/>
          </a:xfrm>
          <a:prstGeom prst="rect">
            <a:avLst/>
          </a:prstGeom>
          <a:noFill/>
        </p:spPr>
      </p:pic>
      <p:sp>
        <p:nvSpPr>
          <p:cNvPr id="7" name="TextBox 15"/>
          <p:cNvSpPr txBox="1"/>
          <p:nvPr>
            <p:custDataLst>
              <p:tags r:id="rId2"/>
            </p:custDataLst>
          </p:nvPr>
        </p:nvSpPr>
        <p:spPr>
          <a:xfrm>
            <a:off x="3847796" y="394513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8" name="TextBox 21"/>
          <p:cNvSpPr txBox="1"/>
          <p:nvPr>
            <p:custDataLst>
              <p:tags r:id="rId3"/>
            </p:custDataLst>
          </p:nvPr>
        </p:nvSpPr>
        <p:spPr>
          <a:xfrm>
            <a:off x="6681404" y="397796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10" name="TextBox 25"/>
          <p:cNvSpPr txBox="1"/>
          <p:nvPr>
            <p:custDataLst>
              <p:tags r:id="rId4"/>
            </p:custDataLst>
          </p:nvPr>
        </p:nvSpPr>
        <p:spPr>
          <a:xfrm>
            <a:off x="9525114" y="309015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pic>
        <p:nvPicPr>
          <p:cNvPr id="11" name="let's check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82561" y="642908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/>
          <p:cNvSpPr txBox="1"/>
          <p:nvPr>
            <p:custDataLst>
              <p:tags r:id="rId1"/>
            </p:custDataLst>
          </p:nvPr>
        </p:nvSpPr>
        <p:spPr>
          <a:xfrm>
            <a:off x="2500503" y="665260"/>
            <a:ext cx="8472297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 is Grandpa,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He's in his room. He's reading a book.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OK.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Mike, can I use your pen, please? 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OK, John. Here you are!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         Talk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quietly!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      I'm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listening to English music. It's cool.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          I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like English music.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it, too.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      Here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, listen! Take turns.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                  Thanks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921407" y="665260"/>
            <a:ext cx="3955380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 Robin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Binbin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Robin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 John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Mike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Miss 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White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 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Zhang 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Peng: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Mike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Chen </a:t>
            </a:r>
            <a:r>
              <a:rPr lang="en-US" altLang="zh-CN" sz="28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ZhangPeng&amp;Mike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5320355" y="1717667"/>
            <a:ext cx="33688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3480218" y="3752721"/>
            <a:ext cx="2025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5"/>
            </p:custDataLst>
          </p:nvPr>
        </p:nvCxnSpPr>
        <p:spPr>
          <a:xfrm>
            <a:off x="3104253" y="4256901"/>
            <a:ext cx="4977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861056" y="381296"/>
            <a:ext cx="4477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Listen again and write.</a:t>
            </a:r>
          </a:p>
        </p:txBody>
      </p:sp>
      <p:sp>
        <p:nvSpPr>
          <p:cNvPr id="18" name="TextBox 17"/>
          <p:cNvSpPr txBox="1"/>
          <p:nvPr>
            <p:custDataLst>
              <p:tags r:id="rId2"/>
            </p:custDataLst>
          </p:nvPr>
        </p:nvSpPr>
        <p:spPr>
          <a:xfrm>
            <a:off x="1236968" y="1937656"/>
            <a:ext cx="52934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1. What is Grandpa doing?</a:t>
            </a: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smtClean="0">
                <a:latin typeface="Comic Sans MS" panose="030F0702030302020204" pitchFamily="66" charset="0"/>
              </a:rPr>
              <a:t>  </a:t>
            </a: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2. What is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</a:p>
        </p:txBody>
      </p: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 flipV="1">
            <a:off x="1623041" y="3307085"/>
            <a:ext cx="6229907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4"/>
            </p:custDataLst>
          </p:nvPr>
        </p:nvCxnSpPr>
        <p:spPr>
          <a:xfrm>
            <a:off x="1540835" y="5164400"/>
            <a:ext cx="631211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>
            <p:custDataLst>
              <p:tags r:id="rId5"/>
            </p:custDataLst>
          </p:nvPr>
        </p:nvSpPr>
        <p:spPr>
          <a:xfrm>
            <a:off x="1842271" y="2710203"/>
            <a:ext cx="416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reading a book.</a:t>
            </a:r>
          </a:p>
        </p:txBody>
      </p:sp>
      <p:sp>
        <p:nvSpPr>
          <p:cNvPr id="34" name="TextBox 33"/>
          <p:cNvSpPr txBox="1"/>
          <p:nvPr>
            <p:custDataLst>
              <p:tags r:id="rId6"/>
            </p:custDataLst>
          </p:nvPr>
        </p:nvSpPr>
        <p:spPr>
          <a:xfrm>
            <a:off x="1559248" y="4521458"/>
            <a:ext cx="65549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is listening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to English music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8836"/>
            <a:ext cx="605641" cy="746835"/>
          </a:xfrm>
          <a:prstGeom prst="rect">
            <a:avLst/>
          </a:prstGeom>
        </p:spPr>
      </p:pic>
      <p:pic>
        <p:nvPicPr>
          <p:cNvPr id="9" name="let's check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28482" y="381296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4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819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10748" b="12652"/>
          <a:stretch/>
        </p:blipFill>
        <p:spPr bwMode="auto">
          <a:xfrm>
            <a:off x="2615576" y="1617792"/>
            <a:ext cx="6561891" cy="3607348"/>
          </a:xfrm>
          <a:prstGeom prst="roundRect">
            <a:avLst>
              <a:gd name="adj" fmla="val 922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21678" y="951565"/>
            <a:ext cx="2093913" cy="706438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 spc="3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思源黑体 CN Bold" panose="020B0800000000000000" charset="-122"/>
                <a:cs typeface="+mj-lt"/>
              </a:rPr>
              <a:t>Game time</a:t>
            </a:r>
          </a:p>
        </p:txBody>
      </p:sp>
      <p:sp>
        <p:nvSpPr>
          <p:cNvPr id="18" name="文本框 8"/>
          <p:cNvSpPr txBox="1"/>
          <p:nvPr>
            <p:custDataLst>
              <p:tags r:id="rId2"/>
            </p:custDataLst>
          </p:nvPr>
        </p:nvSpPr>
        <p:spPr>
          <a:xfrm>
            <a:off x="721995" y="264495"/>
            <a:ext cx="51623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write.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4" y="159976"/>
            <a:ext cx="605641" cy="7468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8C7AF"/>
              </a:clrFrom>
              <a:clrTo>
                <a:srgbClr val="E8C7A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37" y="175505"/>
            <a:ext cx="846678" cy="7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4818714" y="312527"/>
            <a:ext cx="332815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wrap it up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3" name="Picture 2" descr="C:\Users\Administrator\Desktop\66663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 l="6941" t="47380" r="9618" b="12618"/>
          <a:stretch>
            <a:fillRect/>
          </a:stretch>
        </p:blipFill>
        <p:spPr bwMode="auto">
          <a:xfrm>
            <a:off x="0" y="870154"/>
            <a:ext cx="12192000" cy="5987845"/>
          </a:xfrm>
          <a:prstGeom prst="rect">
            <a:avLst/>
          </a:prstGeom>
          <a:noFill/>
        </p:spPr>
      </p:pic>
      <p:sp>
        <p:nvSpPr>
          <p:cNvPr id="4" name="TextBox 34"/>
          <p:cNvSpPr txBox="1"/>
          <p:nvPr>
            <p:custDataLst>
              <p:tags r:id="rId5"/>
            </p:custDataLst>
          </p:nvPr>
        </p:nvSpPr>
        <p:spPr>
          <a:xfrm>
            <a:off x="824892" y="1202728"/>
            <a:ext cx="11589250" cy="359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It’s 7:00 a.m. We ________ ________ _________ 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at 7 o’clock.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I sometimes clean my bike on the weekend.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__________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__________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it now.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It’s 9 p.m. They _________ _________ now, but they often go to bed at 10 p.m.  </a:t>
            </a:r>
          </a:p>
        </p:txBody>
      </p:sp>
      <p:sp>
        <p:nvSpPr>
          <p:cNvPr id="6" name="TextBox 16"/>
          <p:cNvSpPr txBox="1"/>
          <p:nvPr>
            <p:custDataLst>
              <p:tags r:id="rId6"/>
            </p:custDataLst>
          </p:nvPr>
        </p:nvSpPr>
        <p:spPr>
          <a:xfrm>
            <a:off x="5245062" y="1233724"/>
            <a:ext cx="6123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           eating       breakfast</a:t>
            </a:r>
          </a:p>
        </p:txBody>
      </p:sp>
      <p:sp>
        <p:nvSpPr>
          <p:cNvPr id="7" name="TextBox 17"/>
          <p:cNvSpPr txBox="1"/>
          <p:nvPr>
            <p:custDataLst>
              <p:tags r:id="rId7"/>
            </p:custDataLst>
          </p:nvPr>
        </p:nvSpPr>
        <p:spPr>
          <a:xfrm>
            <a:off x="1936218" y="2975425"/>
            <a:ext cx="4209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               cleaning</a:t>
            </a:r>
          </a:p>
        </p:txBody>
      </p:sp>
      <p:sp>
        <p:nvSpPr>
          <p:cNvPr id="8" name="TextBox 22"/>
          <p:cNvSpPr txBox="1"/>
          <p:nvPr>
            <p:custDataLst>
              <p:tags r:id="rId8"/>
            </p:custDataLst>
          </p:nvPr>
        </p:nvSpPr>
        <p:spPr>
          <a:xfrm>
            <a:off x="4861527" y="3560200"/>
            <a:ext cx="3950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are          sleeping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8"/>
          <p:cNvSpPr txBox="1"/>
          <p:nvPr/>
        </p:nvSpPr>
        <p:spPr>
          <a:xfrm>
            <a:off x="944085" y="6588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the video.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496836"/>
            <a:ext cx="605641" cy="7468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7" b="97468" l="7143" r="957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36" y="974"/>
            <a:ext cx="745054" cy="84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925647" y="294763"/>
            <a:ext cx="234070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Story time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127" y="1555533"/>
            <a:ext cx="6787744" cy="4515935"/>
          </a:xfrm>
          <a:prstGeom prst="rect">
            <a:avLst/>
          </a:prstGeom>
        </p:spPr>
      </p:pic>
      <p:pic>
        <p:nvPicPr>
          <p:cNvPr id="7170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16495"/>
          <a:stretch/>
        </p:blipFill>
        <p:spPr bwMode="auto">
          <a:xfrm>
            <a:off x="2960913" y="2068286"/>
            <a:ext cx="6290879" cy="3439885"/>
          </a:xfrm>
          <a:prstGeom prst="roundRect">
            <a:avLst>
              <a:gd name="adj" fmla="val 1245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/>
          <p:nvPr>
            <p:custDataLst>
              <p:tags r:id="rId1"/>
            </p:custDataLst>
          </p:nvPr>
        </p:nvSpPr>
        <p:spPr>
          <a:xfrm>
            <a:off x="1035502" y="1018141"/>
            <a:ext cx="965646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1.Where are Zoom and Zip?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2. What is the film about?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3. What is Zoom eating?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4. Who asked them to talk quietly?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7670" y="3221355"/>
            <a:ext cx="4831715" cy="867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about a gorilla.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22927" y="1754120"/>
            <a:ext cx="553462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They are in the cinema.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944085" y="433272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259336"/>
            <a:ext cx="605641" cy="746835"/>
          </a:xfrm>
          <a:prstGeom prst="rect">
            <a:avLst/>
          </a:prstGeom>
        </p:spPr>
      </p:pic>
      <p:sp>
        <p:nvSpPr>
          <p:cNvPr id="2" name="TextBox 8"/>
          <p:cNvSpPr txBox="1"/>
          <p:nvPr>
            <p:custDataLst>
              <p:tags r:id="rId2"/>
            </p:custDataLst>
          </p:nvPr>
        </p:nvSpPr>
        <p:spPr>
          <a:xfrm>
            <a:off x="1782445" y="4662805"/>
            <a:ext cx="4831715" cy="867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eating popcorn.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8"/>
          <p:cNvSpPr txBox="1"/>
          <p:nvPr>
            <p:custDataLst>
              <p:tags r:id="rId3"/>
            </p:custDataLst>
          </p:nvPr>
        </p:nvSpPr>
        <p:spPr>
          <a:xfrm>
            <a:off x="7910195" y="5530215"/>
            <a:ext cx="151828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Tiger.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07208" y="899150"/>
            <a:ext cx="10240506" cy="5908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Zip: I love the film.</a:t>
            </a:r>
          </a:p>
          <a:p>
            <a:pPr>
              <a:spcAft>
                <a:spcPts val="12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Zoom: Yes. The gorilla is great!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Zip</a:t>
            </a:r>
            <a:r>
              <a:rPr lang="en-US" altLang="zh-CN" sz="2400" dirty="0">
                <a:latin typeface="Comic Sans MS" panose="030F0702030302020204" pitchFamily="66" charset="0"/>
              </a:rPr>
              <a:t>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Wow! The gorilla is eating a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banana.</a:t>
            </a:r>
            <a:endParaRPr lang="en-US" altLang="zh-CN" sz="2400" dirty="0">
              <a:latin typeface="Comic Sans MS" panose="030F0702030302020204" pitchFamily="66" charset="0"/>
            </a:endParaRPr>
          </a:p>
          <a:p>
            <a:pPr>
              <a:spcAft>
                <a:spcPts val="1200"/>
              </a:spcAft>
            </a:pPr>
            <a:r>
              <a:rPr lang="en-US" altLang="zh-CN" sz="2400" dirty="0">
                <a:latin typeface="Comic Sans MS" panose="030F0702030302020204" pitchFamily="66" charset="0"/>
              </a:rPr>
              <a:t>Zoom: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It’s so big and strong.</a:t>
            </a:r>
            <a:endParaRPr lang="en-US" altLang="zh-CN" sz="2400" dirty="0">
              <a:latin typeface="Comic Sans MS" panose="030F0702030302020204" pitchFamily="66" charset="0"/>
            </a:endParaRPr>
          </a:p>
          <a:p>
            <a:pPr>
              <a:spcAft>
                <a:spcPts val="12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Zip</a:t>
            </a:r>
            <a:r>
              <a:rPr lang="en-US" altLang="zh-CN" sz="2400" dirty="0">
                <a:latin typeface="Comic Sans MS" panose="030F0702030302020204" pitchFamily="66" charset="0"/>
              </a:rPr>
              <a:t>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What’s that noise?</a:t>
            </a:r>
            <a:endParaRPr lang="en-US" altLang="zh-CN" sz="2400" dirty="0">
              <a:latin typeface="Comic Sans MS" panose="030F0702030302020204" pitchFamily="66" charset="0"/>
            </a:endParaRPr>
          </a:p>
          <a:p>
            <a:pPr>
              <a:spcAft>
                <a:spcPts val="1200"/>
              </a:spcAft>
            </a:pPr>
            <a:r>
              <a:rPr lang="en-US" altLang="zh-CN" sz="2400" dirty="0">
                <a:latin typeface="Comic Sans MS" panose="030F0702030302020204" pitchFamily="66" charset="0"/>
              </a:rPr>
              <a:t>Zoom: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I’m eating popcorn.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Zip: It’s so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excting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</a:t>
            </a:r>
          </a:p>
          <a:p>
            <a:pPr>
              <a:spcAft>
                <a:spcPts val="12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Zoom: Yes, it is!</a:t>
            </a:r>
          </a:p>
          <a:p>
            <a:pPr>
              <a:spcAft>
                <a:spcPts val="12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Tiger: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Shh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 Talk quietly!</a:t>
            </a:r>
          </a:p>
          <a:p>
            <a:pPr>
              <a:spcAft>
                <a:spcPts val="12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Zoom: Sorry!</a:t>
            </a:r>
          </a:p>
          <a:p>
            <a:pPr>
              <a:spcAft>
                <a:spcPts val="12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Zip: Look at the sign.</a:t>
            </a:r>
          </a:p>
          <a:p>
            <a:pPr>
              <a:spcAft>
                <a:spcPts val="1200"/>
              </a:spcAft>
            </a:pPr>
            <a:r>
              <a:rPr lang="en-US" altLang="zh-CN" sz="2400" dirty="0">
                <a:latin typeface="Comic Sans MS" panose="030F0702030302020204" pitchFamily="66" charset="0"/>
              </a:rPr>
              <a:t>Zoom: Oh, no!</a:t>
            </a:r>
          </a:p>
        </p:txBody>
      </p:sp>
      <p:sp>
        <p:nvSpPr>
          <p:cNvPr id="7" name="文本框 8"/>
          <p:cNvSpPr txBox="1"/>
          <p:nvPr/>
        </p:nvSpPr>
        <p:spPr>
          <a:xfrm>
            <a:off x="867587" y="209402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9" y="47371"/>
            <a:ext cx="605641" cy="746835"/>
          </a:xfrm>
          <a:prstGeom prst="rect">
            <a:avLst/>
          </a:prstGeom>
        </p:spPr>
      </p:pic>
      <p:pic>
        <p:nvPicPr>
          <p:cNvPr id="2" name="C Story time_20190811_11375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35190" y="175051"/>
            <a:ext cx="619125" cy="61912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4"/>
            </p:custDataLst>
          </p:nvPr>
        </p:nvCxnSpPr>
        <p:spPr>
          <a:xfrm flipV="1">
            <a:off x="4104727" y="1242907"/>
            <a:ext cx="1011555" cy="31559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5"/>
            </p:custDataLst>
          </p:nvPr>
        </p:nvSpPr>
        <p:spPr>
          <a:xfrm>
            <a:off x="5116269" y="899160"/>
            <a:ext cx="2600325" cy="338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/ɡəˈrɪlə</a:t>
            </a:r>
            <a:r>
              <a:rPr lang="en-US" alt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大猩猩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6"/>
            </p:custDataLst>
          </p:nvPr>
        </p:nvCxnSpPr>
        <p:spPr>
          <a:xfrm>
            <a:off x="3757963" y="1814431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4641883" y="2684381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0"/>
          <p:cNvSpPr txBox="1"/>
          <p:nvPr>
            <p:custDataLst>
              <p:tags r:id="rId8"/>
            </p:custDataLst>
          </p:nvPr>
        </p:nvSpPr>
        <p:spPr>
          <a:xfrm>
            <a:off x="5596964" y="2435860"/>
            <a:ext cx="1247775" cy="394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强壮的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30"/>
          <p:cNvSpPr txBox="1"/>
          <p:nvPr>
            <p:custDataLst>
              <p:tags r:id="rId9"/>
            </p:custDataLst>
          </p:nvPr>
        </p:nvSpPr>
        <p:spPr>
          <a:xfrm>
            <a:off x="5214694" y="3429000"/>
            <a:ext cx="2780665" cy="327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/ˈpɒpkɔːn/</a:t>
            </a:r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爆米花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3978308" y="3735306"/>
            <a:ext cx="1061720" cy="222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11"/>
            </p:custDataLst>
          </p:nvPr>
        </p:nvCxnSpPr>
        <p:spPr>
          <a:xfrm>
            <a:off x="3439828" y="4252831"/>
            <a:ext cx="1061720" cy="222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0"/>
          <p:cNvSpPr txBox="1"/>
          <p:nvPr>
            <p:custDataLst>
              <p:tags r:id="rId12"/>
            </p:custDataLst>
          </p:nvPr>
        </p:nvSpPr>
        <p:spPr>
          <a:xfrm>
            <a:off x="4641924" y="3975100"/>
            <a:ext cx="5085080" cy="327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令人兴奋的</a:t>
            </a:r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,</a:t>
            </a:r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指物；指人用</a:t>
            </a:r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excited.</a:t>
            </a:r>
            <a:endParaRPr lang="en-US" altLang="zh-CN" sz="24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3"/>
            </p:custDataLst>
          </p:nvPr>
        </p:nvCxnSpPr>
        <p:spPr>
          <a:xfrm flipV="1">
            <a:off x="2505108" y="6212840"/>
            <a:ext cx="2136816" cy="46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14"/>
            </p:custDataLst>
          </p:nvPr>
        </p:nvSpPr>
        <p:spPr>
          <a:xfrm>
            <a:off x="4920689" y="5874385"/>
            <a:ext cx="2600325" cy="338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看这个标志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5" grpId="0"/>
      <p:bldP spid="8" grpId="0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80643" y="1161767"/>
            <a:ext cx="10979418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Zip: I love the film.</a:t>
            </a: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Zoom: Yes. The gorilla is great!</a:t>
            </a: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Zip</a:t>
            </a:r>
            <a:r>
              <a:rPr lang="en-US" altLang="zh-CN" sz="2400" dirty="0">
                <a:latin typeface="Comic Sans MS" panose="030F0702030302020204" pitchFamily="66" charset="0"/>
              </a:rPr>
              <a:t>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Wow! The gorilla is eating a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banana.</a:t>
            </a:r>
            <a:endParaRPr lang="en-US" altLang="zh-CN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CN" sz="2400" dirty="0">
                <a:latin typeface="Comic Sans MS" panose="030F0702030302020204" pitchFamily="66" charset="0"/>
              </a:rPr>
              <a:t>Zoom: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It’s so big and strong.</a:t>
            </a:r>
            <a:endParaRPr lang="en-US" altLang="zh-CN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Zip</a:t>
            </a:r>
            <a:r>
              <a:rPr lang="en-US" altLang="zh-CN" sz="2400" dirty="0">
                <a:latin typeface="Comic Sans MS" panose="030F0702030302020204" pitchFamily="66" charset="0"/>
              </a:rPr>
              <a:t>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What’s that noise?</a:t>
            </a:r>
            <a:endParaRPr lang="en-US" altLang="zh-CN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</a:t>
            </a:r>
            <a:r>
              <a:rPr lang="en-US" altLang="zh-CN" sz="2400" dirty="0">
                <a:latin typeface="Comic Sans MS" panose="030F0702030302020204" pitchFamily="66" charset="0"/>
              </a:rPr>
              <a:t>Zoom: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I’m eating popcorn.</a:t>
            </a: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Zip: It’s so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excting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Zoom: Yes, it is!</a:t>
            </a: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Tiger: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Shh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 Talk quietly!</a:t>
            </a: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Zoom: Sorry!</a:t>
            </a:r>
          </a:p>
          <a:p>
            <a:pPr>
              <a:spcAft>
                <a:spcPts val="600"/>
              </a:spcAft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Zip: Look at the sign.</a:t>
            </a:r>
          </a:p>
          <a:p>
            <a:pPr>
              <a:spcAft>
                <a:spcPts val="600"/>
              </a:spcAft>
            </a:pPr>
            <a:r>
              <a:rPr lang="en-US" altLang="zh-CN" sz="2400" dirty="0">
                <a:latin typeface="Comic Sans MS" panose="030F0702030302020204" pitchFamily="66" charset="0"/>
              </a:rPr>
              <a:t>Zoom: Oh, no!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2" name="流程图: 过程 1"/>
          <p:cNvSpPr/>
          <p:nvPr/>
        </p:nvSpPr>
        <p:spPr>
          <a:xfrm>
            <a:off x="3541929" y="1212215"/>
            <a:ext cx="790575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过程 3"/>
          <p:cNvSpPr/>
          <p:nvPr>
            <p:custDataLst>
              <p:tags r:id="rId2"/>
            </p:custDataLst>
          </p:nvPr>
        </p:nvSpPr>
        <p:spPr>
          <a:xfrm>
            <a:off x="4732554" y="1783715"/>
            <a:ext cx="790575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过程 4"/>
          <p:cNvSpPr/>
          <p:nvPr>
            <p:custDataLst>
              <p:tags r:id="rId3"/>
            </p:custDataLst>
          </p:nvPr>
        </p:nvSpPr>
        <p:spPr>
          <a:xfrm>
            <a:off x="4884954" y="2210981"/>
            <a:ext cx="828040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>
            <p:custDataLst>
              <p:tags r:id="rId4"/>
            </p:custDataLst>
          </p:nvPr>
        </p:nvSpPr>
        <p:spPr>
          <a:xfrm>
            <a:off x="4225824" y="2657294"/>
            <a:ext cx="904240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过程 9"/>
          <p:cNvSpPr/>
          <p:nvPr>
            <p:custDataLst>
              <p:tags r:id="rId5"/>
            </p:custDataLst>
          </p:nvPr>
        </p:nvSpPr>
        <p:spPr>
          <a:xfrm>
            <a:off x="3856254" y="3058887"/>
            <a:ext cx="790575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>
            <p:custDataLst>
              <p:tags r:id="rId6"/>
            </p:custDataLst>
          </p:nvPr>
        </p:nvSpPr>
        <p:spPr>
          <a:xfrm>
            <a:off x="3841014" y="3518630"/>
            <a:ext cx="1043940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>
            <p:custDataLst>
              <p:tags r:id="rId7"/>
            </p:custDataLst>
          </p:nvPr>
        </p:nvSpPr>
        <p:spPr>
          <a:xfrm>
            <a:off x="3252096" y="3898271"/>
            <a:ext cx="1016635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过程 12"/>
          <p:cNvSpPr/>
          <p:nvPr>
            <p:custDataLst>
              <p:tags r:id="rId8"/>
            </p:custDataLst>
          </p:nvPr>
        </p:nvSpPr>
        <p:spPr>
          <a:xfrm>
            <a:off x="3563700" y="4771850"/>
            <a:ext cx="951865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过程 13"/>
          <p:cNvSpPr/>
          <p:nvPr>
            <p:custDataLst>
              <p:tags r:id="rId9"/>
            </p:custDataLst>
          </p:nvPr>
        </p:nvSpPr>
        <p:spPr>
          <a:xfrm>
            <a:off x="3834483" y="5665841"/>
            <a:ext cx="790575" cy="30480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>
            <a:hlinkClick r:id="rId18" action="ppaction://hlinkfile"/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85" y="989476"/>
            <a:ext cx="2675298" cy="274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Administrator\Desktop\55509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/>
          <a:srcRect l="55050" t="65339" r="7876" b="9337"/>
          <a:stretch>
            <a:fillRect/>
          </a:stretch>
        </p:blipFill>
        <p:spPr bwMode="auto">
          <a:xfrm>
            <a:off x="6317853" y="3825918"/>
            <a:ext cx="2997396" cy="2964815"/>
          </a:xfrm>
          <a:prstGeom prst="rect">
            <a:avLst/>
          </a:prstGeom>
          <a:noFill/>
        </p:spPr>
      </p:pic>
      <p:sp>
        <p:nvSpPr>
          <p:cNvPr id="20" name="文本框 8"/>
          <p:cNvSpPr txBox="1"/>
          <p:nvPr>
            <p:custDataLst>
              <p:tags r:id="rId12"/>
            </p:custDataLst>
          </p:nvPr>
        </p:nvSpPr>
        <p:spPr>
          <a:xfrm>
            <a:off x="777241" y="379730"/>
            <a:ext cx="4935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Read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again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6" name="C Story time_20190811_113756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039299" y="401458"/>
            <a:ext cx="557213" cy="5572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0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8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09275" y="1261694"/>
            <a:ext cx="736864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   Zip: I love the film.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Zoom: Yes. The gorilla is great!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   Zip</a:t>
            </a:r>
            <a:r>
              <a:rPr lang="en-US" altLang="zh-CN" sz="2800">
                <a:latin typeface="Comic Sans MS" panose="030F0702030302020204" pitchFamily="66" charset="0"/>
              </a:rPr>
              <a:t>: </a:t>
            </a:r>
            <a:r>
              <a:rPr lang="en-US" altLang="zh-CN" sz="2800" smtClean="0">
                <a:latin typeface="Comic Sans MS" panose="030F0702030302020204" pitchFamily="66" charset="0"/>
              </a:rPr>
              <a:t>Wow! The gorilla is eating a banana.</a:t>
            </a:r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800">
                <a:latin typeface="Comic Sans MS" panose="030F0702030302020204" pitchFamily="66" charset="0"/>
              </a:rPr>
              <a:t>Zoom: </a:t>
            </a:r>
            <a:r>
              <a:rPr lang="en-US" altLang="zh-CN" sz="2800" smtClean="0">
                <a:latin typeface="Comic Sans MS" panose="030F0702030302020204" pitchFamily="66" charset="0"/>
              </a:rPr>
              <a:t>It’s so big and strong.</a:t>
            </a:r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   Zip</a:t>
            </a:r>
            <a:r>
              <a:rPr lang="en-US" altLang="zh-CN" sz="2800">
                <a:latin typeface="Comic Sans MS" panose="030F0702030302020204" pitchFamily="66" charset="0"/>
              </a:rPr>
              <a:t>: </a:t>
            </a:r>
            <a:r>
              <a:rPr lang="en-US" altLang="zh-CN" sz="2800" smtClean="0">
                <a:latin typeface="Comic Sans MS" panose="030F0702030302020204" pitchFamily="66" charset="0"/>
              </a:rPr>
              <a:t>What’s that noise?</a:t>
            </a:r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  </a:t>
            </a:r>
            <a:r>
              <a:rPr lang="en-US" altLang="zh-CN" sz="2800">
                <a:latin typeface="Comic Sans MS" panose="030F0702030302020204" pitchFamily="66" charset="0"/>
              </a:rPr>
              <a:t>Zoom: </a:t>
            </a:r>
            <a:r>
              <a:rPr lang="en-US" altLang="zh-CN" sz="2800" smtClean="0">
                <a:latin typeface="Comic Sans MS" panose="030F0702030302020204" pitchFamily="66" charset="0"/>
              </a:rPr>
              <a:t>I’m eating popcorn.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    Zip: It’s so excting!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Zoom: Yes, it is!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Tiger: Shh! Talk quietly!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Zoom: Sorry!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    Zip: Look at the sign.</a:t>
            </a:r>
          </a:p>
          <a:p>
            <a:r>
              <a:rPr lang="en-US" altLang="zh-CN" sz="2800">
                <a:latin typeface="Comic Sans MS" panose="030F0702030302020204" pitchFamily="66" charset="0"/>
              </a:rPr>
              <a:t>Zoom: Oh, no!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fil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22" y="1022991"/>
            <a:ext cx="2675298" cy="274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Administrator\Desktop\55509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 l="55050" t="65339" r="7876" b="9337"/>
          <a:stretch>
            <a:fillRect/>
          </a:stretch>
        </p:blipFill>
        <p:spPr bwMode="auto">
          <a:xfrm>
            <a:off x="7384653" y="3893184"/>
            <a:ext cx="2997396" cy="2964815"/>
          </a:xfrm>
          <a:prstGeom prst="rect">
            <a:avLst/>
          </a:prstGeom>
          <a:noFill/>
        </p:spPr>
      </p:pic>
      <p:sp>
        <p:nvSpPr>
          <p:cNvPr id="8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play.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7808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一、英汉互译。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61060" y="148018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60655" y="185166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911225" y="1953260"/>
            <a:ext cx="976757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 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说英语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2. </a:t>
            </a:r>
            <a:r>
              <a:rPr 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来自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3. draw a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picture________________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4. 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play music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5. make sushi_______________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6. look at the sign____________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7. 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在周末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2689860" y="2000250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speak English</a:t>
            </a:r>
          </a:p>
        </p:txBody>
      </p:sp>
      <p:sp>
        <p:nvSpPr>
          <p:cNvPr id="50" name="TextBox 49"/>
          <p:cNvSpPr txBox="1"/>
          <p:nvPr>
            <p:custDataLst>
              <p:tags r:id="rId3"/>
            </p:custDataLst>
          </p:nvPr>
        </p:nvSpPr>
        <p:spPr>
          <a:xfrm>
            <a:off x="4007774" y="4545390"/>
            <a:ext cx="3096260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做寿司</a:t>
            </a:r>
          </a:p>
        </p:txBody>
      </p:sp>
      <p:sp>
        <p:nvSpPr>
          <p:cNvPr id="52" name="TextBox 51"/>
          <p:cNvSpPr txBox="1"/>
          <p:nvPr>
            <p:custDataLst>
              <p:tags r:id="rId4"/>
            </p:custDataLst>
          </p:nvPr>
        </p:nvSpPr>
        <p:spPr>
          <a:xfrm>
            <a:off x="4040505" y="3961825"/>
            <a:ext cx="4037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玩音乐</a:t>
            </a:r>
            <a:endParaRPr lang="zh-CN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5"/>
            </p:custDataLst>
          </p:nvPr>
        </p:nvSpPr>
        <p:spPr>
          <a:xfrm>
            <a:off x="4027805" y="5221855"/>
            <a:ext cx="2522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看这个标志</a:t>
            </a:r>
          </a:p>
        </p:txBody>
      </p:sp>
      <p:sp>
        <p:nvSpPr>
          <p:cNvPr id="3" name="TextBox 44"/>
          <p:cNvSpPr txBox="1"/>
          <p:nvPr>
            <p:custDataLst>
              <p:tags r:id="rId6"/>
            </p:custDataLst>
          </p:nvPr>
        </p:nvSpPr>
        <p:spPr>
          <a:xfrm>
            <a:off x="2689860" y="2667000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be from</a:t>
            </a:r>
          </a:p>
        </p:txBody>
      </p:sp>
      <p:sp>
        <p:nvSpPr>
          <p:cNvPr id="4" name="TextBox 44"/>
          <p:cNvSpPr txBox="1"/>
          <p:nvPr>
            <p:custDataLst>
              <p:tags r:id="rId7"/>
            </p:custDataLst>
          </p:nvPr>
        </p:nvSpPr>
        <p:spPr>
          <a:xfrm>
            <a:off x="4040505" y="3315970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画画</a:t>
            </a:r>
          </a:p>
        </p:txBody>
      </p:sp>
      <p:sp>
        <p:nvSpPr>
          <p:cNvPr id="5" name="TextBox 45"/>
          <p:cNvSpPr txBox="1"/>
          <p:nvPr>
            <p:custDataLst>
              <p:tags r:id="rId8"/>
            </p:custDataLst>
          </p:nvPr>
        </p:nvSpPr>
        <p:spPr>
          <a:xfrm>
            <a:off x="2529522" y="5864795"/>
            <a:ext cx="3441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on the weekend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1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  <p:bldP spid="52" grpId="0"/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3846" y="1497361"/>
            <a:ext cx="10993512" cy="50167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Ⅰ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栏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Ⅱ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栏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draw                		A. kung fu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2. do                  		B. a picture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3. play                 		C. sushi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4. make                		D. music</a:t>
            </a:r>
          </a:p>
        </p:txBody>
      </p:sp>
      <p:sp>
        <p:nvSpPr>
          <p:cNvPr id="28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8404" y="902441"/>
            <a:ext cx="780229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、将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Ⅰ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栏与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Ⅱ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栏组合成短语。</a:t>
            </a:r>
            <a:endParaRPr lang="zh-CN" altLang="zh-CN" sz="3200" dirty="0">
              <a:ea typeface="黑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3"/>
            </p:custDataLst>
          </p:nvPr>
        </p:nvCxnSpPr>
        <p:spPr>
          <a:xfrm>
            <a:off x="3111910" y="3259394"/>
            <a:ext cx="3038167" cy="8701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4"/>
            </p:custDataLst>
          </p:nvPr>
        </p:nvCxnSpPr>
        <p:spPr>
          <a:xfrm flipV="1">
            <a:off x="2738414" y="3170903"/>
            <a:ext cx="3396915" cy="1043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5"/>
            </p:custDataLst>
          </p:nvPr>
        </p:nvCxnSpPr>
        <p:spPr>
          <a:xfrm>
            <a:off x="2952728" y="5258734"/>
            <a:ext cx="3182601" cy="817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6"/>
            </p:custDataLst>
          </p:nvPr>
        </p:nvCxnSpPr>
        <p:spPr>
          <a:xfrm flipV="1">
            <a:off x="3167042" y="5235677"/>
            <a:ext cx="3027281" cy="8365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>
            <p:custDataLst>
              <p:tags r:id="rId1"/>
            </p:custDataLst>
          </p:nvPr>
        </p:nvSpPr>
        <p:spPr>
          <a:xfrm>
            <a:off x="1648254" y="1770280"/>
            <a:ext cx="8660130" cy="4225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)1. I ____speaking English.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A. am          	B. is             	C. are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)2. —Can you ____ me to dance?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—Sure.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A. teach       B. teacher     	C. teaching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)3. Look. Robin is ____ rice.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A. make       B. making        C.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makeing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1" name="TextBox 60"/>
          <p:cNvSpPr txBox="1"/>
          <p:nvPr>
            <p:custDataLst>
              <p:tags r:id="rId2"/>
            </p:custDataLst>
          </p:nvPr>
        </p:nvSpPr>
        <p:spPr>
          <a:xfrm>
            <a:off x="1958353" y="1834371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9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1215" y="758046"/>
            <a:ext cx="6517399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、单项选择。</a:t>
            </a:r>
          </a:p>
          <a:p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1958353" y="3025805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2020345" y="4780864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11" name="圆角矩形标注 5"/>
          <p:cNvSpPr/>
          <p:nvPr/>
        </p:nvSpPr>
        <p:spPr>
          <a:xfrm>
            <a:off x="799009" y="2185292"/>
            <a:ext cx="6316897" cy="7197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What is the robot doing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?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" name="Picture 7" descr="E:\24秋\英语\图\机器人插画\扫地压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60" y="2337829"/>
            <a:ext cx="4590371" cy="25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标注 5"/>
          <p:cNvSpPr/>
          <p:nvPr/>
        </p:nvSpPr>
        <p:spPr>
          <a:xfrm>
            <a:off x="1095421" y="3629933"/>
            <a:ext cx="4546712" cy="7197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6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 is cleaning.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84596" y="810749"/>
            <a:ext cx="5757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四、按照要求完成句子。</a:t>
            </a: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764879" y="1813560"/>
            <a:ext cx="1139380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1.I’m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drawing a picture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2.me, you, music, can, with, play (?)(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He is from China.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(</a:t>
            </a:r>
            <a:r>
              <a:rPr lang="zh-CN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变为一般疑问句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253829" y="2504440"/>
            <a:ext cx="491045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are you doing?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253829" y="3855720"/>
            <a:ext cx="7339965" cy="427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Can you play music with me?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1253829" y="505841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Is he from China?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02172" y="1998905"/>
            <a:ext cx="9322050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能够正确听、说、认读单词：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exhibition, teach, say, Canadian, Spanish, sushi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能用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 am …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句型简单介绍某机器人正在干什么。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能够了解不同国家机器人的特点。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Read and write.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304339" y="1392907"/>
            <a:ext cx="835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Talk about what they are doing.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733675" y="2218055"/>
            <a:ext cx="8912893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</a:t>
            </a:r>
            <a:r>
              <a:rPr lang="en-US" altLang="zh-CN" sz="2800" b="1">
                <a:latin typeface="Comic Sans MS" panose="030F0702030302020204" pitchFamily="66" charset="0"/>
              </a:rPr>
              <a:t>about </a:t>
            </a:r>
            <a:r>
              <a:rPr lang="en-US" altLang="zh-CN" sz="2800" b="1" smtClean="0">
                <a:latin typeface="Comic Sans MS" panose="030F0702030302020204" pitchFamily="66" charset="0"/>
              </a:rPr>
              <a:t>what the robots are </a:t>
            </a:r>
            <a:r>
              <a:rPr lang="en-US" altLang="zh-CN" sz="2800" b="1" smtClean="0">
                <a:latin typeface="Comic Sans MS" panose="030F0702030302020204" pitchFamily="66" charset="0"/>
                <a:sym typeface="+mn-ea"/>
              </a:rPr>
              <a:t>doing</a:t>
            </a:r>
            <a:r>
              <a:rPr lang="en-US" altLang="zh-CN" sz="2800" b="1" smtClean="0">
                <a:latin typeface="Comic Sans MS" panose="030F0702030302020204" pitchFamily="66" charset="0"/>
              </a:rPr>
              <a:t>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929657" y="3463562"/>
            <a:ext cx="65724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</a:t>
            </a:r>
            <a:r>
              <a:rPr lang="en-US" altLang="zh-CN" sz="2800" b="1">
                <a:latin typeface="Comic Sans MS" panose="030F0702030302020204" pitchFamily="66" charset="0"/>
              </a:rPr>
              <a:t>about </a:t>
            </a:r>
            <a:r>
              <a:rPr lang="en-US" altLang="zh-CN" sz="2800" b="1" smtClean="0">
                <a:latin typeface="Comic Sans MS" panose="030F0702030302020204" pitchFamily="66" charset="0"/>
              </a:rPr>
              <a:t>what people are doing.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971961" y="4919980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smtClean="0">
                <a:latin typeface="Comic Sans MS" panose="030F0702030302020204" pitchFamily="66" charset="0"/>
              </a:rPr>
              <a:t>Zoom </a:t>
            </a:r>
            <a:r>
              <a:rPr lang="en-US" altLang="zh-CN" sz="2800" b="1">
                <a:latin typeface="Comic Sans MS" panose="030F0702030302020204" pitchFamily="66" charset="0"/>
              </a:rPr>
              <a:t>and </a:t>
            </a:r>
            <a:r>
              <a:rPr lang="en-US" altLang="zh-CN" sz="2800" b="1" smtClean="0">
                <a:latin typeface="Comic Sans MS" panose="030F0702030302020204" pitchFamily="66" charset="0"/>
              </a:rPr>
              <a:t>Zip watch the film.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087141"/>
              </p:ext>
            </p:extLst>
          </p:nvPr>
        </p:nvGraphicFramePr>
        <p:xfrm>
          <a:off x="545255" y="2569552"/>
          <a:ext cx="11130930" cy="4107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8622"/>
                <a:gridCol w="2264375"/>
                <a:gridCol w="2185261"/>
                <a:gridCol w="2169762"/>
                <a:gridCol w="2172910"/>
              </a:tblGrid>
              <a:tr h="232474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78230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2177144" y="1787586"/>
            <a:ext cx="826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</a:t>
            </a:r>
            <a:r>
              <a:rPr lang="en-US" altLang="zh-CN" sz="3200" smtClean="0">
                <a:latin typeface="Comic Sans MS" panose="030F0702030302020204" pitchFamily="66" charset="0"/>
              </a:rPr>
              <a:t>they doing?Fill in the form.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r="15675"/>
          <a:stretch/>
        </p:blipFill>
        <p:spPr bwMode="auto">
          <a:xfrm>
            <a:off x="3042746" y="3172606"/>
            <a:ext cx="1999549" cy="117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55" y="2887598"/>
            <a:ext cx="1940859" cy="17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238" t="13754" r="7560"/>
          <a:stretch/>
        </p:blipFill>
        <p:spPr>
          <a:xfrm>
            <a:off x="9557613" y="2982864"/>
            <a:ext cx="1766879" cy="15504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759168"/>
            <a:ext cx="605641" cy="746835"/>
          </a:xfrm>
          <a:prstGeom prst="rect">
            <a:avLst/>
          </a:prstGeom>
        </p:spPr>
      </p:pic>
      <p:pic>
        <p:nvPicPr>
          <p:cNvPr id="6146" name="Picture 2" descr="E:\24秋\英语\图\P63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818" b="96875" l="692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1" t="55251" b="3293"/>
          <a:stretch/>
        </p:blipFill>
        <p:spPr bwMode="auto">
          <a:xfrm>
            <a:off x="1001217" y="2982864"/>
            <a:ext cx="1685110" cy="13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24秋\英语\图\P63-56无文字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0" t="26850" r="48075" b="8824"/>
          <a:stretch/>
        </p:blipFill>
        <p:spPr bwMode="auto">
          <a:xfrm>
            <a:off x="7516890" y="2982912"/>
            <a:ext cx="1860323" cy="16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62" b="100000" l="3704" r="9876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73" y="266106"/>
            <a:ext cx="868977" cy="67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>
          <a:xfrm>
            <a:off x="4821475" y="336277"/>
            <a:ext cx="319991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Read and write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799011" y="840877"/>
            <a:ext cx="430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"/>
          <a:stretch/>
        </p:blipFill>
        <p:spPr>
          <a:xfrm>
            <a:off x="1" y="3034549"/>
            <a:ext cx="6203950" cy="3823451"/>
          </a:xfrm>
          <a:prstGeom prst="rect">
            <a:avLst/>
          </a:prstGeom>
        </p:spPr>
      </p:pic>
      <p:pic>
        <p:nvPicPr>
          <p:cNvPr id="13" name="Picture 4" descr="E:\24秋\英语\图\P63-2-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05" y="2944345"/>
            <a:ext cx="5971595" cy="39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240" y="339230"/>
            <a:ext cx="43053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write.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8836"/>
            <a:ext cx="605641" cy="7468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39347" y="1638475"/>
            <a:ext cx="6096000" cy="68199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The world robot exhibition</a:t>
            </a:r>
            <a:endParaRPr lang="en-US" altLang="zh-CN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+mn-ea"/>
            </a:endParaRPr>
          </a:p>
        </p:txBody>
      </p:sp>
      <p:sp>
        <p:nvSpPr>
          <p:cNvPr id="11" name="圆角矩形标注 10"/>
          <p:cNvSpPr/>
          <p:nvPr>
            <p:custDataLst>
              <p:tags r:id="rId3"/>
            </p:custDataLst>
          </p:nvPr>
        </p:nvSpPr>
        <p:spPr>
          <a:xfrm>
            <a:off x="172038" y="2812530"/>
            <a:ext cx="2929938" cy="1043940"/>
          </a:xfrm>
          <a:prstGeom prst="wedgeRoundRectCallout">
            <a:avLst>
              <a:gd name="adj1" fmla="val 37070"/>
              <a:gd name="adj2" fmla="val 76470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Ni </a:t>
            </a:r>
            <a:r>
              <a:rPr lang="en-US" altLang="zh-CN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hao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Ni </a:t>
            </a:r>
            <a:r>
              <a:rPr lang="en-US" altLang="zh-CN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zai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gan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shen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me ne?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>
            <p:custDataLst>
              <p:tags r:id="rId4"/>
            </p:custDataLst>
          </p:nvPr>
        </p:nvSpPr>
        <p:spPr>
          <a:xfrm>
            <a:off x="3759559" y="2793828"/>
            <a:ext cx="1959666" cy="1455420"/>
          </a:xfrm>
          <a:prstGeom prst="wedgeRoundRectCallout">
            <a:avLst>
              <a:gd name="adj1" fmla="val 28694"/>
              <a:gd name="adj2" fmla="val 74601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Sorry. What are you saying?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圆角矩形标注 4"/>
          <p:cNvSpPr/>
          <p:nvPr>
            <p:custDataLst>
              <p:tags r:id="rId5"/>
            </p:custDataLst>
          </p:nvPr>
        </p:nvSpPr>
        <p:spPr>
          <a:xfrm>
            <a:off x="2119629" y="4353167"/>
            <a:ext cx="2306897" cy="1096010"/>
          </a:xfrm>
          <a:prstGeom prst="wedgeRoundRectCallout">
            <a:avLst>
              <a:gd name="adj1" fmla="val 10054"/>
              <a:gd name="adj2" fmla="val 88618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speaking </a:t>
            </a:r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Chinese.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6644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55372" y="1701340"/>
            <a:ext cx="619125" cy="619125"/>
          </a:xfrm>
          <a:prstGeom prst="rect">
            <a:avLst/>
          </a:prstGeom>
        </p:spPr>
      </p:pic>
      <p:pic>
        <p:nvPicPr>
          <p:cNvPr id="7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5615" end="5966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82851" y="3237345"/>
            <a:ext cx="619125" cy="619125"/>
          </a:xfrm>
          <a:prstGeom prst="rect">
            <a:avLst/>
          </a:prstGeom>
        </p:spPr>
      </p:pic>
      <p:pic>
        <p:nvPicPr>
          <p:cNvPr id="8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0762" end="556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75461" y="3538029"/>
            <a:ext cx="619125" cy="619125"/>
          </a:xfrm>
          <a:prstGeom prst="rect">
            <a:avLst/>
          </a:prstGeom>
        </p:spPr>
      </p:pic>
      <p:pic>
        <p:nvPicPr>
          <p:cNvPr id="9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5909" end="5123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47033" y="4830052"/>
            <a:ext cx="619125" cy="619125"/>
          </a:xfrm>
          <a:prstGeom prst="rect">
            <a:avLst/>
          </a:prstGeom>
        </p:spPr>
      </p:pic>
      <p:sp>
        <p:nvSpPr>
          <p:cNvPr id="14" name="圆角矩形标注 13"/>
          <p:cNvSpPr/>
          <p:nvPr>
            <p:custDataLst>
              <p:tags r:id="rId8"/>
            </p:custDataLst>
          </p:nvPr>
        </p:nvSpPr>
        <p:spPr>
          <a:xfrm>
            <a:off x="6233457" y="3089039"/>
            <a:ext cx="2690493" cy="1534861"/>
          </a:xfrm>
          <a:prstGeom prst="wedgeRoundRectCallout">
            <a:avLst>
              <a:gd name="adj1" fmla="val -31855"/>
              <a:gd name="adj2" fmla="val 77836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Oh, hello. </a:t>
            </a:r>
            <a:endParaRPr lang="en-US" altLang="zh-CN" sz="240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are you doing?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圆角矩形标注 14"/>
          <p:cNvSpPr/>
          <p:nvPr>
            <p:custDataLst>
              <p:tags r:id="rId9"/>
            </p:custDataLst>
          </p:nvPr>
        </p:nvSpPr>
        <p:spPr>
          <a:xfrm>
            <a:off x="9470487" y="3089039"/>
            <a:ext cx="2392042" cy="1534861"/>
          </a:xfrm>
          <a:prstGeom prst="wedgeRoundRectCallout">
            <a:avLst>
              <a:gd name="adj1" fmla="val -2016"/>
              <a:gd name="adj2" fmla="val 79879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I’m drawing a picture. </a:t>
            </a:r>
            <a:endParaRPr lang="en-US" altLang="zh-CN" sz="240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a look.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>
            <p:custDataLst>
              <p:tags r:id="rId10"/>
            </p:custDataLst>
          </p:nvPr>
        </p:nvSpPr>
        <p:spPr>
          <a:xfrm>
            <a:off x="7303597" y="4910929"/>
            <a:ext cx="1878110" cy="732587"/>
          </a:xfrm>
          <a:prstGeom prst="wedgeRoundRectCallout">
            <a:avLst>
              <a:gd name="adj1" fmla="val -38258"/>
              <a:gd name="adj2" fmla="val 85483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It’s lovely.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9418" end="4585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00149" y="3939685"/>
            <a:ext cx="619125" cy="619125"/>
          </a:xfrm>
          <a:prstGeom prst="rect">
            <a:avLst/>
          </a:prstGeom>
        </p:spPr>
      </p:pic>
      <p:pic>
        <p:nvPicPr>
          <p:cNvPr id="20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5501" end="4117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92420" y="4255223"/>
            <a:ext cx="619125" cy="619125"/>
          </a:xfrm>
          <a:prstGeom prst="rect">
            <a:avLst/>
          </a:prstGeom>
        </p:spPr>
      </p:pic>
      <p:pic>
        <p:nvPicPr>
          <p:cNvPr id="21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9245" end="3907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80682" y="5333953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3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3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9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bldLvl="0" animBg="1"/>
      <p:bldP spid="11" grpId="1" animBg="1"/>
      <p:bldP spid="4" grpId="0" bldLvl="0" animBg="1"/>
      <p:bldP spid="4" grpId="1" animBg="1"/>
      <p:bldP spid="5" grpId="0" bldLvl="0" animBg="1"/>
      <p:bldP spid="5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4秋\英语\图\P63-34空白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20" r="-484" b="1299"/>
          <a:stretch/>
        </p:blipFill>
        <p:spPr bwMode="auto">
          <a:xfrm>
            <a:off x="0" y="15054"/>
            <a:ext cx="12192000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标注 10"/>
          <p:cNvSpPr/>
          <p:nvPr>
            <p:custDataLst>
              <p:tags r:id="rId1"/>
            </p:custDataLst>
          </p:nvPr>
        </p:nvSpPr>
        <p:spPr>
          <a:xfrm>
            <a:off x="1026620" y="279571"/>
            <a:ext cx="1882835" cy="1065502"/>
          </a:xfrm>
          <a:prstGeom prst="wedgeRoundRectCallout">
            <a:avLst>
              <a:gd name="adj1" fmla="val 38383"/>
              <a:gd name="adj2" fmla="val 76669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Are you cooking?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>
            <p:custDataLst>
              <p:tags r:id="rId2"/>
            </p:custDataLst>
          </p:nvPr>
        </p:nvSpPr>
        <p:spPr>
          <a:xfrm>
            <a:off x="3544541" y="279571"/>
            <a:ext cx="2861021" cy="1398028"/>
          </a:xfrm>
          <a:prstGeom prst="wedgeRoundRectCallout">
            <a:avLst>
              <a:gd name="adj1" fmla="val 2377"/>
              <a:gd name="adj2" fmla="val 67371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Yes. I’m cooking rice. </a:t>
            </a:r>
            <a:r>
              <a:rPr lang="en-US" altLang="zh-CN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Asako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is making sushi.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052" end="3579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9855" y="802997"/>
            <a:ext cx="619125" cy="619125"/>
          </a:xfrm>
          <a:prstGeom prst="rect">
            <a:avLst/>
          </a:prstGeom>
        </p:spPr>
      </p:pic>
      <p:pic>
        <p:nvPicPr>
          <p:cNvPr id="6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094" end="301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82869" y="978585"/>
            <a:ext cx="619125" cy="619125"/>
          </a:xfrm>
          <a:prstGeom prst="rect">
            <a:avLst/>
          </a:prstGeom>
        </p:spPr>
      </p:pic>
      <p:pic>
        <p:nvPicPr>
          <p:cNvPr id="12" name="Picture 3" descr="E:\24秋\英语\图\P63-56无文字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366" r="-170" b="1409"/>
          <a:stretch/>
        </p:blipFill>
        <p:spPr bwMode="auto">
          <a:xfrm>
            <a:off x="1" y="3360928"/>
            <a:ext cx="12192000" cy="34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圆角矩形标注 12"/>
          <p:cNvSpPr/>
          <p:nvPr>
            <p:custDataLst>
              <p:tags r:id="rId5"/>
            </p:custDataLst>
          </p:nvPr>
        </p:nvSpPr>
        <p:spPr>
          <a:xfrm>
            <a:off x="6613381" y="279571"/>
            <a:ext cx="2572183" cy="1071248"/>
          </a:xfrm>
          <a:prstGeom prst="wedgeRoundRectCallout">
            <a:avLst>
              <a:gd name="adj1" fmla="val 6660"/>
              <a:gd name="adj2" fmla="val 82086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Can we play music with you?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圆角矩形标注 13"/>
          <p:cNvSpPr/>
          <p:nvPr>
            <p:custDataLst>
              <p:tags r:id="rId6"/>
            </p:custDataLst>
          </p:nvPr>
        </p:nvSpPr>
        <p:spPr>
          <a:xfrm>
            <a:off x="9351820" y="300353"/>
            <a:ext cx="2244433" cy="1023649"/>
          </a:xfrm>
          <a:prstGeom prst="wedgeRoundRectCallout">
            <a:avLst>
              <a:gd name="adj1" fmla="val -1674"/>
              <a:gd name="adj2" fmla="val 7127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Sure. Please take turns.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圆角矩形标注 14"/>
          <p:cNvSpPr/>
          <p:nvPr>
            <p:custDataLst>
              <p:tags r:id="rId7"/>
            </p:custDataLst>
          </p:nvPr>
        </p:nvSpPr>
        <p:spPr>
          <a:xfrm>
            <a:off x="193040" y="3459797"/>
            <a:ext cx="3630815" cy="772795"/>
          </a:xfrm>
          <a:prstGeom prst="wedgeRoundRectCallout">
            <a:avLst>
              <a:gd name="adj1" fmla="val -21438"/>
              <a:gd name="adj2" fmla="val 111608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Are you from China?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>
            <p:custDataLst>
              <p:tags r:id="rId8"/>
            </p:custDataLst>
          </p:nvPr>
        </p:nvSpPr>
        <p:spPr>
          <a:xfrm>
            <a:off x="4108939" y="3494462"/>
            <a:ext cx="2083493" cy="772795"/>
          </a:xfrm>
          <a:prstGeom prst="wedgeRoundRectCallout">
            <a:avLst>
              <a:gd name="adj1" fmla="val -27281"/>
              <a:gd name="adj2" fmla="val 81687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Yes, I am.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标注 16"/>
          <p:cNvSpPr/>
          <p:nvPr>
            <p:custDataLst>
              <p:tags r:id="rId9"/>
            </p:custDataLst>
          </p:nvPr>
        </p:nvSpPr>
        <p:spPr>
          <a:xfrm>
            <a:off x="1835352" y="4347127"/>
            <a:ext cx="2273587" cy="1222400"/>
          </a:xfrm>
          <a:prstGeom prst="wedgeRoundRectCallout">
            <a:avLst>
              <a:gd name="adj1" fmla="val -30433"/>
              <a:gd name="adj2" fmla="val 63011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You’re so cool! Can you teach me?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圆角矩形标注 19"/>
          <p:cNvSpPr/>
          <p:nvPr>
            <p:custDataLst>
              <p:tags r:id="rId10"/>
            </p:custDataLst>
          </p:nvPr>
        </p:nvSpPr>
        <p:spPr>
          <a:xfrm>
            <a:off x="5150685" y="6139412"/>
            <a:ext cx="1169845" cy="656244"/>
          </a:xfrm>
          <a:prstGeom prst="wedgeRoundRectCallout">
            <a:avLst>
              <a:gd name="adj1" fmla="val -28980"/>
              <a:gd name="adj2" fmla="val -82069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Sure!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圆角矩形标注 20"/>
          <p:cNvSpPr/>
          <p:nvPr>
            <p:custDataLst>
              <p:tags r:id="rId11"/>
            </p:custDataLst>
          </p:nvPr>
        </p:nvSpPr>
        <p:spPr>
          <a:xfrm>
            <a:off x="6405562" y="3369770"/>
            <a:ext cx="2468274" cy="1159535"/>
          </a:xfrm>
          <a:prstGeom prst="wedgeRoundRectCallout">
            <a:avLst>
              <a:gd name="adj1" fmla="val -7435"/>
              <a:gd name="adj2" fmla="val 7022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Are you doing kung fu?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圆角矩形标注 21"/>
          <p:cNvSpPr/>
          <p:nvPr>
            <p:custDataLst>
              <p:tags r:id="rId12"/>
            </p:custDataLst>
          </p:nvPr>
        </p:nvSpPr>
        <p:spPr>
          <a:xfrm>
            <a:off x="8915400" y="4348684"/>
            <a:ext cx="2460681" cy="986423"/>
          </a:xfrm>
          <a:prstGeom prst="wedgeRoundRectCallout">
            <a:avLst>
              <a:gd name="adj1" fmla="val -5517"/>
              <a:gd name="adj2" fmla="val 88103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Yes, I am. </a:t>
            </a:r>
          </a:p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I’ll show you.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2112" end="252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23076" y="336320"/>
            <a:ext cx="619125" cy="619125"/>
          </a:xfrm>
          <a:prstGeom prst="rect">
            <a:avLst/>
          </a:prstGeom>
        </p:spPr>
      </p:pic>
      <p:pic>
        <p:nvPicPr>
          <p:cNvPr id="24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388" end="2129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63313" y="689280"/>
            <a:ext cx="619125" cy="619125"/>
          </a:xfrm>
          <a:prstGeom prst="rect">
            <a:avLst/>
          </a:prstGeom>
        </p:spPr>
      </p:pic>
      <p:pic>
        <p:nvPicPr>
          <p:cNvPr id="25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535" end="168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7255" y="3943828"/>
            <a:ext cx="619125" cy="619125"/>
          </a:xfrm>
          <a:prstGeom prst="rect">
            <a:avLst/>
          </a:prstGeom>
        </p:spPr>
      </p:pic>
      <p:pic>
        <p:nvPicPr>
          <p:cNvPr id="26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4044" end="1474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8138" y="3613467"/>
            <a:ext cx="619125" cy="619125"/>
          </a:xfrm>
          <a:prstGeom prst="rect">
            <a:avLst/>
          </a:prstGeom>
        </p:spPr>
      </p:pic>
      <p:pic>
        <p:nvPicPr>
          <p:cNvPr id="27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916" end="1029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88055" y="5025544"/>
            <a:ext cx="619125" cy="619125"/>
          </a:xfrm>
          <a:prstGeom prst="rect">
            <a:avLst/>
          </a:prstGeom>
        </p:spPr>
      </p:pic>
      <p:pic>
        <p:nvPicPr>
          <p:cNvPr id="28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1063" end="818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5999" y="6157971"/>
            <a:ext cx="619125" cy="619125"/>
          </a:xfrm>
          <a:prstGeom prst="rect">
            <a:avLst/>
          </a:prstGeom>
        </p:spPr>
      </p:pic>
      <p:pic>
        <p:nvPicPr>
          <p:cNvPr id="29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467" end="56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96275" y="3874826"/>
            <a:ext cx="619125" cy="619125"/>
          </a:xfrm>
          <a:prstGeom prst="rect">
            <a:avLst/>
          </a:prstGeom>
        </p:spPr>
      </p:pic>
      <p:pic>
        <p:nvPicPr>
          <p:cNvPr id="30" name="read and wri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5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13041" y="43993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2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9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27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8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44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4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1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bldLvl="0" animBg="1"/>
      <p:bldP spid="11" grpId="1" animBg="1"/>
      <p:bldP spid="4" grpId="0" bldLvl="0" animBg="1"/>
      <p:bldP spid="4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2350445"/>
              </p:ext>
            </p:extLst>
          </p:nvPr>
        </p:nvGraphicFramePr>
        <p:xfrm>
          <a:off x="545255" y="2061552"/>
          <a:ext cx="11130930" cy="4107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8622"/>
                <a:gridCol w="2264375"/>
                <a:gridCol w="2185261"/>
                <a:gridCol w="2169762"/>
                <a:gridCol w="2172910"/>
              </a:tblGrid>
              <a:tr h="232474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78230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3453582" y="1061433"/>
            <a:ext cx="528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r="15675"/>
          <a:stretch/>
        </p:blipFill>
        <p:spPr bwMode="auto">
          <a:xfrm>
            <a:off x="3042746" y="2664606"/>
            <a:ext cx="1999549" cy="117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55" y="2379598"/>
            <a:ext cx="1940859" cy="17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602642" y="4587774"/>
            <a:ext cx="2482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drawing a picture.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2876041" y="4395959"/>
            <a:ext cx="2265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She’s cooking rice.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Asako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making sushi.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5225656" y="4805225"/>
            <a:ext cx="2980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playing music.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7451972" y="4792353"/>
            <a:ext cx="2477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doing kung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fu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9"/>
            </p:custDataLst>
          </p:nvPr>
        </p:nvSpPr>
        <p:spPr>
          <a:xfrm>
            <a:off x="9557613" y="4826847"/>
            <a:ext cx="2218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talking with Robin.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238" t="13754" r="7560"/>
          <a:stretch/>
        </p:blipFill>
        <p:spPr>
          <a:xfrm>
            <a:off x="9557613" y="2474864"/>
            <a:ext cx="1766879" cy="1550424"/>
          </a:xfrm>
          <a:prstGeom prst="rect">
            <a:avLst/>
          </a:prstGeom>
        </p:spPr>
      </p:pic>
      <p:pic>
        <p:nvPicPr>
          <p:cNvPr id="12" name="Picture 2" descr="E:\24秋\英语\图\P63-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818" b="96875" l="692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1" t="55251" b="3293"/>
          <a:stretch/>
        </p:blipFill>
        <p:spPr bwMode="auto">
          <a:xfrm>
            <a:off x="1001217" y="2474864"/>
            <a:ext cx="1685110" cy="13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24秋\英语\图\P63-56无文字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0" t="26850" r="48075" b="8824"/>
          <a:stretch/>
        </p:blipFill>
        <p:spPr bwMode="auto">
          <a:xfrm>
            <a:off x="7516890" y="2474912"/>
            <a:ext cx="1860323" cy="16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8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"/>
          <a:stretch/>
        </p:blipFill>
        <p:spPr>
          <a:xfrm>
            <a:off x="1147780" y="1044000"/>
            <a:ext cx="9000000" cy="5546638"/>
          </a:xfrm>
          <a:prstGeom prst="rect">
            <a:avLst/>
          </a:prstGeom>
        </p:spPr>
      </p:pic>
      <p:sp>
        <p:nvSpPr>
          <p:cNvPr id="18" name="圆角矩形标注 17"/>
          <p:cNvSpPr/>
          <p:nvPr>
            <p:custDataLst>
              <p:tags r:id="rId1"/>
            </p:custDataLst>
          </p:nvPr>
        </p:nvSpPr>
        <p:spPr>
          <a:xfrm>
            <a:off x="1147780" y="1287558"/>
            <a:ext cx="3632582" cy="1300060"/>
          </a:xfrm>
          <a:prstGeom prst="wedgeRoundRectCallout">
            <a:avLst>
              <a:gd name="adj1" fmla="val 34533"/>
              <a:gd name="adj2" fmla="val 76470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Ni </a:t>
            </a:r>
            <a:r>
              <a:rPr lang="en-US" altLang="zh-CN" sz="32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hao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Ni </a:t>
            </a:r>
            <a:r>
              <a:rPr lang="en-US" altLang="zh-CN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zai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gan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shen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me ne?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圆角矩形标注 19"/>
          <p:cNvSpPr/>
          <p:nvPr>
            <p:custDataLst>
              <p:tags r:id="rId2"/>
            </p:custDataLst>
          </p:nvPr>
        </p:nvSpPr>
        <p:spPr>
          <a:xfrm>
            <a:off x="8196856" y="1611792"/>
            <a:ext cx="2479414" cy="1790800"/>
          </a:xfrm>
          <a:prstGeom prst="wedgeRoundRectCallout">
            <a:avLst>
              <a:gd name="adj1" fmla="val -35845"/>
              <a:gd name="adj2" fmla="val 88962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Sorry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What are you saying?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圆角矩形标注 20"/>
          <p:cNvSpPr/>
          <p:nvPr>
            <p:custDataLst>
              <p:tags r:id="rId3"/>
            </p:custDataLst>
          </p:nvPr>
        </p:nvSpPr>
        <p:spPr>
          <a:xfrm>
            <a:off x="3793214" y="3090163"/>
            <a:ext cx="3119035" cy="1096010"/>
          </a:xfrm>
          <a:prstGeom prst="wedgeRoundRectCallout">
            <a:avLst>
              <a:gd name="adj1" fmla="val 10054"/>
              <a:gd name="adj2" fmla="val 88618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>
                <a:alpha val="42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speaking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Chinese.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>
            <a:off x="4788382" y="3659767"/>
            <a:ext cx="1761325" cy="171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5"/>
            </p:custDataLst>
          </p:nvPr>
        </p:nvSpPr>
        <p:spPr>
          <a:xfrm>
            <a:off x="4788382" y="2620770"/>
            <a:ext cx="3013075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说某种语言用</a:t>
            </a:r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speak.</a:t>
            </a:r>
            <a:endParaRPr lang="en-US" altLang="zh-CN" sz="24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pic>
        <p:nvPicPr>
          <p:cNvPr id="11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6550" end="50446.532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78819" y="391972"/>
            <a:ext cx="619125" cy="6191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8836"/>
            <a:ext cx="605641" cy="746835"/>
          </a:xfrm>
          <a:prstGeom prst="rect">
            <a:avLst/>
          </a:prstGeom>
        </p:spPr>
      </p:pic>
      <p:sp>
        <p:nvSpPr>
          <p:cNvPr id="15" name="文本框 8">
            <a:hlinkClick r:id="rId14" action="ppaction://hlinkfile"/>
          </p:cNvPr>
          <p:cNvSpPr txBox="1"/>
          <p:nvPr/>
        </p:nvSpPr>
        <p:spPr>
          <a:xfrm>
            <a:off x="974342" y="391972"/>
            <a:ext cx="363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1" animBg="1"/>
      <p:bldP spid="20" grpId="1" animBg="1"/>
      <p:bldP spid="21" grpId="1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1269</Words>
  <Application>Microsoft Office PowerPoint</Application>
  <PresentationFormat>自定义</PresentationFormat>
  <Paragraphs>252</Paragraphs>
  <Slides>33</Slides>
  <Notes>1</Notes>
  <HiddenSlides>0</HiddenSlides>
  <MMClips>27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1256</cp:revision>
  <dcterms:created xsi:type="dcterms:W3CDTF">2019-08-19T07:47:00Z</dcterms:created>
  <dcterms:modified xsi:type="dcterms:W3CDTF">2024-04-02T03:26:08Z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F625E3FD9E6C4036A09DF8D9723C3B20_13</vt:lpwstr>
  </property>
  <property fmtid="{D5CDD505-2E9C-101B-9397-08002B2CF9AE}" pid="3" name="KSOProductBuildVer">
    <vt:lpwstr>2052-12.1.0.16120</vt:lpwstr>
  </property>
</Properties>
</file>