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30"/>
  </p:notesMasterIdLst>
  <p:handoutMasterIdLst>
    <p:handoutMasterId r:id="rId31"/>
  </p:handoutMasterIdLst>
  <p:sldIdLst>
    <p:sldId id="284" r:id="rId3"/>
    <p:sldId id="496" r:id="rId4"/>
    <p:sldId id="420" r:id="rId5"/>
    <p:sldId id="278" r:id="rId6"/>
    <p:sldId id="497" r:id="rId7"/>
    <p:sldId id="501" r:id="rId8"/>
    <p:sldId id="500" r:id="rId9"/>
    <p:sldId id="498" r:id="rId10"/>
    <p:sldId id="436" r:id="rId11"/>
    <p:sldId id="502" r:id="rId12"/>
    <p:sldId id="287" r:id="rId13"/>
    <p:sldId id="503" r:id="rId14"/>
    <p:sldId id="504" r:id="rId15"/>
    <p:sldId id="505" r:id="rId16"/>
    <p:sldId id="506" r:id="rId17"/>
    <p:sldId id="507" r:id="rId18"/>
    <p:sldId id="508" r:id="rId19"/>
    <p:sldId id="481" r:id="rId20"/>
    <p:sldId id="477" r:id="rId21"/>
    <p:sldId id="478" r:id="rId22"/>
    <p:sldId id="479" r:id="rId23"/>
    <p:sldId id="296" r:id="rId24"/>
    <p:sldId id="272" r:id="rId25"/>
    <p:sldId id="298" r:id="rId26"/>
    <p:sldId id="417" r:id="rId27"/>
    <p:sldId id="282" r:id="rId28"/>
    <p:sldId id="27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838B8"/>
    <a:srgbClr val="9379F1"/>
    <a:srgbClr val="4BB3B1"/>
    <a:srgbClr val="6CC2C0"/>
    <a:srgbClr val="B5E0E9"/>
    <a:srgbClr val="39AAC1"/>
    <a:srgbClr val="68C0D2"/>
    <a:srgbClr val="F0C2C7"/>
    <a:srgbClr val="E6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2058" autoAdjust="0"/>
  </p:normalViewPr>
  <p:slideViewPr>
    <p:cSldViewPr snapToGrid="0" showGuides="1">
      <p:cViewPr varScale="1">
        <p:scale>
          <a:sx n="82" d="100"/>
          <a:sy n="82" d="100"/>
        </p:scale>
        <p:origin x="-26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537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73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story%20time.mp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story%20time.mp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hyperlink" Target="&#36229;&#38142;&#25509;&#25991;&#20214;/story%20time.mp4" TargetMode="Externa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5844731" y="1740598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" name="组合 23"/>
          <p:cNvGrpSpPr/>
          <p:nvPr/>
        </p:nvGrpSpPr>
        <p:grpSpPr>
          <a:xfrm>
            <a:off x="6307393" y="2633515"/>
            <a:ext cx="5884607" cy="3423968"/>
            <a:chOff x="-344279" y="2289482"/>
            <a:chExt cx="5884607" cy="3423968"/>
          </a:xfrm>
        </p:grpSpPr>
        <p:sp>
          <p:nvSpPr>
            <p:cNvPr id="54" name="文本框 7"/>
            <p:cNvSpPr txBox="1"/>
            <p:nvPr/>
          </p:nvSpPr>
          <p:spPr>
            <a:xfrm>
              <a:off x="-282502" y="2289482"/>
              <a:ext cx="56637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6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/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Work quietly!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-338518" y="3865285"/>
              <a:ext cx="58788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 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Part C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344279" y="4513121"/>
              <a:ext cx="58846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Read and write</a:t>
              </a:r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—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Story </a:t>
              </a:r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time</a:t>
              </a: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级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1836" y="383375"/>
            <a:ext cx="9830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robot do you like best? And act it out.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19" y="2539857"/>
            <a:ext cx="3381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65" y="1982644"/>
            <a:ext cx="29908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35" y="1784985"/>
            <a:ext cx="1533525" cy="25336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625" y="2296795"/>
            <a:ext cx="2905125" cy="26765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8250" y="2139950"/>
            <a:ext cx="3333750" cy="229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86553" y="1206969"/>
            <a:ext cx="74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Where are Zip and Zoom?</a:t>
            </a:r>
          </a:p>
        </p:txBody>
      </p:sp>
      <p:pic>
        <p:nvPicPr>
          <p:cNvPr id="1026" name="Picture 2" descr="C:\Users\Administrator\Desktop\55509.jpg"/>
          <p:cNvPicPr>
            <a:picLocks noChangeAspect="1" noChangeArrowheads="1"/>
          </p:cNvPicPr>
          <p:nvPr/>
        </p:nvPicPr>
        <p:blipFill>
          <a:blip r:embed="rId2"/>
          <a:srcRect l="8341" t="13950" r="46948" b="60550"/>
          <a:stretch>
            <a:fillRect/>
          </a:stretch>
        </p:blipFill>
        <p:spPr bwMode="auto">
          <a:xfrm>
            <a:off x="7031736" y="1307592"/>
            <a:ext cx="4599432" cy="4663440"/>
          </a:xfrm>
          <a:prstGeom prst="rect">
            <a:avLst/>
          </a:prstGeom>
          <a:noFill/>
        </p:spPr>
      </p:pic>
      <p:grpSp>
        <p:nvGrpSpPr>
          <p:cNvPr id="10" name="组合 9"/>
          <p:cNvGrpSpPr/>
          <p:nvPr/>
        </p:nvGrpSpPr>
        <p:grpSpPr>
          <a:xfrm>
            <a:off x="286553" y="218296"/>
            <a:ext cx="5157746" cy="492126"/>
            <a:chOff x="3098803" y="332605"/>
            <a:chExt cx="5157746" cy="492126"/>
          </a:xfrm>
        </p:grpSpPr>
        <p:sp>
          <p:nvSpPr>
            <p:cNvPr id="11" name="矩形 10"/>
            <p:cNvSpPr/>
            <p:nvPr/>
          </p:nvSpPr>
          <p:spPr>
            <a:xfrm>
              <a:off x="4564746" y="344600"/>
              <a:ext cx="2007281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Story time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2" name="ïŝḻiḓê"/>
            <p:cNvSpPr/>
            <p:nvPr/>
          </p:nvSpPr>
          <p:spPr bwMode="auto">
            <a:xfrm>
              <a:off x="3098803" y="348103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ïŝḻiḓê"/>
            <p:cNvSpPr/>
            <p:nvPr/>
          </p:nvSpPr>
          <p:spPr bwMode="auto">
            <a:xfrm flipH="1">
              <a:off x="6682480" y="332605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6553" y="2273769"/>
            <a:ext cx="74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in the cinema.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0499" y="405308"/>
            <a:ext cx="7389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Watch and answer the questions.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514" y="1894063"/>
            <a:ext cx="6940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1. What’s the film about?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012" y="3311313"/>
            <a:ext cx="6940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2. What is the animal in the film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30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95" y="1811221"/>
            <a:ext cx="3907054" cy="451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7928667" y="1229916"/>
            <a:ext cx="2228850" cy="406050"/>
            <a:chOff x="8289713" y="1109970"/>
            <a:chExt cx="2228850" cy="422184"/>
          </a:xfrm>
        </p:grpSpPr>
        <p:sp>
          <p:nvSpPr>
            <p:cNvPr id="8" name="矩形: 圆角 16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17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点击画面 播放视频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79466" y="2602822"/>
            <a:ext cx="540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about a gorilla.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9466" y="4599520"/>
            <a:ext cx="540583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eating a banana.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3394129" y="3311313"/>
            <a:ext cx="12553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461" y="2602822"/>
            <a:ext cx="1937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猩猩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503" y="397365"/>
            <a:ext cx="889295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The film is good. But why are the tiger and the rabbit not happy? Watch and answer.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6" name="Picture 2" descr="C:\Users\Administrator\Desktop\55509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8709" t="40014" r="46494" b="34167"/>
          <a:stretch>
            <a:fillRect/>
          </a:stretch>
        </p:blipFill>
        <p:spPr bwMode="auto">
          <a:xfrm>
            <a:off x="5532896" y="2228608"/>
            <a:ext cx="3347634" cy="3017819"/>
          </a:xfrm>
          <a:prstGeom prst="rect">
            <a:avLst/>
          </a:prstGeom>
          <a:noFill/>
        </p:spPr>
      </p:pic>
      <p:pic>
        <p:nvPicPr>
          <p:cNvPr id="7" name="Picture 2" descr="C:\Users\Administrator\Desktop\55509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53064" t="40014" r="9311" b="34167"/>
          <a:stretch>
            <a:fillRect/>
          </a:stretch>
        </p:blipFill>
        <p:spPr bwMode="auto">
          <a:xfrm>
            <a:off x="8709047" y="2259604"/>
            <a:ext cx="2744199" cy="29453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7741" y="2464231"/>
            <a:ext cx="53593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Because Zoom is eating popcorn. They are making noise. Zoom and Zip are talking, too.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27741" y="3363132"/>
            <a:ext cx="1525045" cy="1549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1190263" y="3363132"/>
            <a:ext cx="0" cy="92989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7741" y="4293031"/>
            <a:ext cx="205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爆米花</a:t>
            </a:r>
            <a:endParaRPr lang="zh-CN" altLang="en-US" sz="2800" dirty="0" smtClean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3" name="Picture 2" descr="C:\Users\Administrator\Desktop\55509.jpg"/>
          <p:cNvPicPr>
            <a:picLocks noChangeAspect="1" noChangeArrowheads="1"/>
          </p:cNvPicPr>
          <p:nvPr/>
        </p:nvPicPr>
        <p:blipFill>
          <a:blip r:embed="rId3"/>
          <a:srcRect l="55050" t="65339" r="7876" b="9337"/>
          <a:stretch>
            <a:fillRect/>
          </a:stretch>
        </p:blipFill>
        <p:spPr bwMode="auto">
          <a:xfrm>
            <a:off x="6915495" y="1114877"/>
            <a:ext cx="4955458" cy="52946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7741" y="1114877"/>
            <a:ext cx="6487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Now Zoom and Zip are quiet. But what happens next?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949" y="2402237"/>
            <a:ext cx="4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not clean.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49" y="3285158"/>
            <a:ext cx="648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is the sign about on the wall?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696705" y="3854873"/>
            <a:ext cx="65092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96705" y="3854873"/>
            <a:ext cx="205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标语</a:t>
            </a:r>
            <a:endParaRPr lang="zh-CN" altLang="en-US" sz="2800" dirty="0" smtClean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677" y="4228454"/>
            <a:ext cx="4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Keep clean.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700" y="389344"/>
            <a:ext cx="4599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Read by yourself.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3675" y="1196894"/>
            <a:ext cx="12398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Zip:</a:t>
            </a:r>
          </a:p>
          <a:p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Zip:</a:t>
            </a:r>
          </a:p>
          <a:p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Zip:</a:t>
            </a:r>
          </a:p>
          <a:p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Zip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Tiger:</a:t>
            </a:r>
          </a:p>
          <a:p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Zip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Zoom:</a:t>
            </a:r>
          </a:p>
          <a:p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5341" y="1227890"/>
            <a:ext cx="736790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I love the film.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Yes</a:t>
            </a:r>
            <a:r>
              <a:rPr lang="en-US" altLang="zh-CN" sz="2800" dirty="0">
                <a:latin typeface="Comic Sans MS" panose="030F0702030302020204" pitchFamily="66" charset="0"/>
              </a:rPr>
              <a:t>. The gorilla is great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!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Wow! The gorilla is eating a banana.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It's </a:t>
            </a:r>
            <a:r>
              <a:rPr lang="en-US" altLang="zh-CN" sz="2800" dirty="0">
                <a:latin typeface="Comic Sans MS" panose="030F0702030302020204" pitchFamily="66" charset="0"/>
              </a:rPr>
              <a:t>so big and strong.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What's that noise? 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I'm </a:t>
            </a:r>
            <a:r>
              <a:rPr lang="en-US" altLang="zh-CN" sz="2800" dirty="0">
                <a:latin typeface="Comic Sans MS" panose="030F0702030302020204" pitchFamily="66" charset="0"/>
              </a:rPr>
              <a:t>eating popcorn.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It's so exciting!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Yes</a:t>
            </a:r>
            <a:r>
              <a:rPr lang="en-US" altLang="zh-CN" sz="2800" dirty="0">
                <a:latin typeface="Comic Sans MS" panose="030F0702030302020204" pitchFamily="66" charset="0"/>
              </a:rPr>
              <a:t>, it is!</a:t>
            </a:r>
          </a:p>
          <a:p>
            <a:r>
              <a:rPr lang="en-US" altLang="zh-CN" sz="2800" dirty="0" err="1">
                <a:latin typeface="Comic Sans MS" panose="030F0702030302020204" pitchFamily="66" charset="0"/>
              </a:rPr>
              <a:t>Shh</a:t>
            </a:r>
            <a:r>
              <a:rPr lang="en-US" altLang="zh-CN" sz="2800" dirty="0">
                <a:latin typeface="Comic Sans MS" panose="030F0702030302020204" pitchFamily="66" charset="0"/>
              </a:rPr>
              <a:t>! Talk quietly!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Sorry!</a:t>
            </a:r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Look at the sign.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Oh</a:t>
            </a:r>
            <a:r>
              <a:rPr lang="en-US" altLang="zh-CN" sz="2800" dirty="0">
                <a:latin typeface="Comic Sans MS" panose="030F0702030302020204" pitchFamily="66" charset="0"/>
              </a:rPr>
              <a:t>, no!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000" y="405308"/>
            <a:ext cx="669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Number the pictures.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13" y="1126856"/>
            <a:ext cx="9525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209513" y="990083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</a:p>
        </p:txBody>
      </p:sp>
      <p:sp>
        <p:nvSpPr>
          <p:cNvPr id="5" name="矩形 4"/>
          <p:cNvSpPr/>
          <p:nvPr/>
        </p:nvSpPr>
        <p:spPr>
          <a:xfrm>
            <a:off x="4307427" y="3800960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</a:p>
        </p:txBody>
      </p:sp>
      <p:sp>
        <p:nvSpPr>
          <p:cNvPr id="9" name="矩形 8"/>
          <p:cNvSpPr/>
          <p:nvPr/>
        </p:nvSpPr>
        <p:spPr>
          <a:xfrm>
            <a:off x="7825540" y="99008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</a:p>
        </p:txBody>
      </p:sp>
      <p:sp>
        <p:nvSpPr>
          <p:cNvPr id="15" name="矩形 14"/>
          <p:cNvSpPr/>
          <p:nvPr/>
        </p:nvSpPr>
        <p:spPr>
          <a:xfrm>
            <a:off x="4400416" y="91259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endParaRPr lang="zh-CN" altLang="en-US" sz="4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06286" y="380023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⑤</a:t>
            </a:r>
          </a:p>
        </p:txBody>
      </p:sp>
      <p:sp>
        <p:nvSpPr>
          <p:cNvPr id="17" name="矩形 16"/>
          <p:cNvSpPr/>
          <p:nvPr/>
        </p:nvSpPr>
        <p:spPr>
          <a:xfrm>
            <a:off x="8027017" y="370724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000" y="405308"/>
            <a:ext cx="669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Act it out.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90" y="1309043"/>
            <a:ext cx="2648407" cy="268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949" y="1466325"/>
            <a:ext cx="2603450" cy="252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Administrator\Desktop\55509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 l="8709" t="40014" r="46494" b="34167"/>
          <a:stretch>
            <a:fillRect/>
          </a:stretch>
        </p:blipFill>
        <p:spPr bwMode="auto">
          <a:xfrm>
            <a:off x="7686974" y="1374440"/>
            <a:ext cx="2835367" cy="2556022"/>
          </a:xfrm>
          <a:prstGeom prst="rect">
            <a:avLst/>
          </a:prstGeom>
          <a:noFill/>
        </p:spPr>
      </p:pic>
      <p:pic>
        <p:nvPicPr>
          <p:cNvPr id="7" name="Picture 2" descr="C:\Users\Administrator\Desktop\55509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 l="53064" t="40014" r="9311" b="34167"/>
          <a:stretch>
            <a:fillRect/>
          </a:stretch>
        </p:blipFill>
        <p:spPr bwMode="auto">
          <a:xfrm>
            <a:off x="1178051" y="4083702"/>
            <a:ext cx="2603450" cy="2794320"/>
          </a:xfrm>
          <a:prstGeom prst="rect">
            <a:avLst/>
          </a:prstGeom>
          <a:noFill/>
        </p:spPr>
      </p:pic>
      <p:pic>
        <p:nvPicPr>
          <p:cNvPr id="8" name="Picture 2" descr="C:\Users\Administrator\Desktop\55509.jpg"/>
          <p:cNvPicPr>
            <a:picLocks noChangeAspect="1" noChangeArrowheads="1"/>
          </p:cNvPicPr>
          <p:nvPr/>
        </p:nvPicPr>
        <p:blipFill>
          <a:blip r:embed="rId6"/>
          <a:srcRect l="55050" t="65339" r="7876" b="9337"/>
          <a:stretch>
            <a:fillRect/>
          </a:stretch>
        </p:blipFill>
        <p:spPr bwMode="auto">
          <a:xfrm>
            <a:off x="7928764" y="4083702"/>
            <a:ext cx="2538736" cy="2712519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18" y="4120050"/>
            <a:ext cx="2779444" cy="246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666632.jpg"/>
          <p:cNvPicPr>
            <a:picLocks noChangeAspect="1" noChangeArrowheads="1"/>
          </p:cNvPicPr>
          <p:nvPr/>
        </p:nvPicPr>
        <p:blipFill>
          <a:blip r:embed="rId4"/>
          <a:srcRect l="6941" t="14073" r="9618" b="63266"/>
          <a:stretch>
            <a:fillRect/>
          </a:stretch>
        </p:blipFill>
        <p:spPr bwMode="auto">
          <a:xfrm>
            <a:off x="1784556" y="1873046"/>
            <a:ext cx="8583561" cy="41442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48175" y="873541"/>
            <a:ext cx="3116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47796" y="394513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grpSp>
        <p:nvGrpSpPr>
          <p:cNvPr id="1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19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5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865426" y="241331"/>
            <a:ext cx="5157746" cy="492126"/>
            <a:chOff x="3098803" y="332605"/>
            <a:chExt cx="5157746" cy="492126"/>
          </a:xfrm>
        </p:grpSpPr>
        <p:sp>
          <p:nvSpPr>
            <p:cNvPr id="17" name="矩形 16"/>
            <p:cNvSpPr/>
            <p:nvPr/>
          </p:nvSpPr>
          <p:spPr>
            <a:xfrm>
              <a:off x="4537498" y="344600"/>
              <a:ext cx="2061783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check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8" name="ïŝḻiḓê"/>
            <p:cNvSpPr/>
            <p:nvPr/>
          </p:nvSpPr>
          <p:spPr bwMode="auto">
            <a:xfrm>
              <a:off x="3098803" y="348103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ïŝḻiḓê"/>
            <p:cNvSpPr/>
            <p:nvPr/>
          </p:nvSpPr>
          <p:spPr bwMode="auto">
            <a:xfrm flipH="1">
              <a:off x="6682480" y="332605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681404" y="397796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25114" y="309015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pic>
        <p:nvPicPr>
          <p:cNvPr id="3" name="let's che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8397" y="8799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22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11501" y="491151"/>
            <a:ext cx="4477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again and write.</a:t>
            </a:r>
          </a:p>
        </p:txBody>
      </p:sp>
      <p:pic>
        <p:nvPicPr>
          <p:cNvPr id="27" name="图片 26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4983" y="2285992"/>
            <a:ext cx="533671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</a:rPr>
              <a:t>1. What is Grandpa doing?</a:t>
            </a:r>
          </a:p>
          <a:p>
            <a:pPr marL="514350" indent="-51435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</a:rPr>
              <a:t>  </a:t>
            </a:r>
          </a:p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</a:rPr>
              <a:t>2. What is 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doing?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6017342" y="2934929"/>
            <a:ext cx="556014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6054058" y="4286256"/>
            <a:ext cx="556014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36572" y="2250963"/>
            <a:ext cx="4164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is reading a book.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19524" y="3643314"/>
            <a:ext cx="4923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 is listening to music.</a:t>
            </a:r>
          </a:p>
        </p:txBody>
      </p:sp>
      <p:pic>
        <p:nvPicPr>
          <p:cNvPr id="2" name="let's che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1681" y="5696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2495" y="849086"/>
            <a:ext cx="374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say you do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8149" y="2541722"/>
            <a:ext cx="5687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Look! I’m jumping!</a:t>
            </a:r>
            <a:endParaRPr lang="zh-CN" altLang="en-US" sz="40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8149" y="2541722"/>
            <a:ext cx="5687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Look! I’m dancing!</a:t>
            </a:r>
            <a:endParaRPr lang="zh-CN" altLang="en-US" sz="40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0583" y="2237445"/>
            <a:ext cx="5687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Look! I’m playing with each other!</a:t>
            </a:r>
            <a:endParaRPr lang="zh-CN" altLang="en-US" sz="40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8149" y="2541722"/>
            <a:ext cx="5687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Look! I’m drawing!</a:t>
            </a:r>
            <a:endParaRPr lang="zh-CN" altLang="en-US" sz="4000" dirty="0" smtClean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0583" y="2233945"/>
            <a:ext cx="5687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Comic Sans MS" panose="030F0702030302020204" pitchFamily="66" charset="0"/>
              </a:rPr>
              <a:t>Look! I’m listening to music!</a:t>
            </a:r>
            <a:endParaRPr lang="zh-CN" altLang="en-US" sz="40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55119" y="437207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</a:t>
            </a:r>
            <a:r>
              <a:rPr lang="zh-CN" altLang="en-US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：</a:t>
            </a:r>
            <a:endParaRPr lang="en-US" altLang="zh-CN" sz="3200" b="1" dirty="0" smtClean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9088" y="1045982"/>
            <a:ext cx="11004217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Where is Grandpa,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 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He's in his room. He's reading a book.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Oh, OK.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Mike, can I use your pen, please? 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OK, John. Here you are!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Talk quietly!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I'm listening to English music. It's cool.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like English music.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like it, too.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Here, listen! Take turns.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Thanks.</a:t>
            </a:r>
          </a:p>
        </p:txBody>
      </p:sp>
      <p:sp>
        <p:nvSpPr>
          <p:cNvPr id="2" name="矩形 1"/>
          <p:cNvSpPr/>
          <p:nvPr/>
        </p:nvSpPr>
        <p:spPr>
          <a:xfrm>
            <a:off x="427741" y="1021982"/>
            <a:ext cx="3342582" cy="5780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1.               Robin: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         </a:t>
            </a:r>
            <a:r>
              <a:rPr lang="en-US" altLang="zh-CN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Binbin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         Robin: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2.                John: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          Mike: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Miss 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White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3.          Chen </a:t>
            </a:r>
            <a:r>
              <a:rPr lang="en-US" altLang="zh-CN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Zhang Peng: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          Mike: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    Chen </a:t>
            </a:r>
            <a:r>
              <a:rPr lang="en-US" altLang="zh-CN" sz="28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ZhangPeng&amp;Mike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577263" y="2197768"/>
            <a:ext cx="336884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589088" y="4195010"/>
            <a:ext cx="20256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589088" y="4708357"/>
            <a:ext cx="4977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let's che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5523" y="4372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esktop\666632.jpg"/>
          <p:cNvPicPr>
            <a:picLocks noChangeAspect="1" noChangeArrowheads="1"/>
          </p:cNvPicPr>
          <p:nvPr/>
        </p:nvPicPr>
        <p:blipFill>
          <a:blip r:embed="rId2"/>
          <a:srcRect l="6941" t="47380" r="9618" b="12618"/>
          <a:stretch>
            <a:fillRect/>
          </a:stretch>
        </p:blipFill>
        <p:spPr bwMode="auto">
          <a:xfrm>
            <a:off x="0" y="870154"/>
            <a:ext cx="12192000" cy="5987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24892" y="722289"/>
            <a:ext cx="3090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Look and write.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4892" y="1202728"/>
            <a:ext cx="11589250" cy="359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It’s 7:00 a.m. We ________ ________ _________ 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at 7 o’clock.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I sometimes clean my bike on the weekend. 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I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__________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__________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it now.</a:t>
            </a:r>
          </a:p>
          <a:p>
            <a:pPr marL="514350" indent="-51435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It’s 9 p.m. They _________ _________ now, but they often go to bed at 10 p.m.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45062" y="1233724"/>
            <a:ext cx="6123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are           eating       breakfast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36218" y="2975425"/>
            <a:ext cx="4209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               cleaning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61527" y="3560200"/>
            <a:ext cx="3950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are          sleeping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91311" y="200435"/>
            <a:ext cx="5794292" cy="480131"/>
            <a:chOff x="2725310" y="344600"/>
            <a:chExt cx="5794292" cy="480131"/>
          </a:xfrm>
        </p:grpSpPr>
        <p:sp>
          <p:nvSpPr>
            <p:cNvPr id="12" name="矩形 11"/>
            <p:cNvSpPr/>
            <p:nvPr/>
          </p:nvSpPr>
          <p:spPr>
            <a:xfrm>
              <a:off x="4191253" y="344600"/>
              <a:ext cx="2754280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wrap it up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3" name="ïŝḻiḓê"/>
            <p:cNvSpPr/>
            <p:nvPr/>
          </p:nvSpPr>
          <p:spPr bwMode="auto">
            <a:xfrm>
              <a:off x="2725310" y="355099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ïŝḻiḓê"/>
            <p:cNvSpPr/>
            <p:nvPr/>
          </p:nvSpPr>
          <p:spPr bwMode="auto">
            <a:xfrm flipH="1">
              <a:off x="6945533" y="36804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53846" y="1497361"/>
            <a:ext cx="10993512" cy="50167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Ⅰ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栏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Ⅱ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栏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draw                		A. kung fu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2. do                  		B. a picture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3. play                 		C. sushi</a:t>
            </a:r>
          </a:p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4. make                		D. music</a:t>
            </a:r>
          </a:p>
        </p:txBody>
      </p:sp>
      <p:grpSp>
        <p:nvGrpSpPr>
          <p:cNvPr id="19" name="组合 30"/>
          <p:cNvGrpSpPr/>
          <p:nvPr/>
        </p:nvGrpSpPr>
        <p:grpSpPr>
          <a:xfrm>
            <a:off x="91386" y="121647"/>
            <a:ext cx="2590049" cy="727439"/>
            <a:chOff x="182825" y="1571625"/>
            <a:chExt cx="2813882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69152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213047" y="1097250"/>
            <a:ext cx="78022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、将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Ⅰ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栏与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Ⅱ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栏组合成短语。</a:t>
            </a:r>
            <a:endParaRPr lang="zh-CN" altLang="zh-CN" sz="3200" dirty="0"/>
          </a:p>
        </p:txBody>
      </p:sp>
      <p:cxnSp>
        <p:nvCxnSpPr>
          <p:cNvPr id="17" name="直接连接符 16"/>
          <p:cNvCxnSpPr/>
          <p:nvPr/>
        </p:nvCxnSpPr>
        <p:spPr>
          <a:xfrm>
            <a:off x="3111910" y="3259394"/>
            <a:ext cx="3038167" cy="8701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2738414" y="3170903"/>
            <a:ext cx="3396915" cy="1043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952728" y="5258734"/>
            <a:ext cx="3182601" cy="8176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3167042" y="5235677"/>
            <a:ext cx="3027281" cy="8365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648254" y="1770280"/>
            <a:ext cx="7776488" cy="4228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)1. I ____speaking English.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am          	B. is             	C. are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)2.—Can you ____ me to dance?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—Sure.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teach        	B. teacher     	C. teaching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)3. Look. Robin is ____ rice.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make        	B. making        C.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makeing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58353" y="1834371"/>
            <a:ext cx="5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28" name="图片 27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301215" y="1017839"/>
            <a:ext cx="65173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、单项选择。</a:t>
            </a:r>
          </a:p>
          <a:p>
            <a:endParaRPr lang="zh-CN" altLang="zh-CN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958353" y="3025805"/>
            <a:ext cx="5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20345" y="4780864"/>
            <a:ext cx="5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263152" y="1937474"/>
            <a:ext cx="8658860" cy="36347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I’m </a:t>
            </a:r>
            <a:r>
              <a:rPr lang="en-US" altLang="zh-CN" sz="32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drawing a picture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（就画线部分提问）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______________________________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 Are you cooking? 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作肯定回答。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______________________________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take, please, turns(.) 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连词成句。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 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______________________________</a:t>
            </a:r>
          </a:p>
        </p:txBody>
      </p:sp>
      <p:pic>
        <p:nvPicPr>
          <p:cNvPr id="25" name="图片 2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427741" y="1070286"/>
            <a:ext cx="6931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、按要求完成句子。</a:t>
            </a:r>
            <a:endParaRPr lang="zh-CN" altLang="zh-CN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974668" y="2575699"/>
            <a:ext cx="4116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are you doing?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8644" y="3764735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Yes, I am.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6660" y="4892886"/>
            <a:ext cx="3587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Please take turns.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75796" y="-1461643"/>
            <a:ext cx="4436594" cy="9933934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495348" y="4811973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6918" y="1851041"/>
            <a:ext cx="9322050" cy="26776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能够正确听、说、认读单词：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exhibition, teach, say, Canadian, Spanish, sushi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能用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I am …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句型简单介绍某机器人正在干什么。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能够了解不同国家机器人的特点。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22" name="Freeform 34"/>
          <p:cNvSpPr>
            <a:spLocks noEditPoints="1"/>
          </p:cNvSpPr>
          <p:nvPr/>
        </p:nvSpPr>
        <p:spPr bwMode="auto">
          <a:xfrm rot="8869549">
            <a:off x="10300677" y="107073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sentences like Read and write.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story out in groups.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23270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story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725751" y="1910171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03314" y="1412486"/>
            <a:ext cx="380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82121" y="2429121"/>
            <a:ext cx="560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Sarah and Robin.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2121" y="3707863"/>
            <a:ext cx="4441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they doing? Let’s have a look.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98" y="1704873"/>
            <a:ext cx="43815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10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4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406540" y="161928"/>
            <a:ext cx="5675067" cy="480131"/>
            <a:chOff x="2813952" y="344600"/>
            <a:chExt cx="5675067" cy="480131"/>
          </a:xfrm>
        </p:grpSpPr>
        <p:sp>
          <p:nvSpPr>
            <p:cNvPr id="16" name="矩形 15"/>
            <p:cNvSpPr/>
            <p:nvPr/>
          </p:nvSpPr>
          <p:spPr>
            <a:xfrm>
              <a:off x="4224105" y="344600"/>
              <a:ext cx="2688557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Read and write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7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ïŝḻiḓê"/>
            <p:cNvSpPr/>
            <p:nvPr/>
          </p:nvSpPr>
          <p:spPr bwMode="auto">
            <a:xfrm flipH="1">
              <a:off x="6914950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99128" y="1568450"/>
            <a:ext cx="9843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Robin and Sarah doing?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47129" y="3717965"/>
            <a:ext cx="141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展览</a:t>
            </a:r>
            <a:endParaRPr lang="en-US" altLang="zh-CN" sz="32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8698" y="2483684"/>
            <a:ext cx="5632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seeing the world robot exhibition.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572150" y="3578254"/>
            <a:ext cx="18343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3" y="1568348"/>
            <a:ext cx="43815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422" y="305448"/>
            <a:ext cx="10786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Today, Robin and Sarah are seeing the world robot exhibition. How many kinds of robots do they see?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422" y="1463084"/>
            <a:ext cx="7423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see five kinds of robots.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05" y="3117819"/>
            <a:ext cx="3381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65" y="2560606"/>
            <a:ext cx="29908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1411" y="2128736"/>
            <a:ext cx="6927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Where are they from?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8422" y="5449906"/>
            <a:ext cx="1642819" cy="5634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Cananda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46382" y="5449906"/>
            <a:ext cx="1642819" cy="5634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300422" y="5400828"/>
            <a:ext cx="1642819" cy="5634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Spain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521842" y="5382746"/>
            <a:ext cx="1642819" cy="5634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China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872423" y="5318005"/>
            <a:ext cx="1642819" cy="5634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USA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8475" y="2815590"/>
            <a:ext cx="2610485" cy="17976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3625" y="2976245"/>
            <a:ext cx="2032635" cy="1873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735" y="2976245"/>
            <a:ext cx="989965" cy="1637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7334" y="484774"/>
            <a:ext cx="639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and fill in the form.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960895" y="2216258"/>
          <a:ext cx="10879810" cy="4107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0725"/>
                <a:gridCol w="2092272"/>
                <a:gridCol w="2185261"/>
                <a:gridCol w="2169762"/>
                <a:gridCol w="1921790"/>
              </a:tblGrid>
              <a:tr h="232474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78230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53582" y="1337135"/>
            <a:ext cx="528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they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495" y="2629535"/>
            <a:ext cx="2647315" cy="117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2" y="2410674"/>
            <a:ext cx="1843693" cy="160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1321" y="4742480"/>
            <a:ext cx="2980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He’s drawing a picture.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3582" y="4529044"/>
            <a:ext cx="22652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She’s cooking rice.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Asako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is making sushi.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1296" y="4959931"/>
            <a:ext cx="2980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He’s playing music.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74012" y="4894878"/>
            <a:ext cx="2477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He’s doing kung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fu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73253" y="4981553"/>
            <a:ext cx="2218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He’s talking with Robin.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6" name="read and writ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09823" y="484774"/>
            <a:ext cx="609600" cy="609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6260" y="2221865"/>
            <a:ext cx="2610485" cy="17976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0675" y="2278380"/>
            <a:ext cx="2032635" cy="18732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1935" y="2382520"/>
            <a:ext cx="989965" cy="1637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0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338" y="423385"/>
            <a:ext cx="532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and read.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5843" y="1596332"/>
            <a:ext cx="199928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Robin:</a:t>
            </a:r>
          </a:p>
          <a:p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Robot 1:</a:t>
            </a:r>
          </a:p>
          <a:p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Robin:</a:t>
            </a:r>
          </a:p>
          <a:p>
            <a:endParaRPr lang="en-US" altLang="zh-CN" sz="3200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Robot 1:</a:t>
            </a:r>
          </a:p>
          <a:p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Robin:</a:t>
            </a:r>
          </a:p>
          <a:p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Robin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endParaRPr lang="en-US" altLang="zh-CN" sz="3200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1654" y="1611828"/>
            <a:ext cx="85550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Ni </a:t>
            </a:r>
            <a:r>
              <a:rPr lang="en-US" altLang="zh-CN" sz="3200" dirty="0" err="1">
                <a:latin typeface="Comic Sans MS" panose="030F0702030302020204" pitchFamily="66" charset="0"/>
              </a:rPr>
              <a:t>hao</a:t>
            </a:r>
            <a:r>
              <a:rPr lang="en-US" altLang="zh-CN" sz="3200" dirty="0">
                <a:latin typeface="Comic Sans MS" panose="030F0702030302020204" pitchFamily="66" charset="0"/>
              </a:rPr>
              <a:t>. Ni </a:t>
            </a:r>
            <a:r>
              <a:rPr lang="en-US" altLang="zh-CN" sz="3200" dirty="0" err="1">
                <a:latin typeface="Comic Sans MS" panose="030F0702030302020204" pitchFamily="66" charset="0"/>
              </a:rPr>
              <a:t>zai</a:t>
            </a: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err="1">
                <a:latin typeface="Comic Sans MS" panose="030F0702030302020204" pitchFamily="66" charset="0"/>
              </a:rPr>
              <a:t>gan</a:t>
            </a: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err="1">
                <a:latin typeface="Comic Sans MS" panose="030F0702030302020204" pitchFamily="66" charset="0"/>
              </a:rPr>
              <a:t>shen</a:t>
            </a:r>
            <a:r>
              <a:rPr lang="en-US" altLang="zh-CN" sz="3200" dirty="0">
                <a:latin typeface="Comic Sans MS" panose="030F0702030302020204" pitchFamily="66" charset="0"/>
              </a:rPr>
              <a:t> me ne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?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Sorry. What are you saying?</a:t>
            </a:r>
            <a:endParaRPr lang="zh-CN" altLang="en-US" sz="3200" dirty="0"/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I’m </a:t>
            </a:r>
            <a:r>
              <a:rPr lang="en-US" altLang="zh-CN" sz="3200" dirty="0">
                <a:latin typeface="Comic Sans MS" panose="030F0702030302020204" pitchFamily="66" charset="0"/>
              </a:rPr>
              <a:t>speaking Chinese.</a:t>
            </a:r>
            <a:endParaRPr lang="zh-CN" altLang="en-US" sz="3200" dirty="0"/>
          </a:p>
          <a:p>
            <a:r>
              <a:rPr lang="en-US" altLang="zh-CN" sz="3200" dirty="0">
                <a:latin typeface="Comic Sans MS" panose="030F0702030302020204" pitchFamily="66" charset="0"/>
              </a:rPr>
              <a:t>Oh, hello. What are you doing?</a:t>
            </a:r>
            <a:endParaRPr lang="zh-CN" altLang="en-US" sz="3200" dirty="0"/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I’m </a:t>
            </a:r>
            <a:r>
              <a:rPr lang="en-US" altLang="zh-CN" sz="3200" dirty="0">
                <a:latin typeface="Comic Sans MS" panose="030F0702030302020204" pitchFamily="66" charset="0"/>
              </a:rPr>
              <a:t>drawing a picture. Have a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look.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</a:t>
            </a:r>
            <a:r>
              <a:rPr lang="en-US" altLang="zh-CN" sz="3200" dirty="0">
                <a:latin typeface="Comic Sans MS" panose="030F0702030302020204" pitchFamily="66" charset="0"/>
              </a:rPr>
              <a:t>lovely.</a:t>
            </a:r>
            <a:endParaRPr lang="zh-CN" altLang="en-US" sz="3200" dirty="0"/>
          </a:p>
          <a:p>
            <a:r>
              <a:rPr lang="en-US" altLang="zh-CN" sz="3200" dirty="0">
                <a:latin typeface="Comic Sans MS" panose="030F0702030302020204" pitchFamily="66" charset="0"/>
              </a:rPr>
              <a:t>Are you cooking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?</a:t>
            </a:r>
            <a:endParaRPr lang="zh-CN" altLang="en-US" sz="3200" dirty="0"/>
          </a:p>
        </p:txBody>
      </p:sp>
      <p:pic>
        <p:nvPicPr>
          <p:cNvPr id="7" name="read and wri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1.231689" end="35580.9453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5043" y="4109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48000" y="1269419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Yes. I’m cooking rice. </a:t>
            </a:r>
            <a:r>
              <a:rPr lang="en-US" altLang="zh-CN" sz="3200" dirty="0" err="1">
                <a:latin typeface="Comic Sans MS" panose="030F0702030302020204" pitchFamily="66" charset="0"/>
              </a:rPr>
              <a:t>Asako</a:t>
            </a:r>
            <a:r>
              <a:rPr lang="en-US" altLang="zh-CN" sz="3200" dirty="0">
                <a:latin typeface="Comic Sans MS" panose="030F0702030302020204" pitchFamily="66" charset="0"/>
              </a:rPr>
              <a:t> is making sushi.</a:t>
            </a:r>
            <a:endParaRPr lang="zh-CN" altLang="en-US" sz="3200" dirty="0"/>
          </a:p>
          <a:p>
            <a:r>
              <a:rPr lang="en-US" altLang="zh-CN" sz="3200" dirty="0">
                <a:latin typeface="Comic Sans MS" panose="030F0702030302020204" pitchFamily="66" charset="0"/>
              </a:rPr>
              <a:t>Can we play music with you?</a:t>
            </a:r>
            <a:endParaRPr lang="zh-CN" altLang="en-US" sz="3200" dirty="0"/>
          </a:p>
          <a:p>
            <a:r>
              <a:rPr lang="en-US" altLang="zh-CN" sz="3200" dirty="0">
                <a:latin typeface="Comic Sans MS" panose="030F0702030302020204" pitchFamily="66" charset="0"/>
              </a:rPr>
              <a:t>Sure. Please take turns.</a:t>
            </a:r>
            <a:endParaRPr lang="zh-CN" altLang="en-US" sz="3200" dirty="0"/>
          </a:p>
          <a:p>
            <a:r>
              <a:rPr lang="en-US" altLang="zh-CN" sz="3200" dirty="0">
                <a:latin typeface="Comic Sans MS" panose="030F0702030302020204" pitchFamily="66" charset="0"/>
              </a:rPr>
              <a:t>Are you from China?</a:t>
            </a:r>
            <a:endParaRPr lang="zh-CN" altLang="en-US" sz="3200" dirty="0"/>
          </a:p>
          <a:p>
            <a:r>
              <a:rPr lang="en-US" altLang="zh-CN" sz="3200" dirty="0">
                <a:latin typeface="Comic Sans MS" panose="030F0702030302020204" pitchFamily="66" charset="0"/>
              </a:rPr>
              <a:t>Yes, I am.</a:t>
            </a:r>
            <a:endParaRPr lang="zh-CN" altLang="en-US" sz="3200" dirty="0"/>
          </a:p>
          <a:p>
            <a:r>
              <a:rPr lang="en-US" altLang="zh-CN" sz="3200" dirty="0">
                <a:latin typeface="Comic Sans MS" panose="030F0702030302020204" pitchFamily="66" charset="0"/>
              </a:rPr>
              <a:t>You’re so cool! Can you teach me?</a:t>
            </a:r>
            <a:endParaRPr lang="zh-CN" altLang="en-US" sz="3200" dirty="0"/>
          </a:p>
          <a:p>
            <a:r>
              <a:rPr lang="en-US" altLang="zh-CN" sz="3200" dirty="0">
                <a:latin typeface="Comic Sans MS" panose="030F0702030302020204" pitchFamily="66" charset="0"/>
              </a:rPr>
              <a:t>Sure!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Are you doing kung </a:t>
            </a:r>
            <a:r>
              <a:rPr lang="en-US" altLang="zh-CN" sz="3200" dirty="0" err="1">
                <a:latin typeface="Comic Sans MS" panose="030F0702030302020204" pitchFamily="66" charset="0"/>
              </a:rPr>
              <a:t>fu</a:t>
            </a:r>
            <a:r>
              <a:rPr lang="en-US" altLang="zh-CN" sz="3200" dirty="0">
                <a:latin typeface="Comic Sans MS" panose="030F0702030302020204" pitchFamily="66" charset="0"/>
              </a:rPr>
              <a:t>?</a:t>
            </a:r>
            <a:endParaRPr lang="zh-CN" altLang="en-US" sz="3200" dirty="0"/>
          </a:p>
          <a:p>
            <a:r>
              <a:rPr lang="en-US" altLang="zh-CN" sz="3200" dirty="0">
                <a:latin typeface="Comic Sans MS" panose="030F0702030302020204" pitchFamily="66" charset="0"/>
              </a:rPr>
              <a:t>Yes, I am.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I’ll </a:t>
            </a:r>
            <a:r>
              <a:rPr lang="en-US" altLang="zh-CN" sz="3200" dirty="0">
                <a:latin typeface="Comic Sans MS" panose="030F0702030302020204" pitchFamily="66" charset="0"/>
              </a:rPr>
              <a:t>show you.</a:t>
            </a:r>
            <a:endParaRPr lang="zh-CN" altLang="en-US" sz="3200" dirty="0"/>
          </a:p>
        </p:txBody>
      </p:sp>
      <p:sp>
        <p:nvSpPr>
          <p:cNvPr id="3" name="矩形 2"/>
          <p:cNvSpPr/>
          <p:nvPr/>
        </p:nvSpPr>
        <p:spPr>
          <a:xfrm>
            <a:off x="1234695" y="1254899"/>
            <a:ext cx="26192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Robot 2:</a:t>
            </a:r>
          </a:p>
          <a:p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Sarah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Robot 3:</a:t>
            </a:r>
          </a:p>
          <a:p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Robin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Robot 4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Robin:</a:t>
            </a:r>
          </a:p>
          <a:p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Robot 4:</a:t>
            </a:r>
          </a:p>
          <a:p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Robot 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Robin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图片 3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5" name="read and wri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43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695" y="3123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11115327.jpg"/>
          <p:cNvPicPr>
            <a:picLocks noChangeAspect="1" noChangeArrowheads="1"/>
          </p:cNvPicPr>
          <p:nvPr/>
        </p:nvPicPr>
        <p:blipFill>
          <a:blip r:embed="rId2"/>
          <a:srcRect l="7658" t="77128" r="-1252" b="352"/>
          <a:stretch>
            <a:fillRect/>
          </a:stretch>
        </p:blipFill>
        <p:spPr bwMode="auto">
          <a:xfrm>
            <a:off x="0" y="1271016"/>
            <a:ext cx="12192000" cy="5586984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339217" y="2224685"/>
            <a:ext cx="119819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Canadian robot is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 picture.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Asako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is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sushi.</a:t>
            </a:r>
          </a:p>
          <a:p>
            <a:pPr marL="514350" indent="-51435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Spanish robot is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music.           Robin is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kung fu.</a:t>
            </a:r>
          </a:p>
          <a:p>
            <a:pPr marL="514350" indent="-51435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Sarah and Robin are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to the Spanish robot.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0497" y="397317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Fill in the blanks.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-1"/>
            <a:ext cx="855482" cy="874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8728" y="2443161"/>
            <a:ext cx="2104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drawing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86522" y="2442254"/>
            <a:ext cx="183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5952" y="3293054"/>
            <a:ext cx="1791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49816" y="3268163"/>
            <a:ext cx="161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7243" y="4136207"/>
            <a:ext cx="1735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talking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9" grpId="0" build="allAtOnce"/>
      <p:bldP spid="10" grpId="0" build="allAtOnce"/>
      <p:bldP spid="11" grpId="0" build="allAtOnce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1038</Words>
  <Application>Microsoft Office PowerPoint</Application>
  <PresentationFormat>自定义</PresentationFormat>
  <Paragraphs>219</Paragraphs>
  <Slides>27</Slides>
  <Notes>1</Notes>
  <HiddenSlides>0</HiddenSlides>
  <MMClips>6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29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836</cp:revision>
  <dcterms:created xsi:type="dcterms:W3CDTF">2019-08-19T07:47:00Z</dcterms:created>
  <dcterms:modified xsi:type="dcterms:W3CDTF">2022-02-21T01:34:09Z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