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3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4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5" r:id="rId2"/>
    <p:sldId id="321" r:id="rId3"/>
    <p:sldId id="596" r:id="rId4"/>
    <p:sldId id="541" r:id="rId5"/>
    <p:sldId id="590" r:id="rId6"/>
    <p:sldId id="516" r:id="rId7"/>
    <p:sldId id="450" r:id="rId8"/>
    <p:sldId id="482" r:id="rId9"/>
    <p:sldId id="369" r:id="rId10"/>
    <p:sldId id="591" r:id="rId11"/>
    <p:sldId id="592" r:id="rId12"/>
    <p:sldId id="485" r:id="rId13"/>
    <p:sldId id="542" r:id="rId14"/>
    <p:sldId id="587" r:id="rId15"/>
    <p:sldId id="459" r:id="rId16"/>
    <p:sldId id="593" r:id="rId17"/>
    <p:sldId id="586" r:id="rId18"/>
    <p:sldId id="515" r:id="rId19"/>
    <p:sldId id="505" r:id="rId20"/>
    <p:sldId id="597" r:id="rId21"/>
    <p:sldId id="588" r:id="rId22"/>
    <p:sldId id="594" r:id="rId23"/>
    <p:sldId id="595" r:id="rId24"/>
    <p:sldId id="506" r:id="rId25"/>
    <p:sldId id="416" r:id="rId26"/>
    <p:sldId id="462" r:id="rId27"/>
    <p:sldId id="418" r:id="rId28"/>
    <p:sldId id="363" r:id="rId29"/>
    <p:sldId id="280" r:id="rId30"/>
    <p:sldId id="271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7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79F1"/>
    <a:srgbClr val="660066"/>
    <a:srgbClr val="F69582"/>
    <a:srgbClr val="EC8AEE"/>
    <a:srgbClr val="FF9900"/>
    <a:srgbClr val="FF00FF"/>
    <a:srgbClr val="F0C2C7"/>
    <a:srgbClr val="4BB3B1"/>
    <a:srgbClr val="6CC2C0"/>
    <a:srgbClr val="B5E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798" y="-96"/>
      </p:cViewPr>
      <p:guideLst>
        <p:guide orient="horz" pos="217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05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22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11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talk.mp4" TargetMode="External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5.xml"/><Relationship Id="rId4" Type="http://schemas.openxmlformats.org/officeDocument/2006/relationships/tags" Target="../tags/tag5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hyperlink" Target="&#36229;&#38142;&#25509;&#25991;&#20214;/talk.mp4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3.wdp"/><Relationship Id="rId5" Type="http://schemas.openxmlformats.org/officeDocument/2006/relationships/tags" Target="../tags/tag58.xml"/><Relationship Id="rId10" Type="http://schemas.openxmlformats.org/officeDocument/2006/relationships/image" Target="../media/image19.png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image" Target="../media/image19.png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6" Type="http://schemas.openxmlformats.org/officeDocument/2006/relationships/image" Target="../media/image26.pn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5" Type="http://schemas.openxmlformats.org/officeDocument/2006/relationships/tags" Target="../tags/tag63.xml"/><Relationship Id="rId15" Type="http://schemas.openxmlformats.org/officeDocument/2006/relationships/hyperlink" Target="&#36229;&#38142;&#25509;&#25991;&#20214;/talk.mp4" TargetMode="External"/><Relationship Id="rId10" Type="http://schemas.openxmlformats.org/officeDocument/2006/relationships/tags" Target="../tags/tag68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28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microsoft.com/office/2007/relationships/hdphoto" Target="../media/hdphoto3.wdp"/><Relationship Id="rId5" Type="http://schemas.openxmlformats.org/officeDocument/2006/relationships/tags" Target="../tags/tag74.xml"/><Relationship Id="rId10" Type="http://schemas.openxmlformats.org/officeDocument/2006/relationships/image" Target="../media/image19.png"/><Relationship Id="rId4" Type="http://schemas.openxmlformats.org/officeDocument/2006/relationships/tags" Target="../tags/tag73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tags" Target="../tags/tag93.xml"/><Relationship Id="rId3" Type="http://schemas.openxmlformats.org/officeDocument/2006/relationships/tags" Target="../tags/tag80.xml"/><Relationship Id="rId21" Type="http://schemas.openxmlformats.org/officeDocument/2006/relationships/image" Target="../media/image19.png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tags" Target="../tags/tag92.xml"/><Relationship Id="rId25" Type="http://schemas.openxmlformats.org/officeDocument/2006/relationships/image" Target="../media/image27.png"/><Relationship Id="rId2" Type="http://schemas.openxmlformats.org/officeDocument/2006/relationships/tags" Target="../tags/tag79.xml"/><Relationship Id="rId16" Type="http://schemas.openxmlformats.org/officeDocument/2006/relationships/audio" Target="../media/media2.wav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24" Type="http://schemas.openxmlformats.org/officeDocument/2006/relationships/image" Target="../media/image26.png"/><Relationship Id="rId5" Type="http://schemas.openxmlformats.org/officeDocument/2006/relationships/tags" Target="../tags/tag82.xml"/><Relationship Id="rId15" Type="http://schemas.microsoft.com/office/2007/relationships/media" Target="../media/media2.wav"/><Relationship Id="rId23" Type="http://schemas.openxmlformats.org/officeDocument/2006/relationships/hyperlink" Target="&#36229;&#38142;&#25509;&#25991;&#20214;/talk.mp4" TargetMode="External"/><Relationship Id="rId10" Type="http://schemas.openxmlformats.org/officeDocument/2006/relationships/tags" Target="../tags/tag87.xml"/><Relationship Id="rId19" Type="http://schemas.openxmlformats.org/officeDocument/2006/relationships/tags" Target="../tags/tag94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97.xml"/><Relationship Id="rId7" Type="http://schemas.microsoft.com/office/2007/relationships/hdphoto" Target="../media/hdphoto3.wdp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&#36229;&#38142;&#25509;&#25991;&#20214;/Be%20quiet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35.png"/><Relationship Id="rId5" Type="http://schemas.openxmlformats.org/officeDocument/2006/relationships/hyperlink" Target="&#36229;&#38142;&#25509;&#25991;&#20214;/Match,say%20and%20act.mp4" TargetMode="External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02.xml"/><Relationship Id="rId7" Type="http://schemas.openxmlformats.org/officeDocument/2006/relationships/tags" Target="../tags/tag106.xml"/><Relationship Id="rId12" Type="http://schemas.openxmlformats.org/officeDocument/2006/relationships/image" Target="../media/image34.jpeg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tags" Target="../tags/tag105.xml"/><Relationship Id="rId11" Type="http://schemas.microsoft.com/office/2007/relationships/hdphoto" Target="../media/hdphoto3.wdp"/><Relationship Id="rId5" Type="http://schemas.openxmlformats.org/officeDocument/2006/relationships/tags" Target="../tags/tag104.xml"/><Relationship Id="rId10" Type="http://schemas.openxmlformats.org/officeDocument/2006/relationships/image" Target="../media/image19.png"/><Relationship Id="rId4" Type="http://schemas.openxmlformats.org/officeDocument/2006/relationships/tags" Target="../tags/tag103.xml"/><Relationship Id="rId9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37.jpe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tags" Target="../tags/tag33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tags" Target="../tags/tag32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tags" Target="../tags/tag35.xml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tags" Target="../tags/tag34.xml"/><Relationship Id="rId30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.wav"/><Relationship Id="rId7" Type="http://schemas.openxmlformats.org/officeDocument/2006/relationships/image" Target="../media/image21.png"/><Relationship Id="rId12" Type="http://schemas.microsoft.com/office/2007/relationships/hdphoto" Target="../media/hdphoto3.wdp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4.wdp"/><Relationship Id="rId4" Type="http://schemas.openxmlformats.org/officeDocument/2006/relationships/audio" Target="../media/media1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1.wav"/><Relationship Id="rId7" Type="http://schemas.openxmlformats.org/officeDocument/2006/relationships/image" Target="../media/image19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1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2.png"/><Relationship Id="rId2" Type="http://schemas.microsoft.com/office/2007/relationships/media" Target="../media/media1.wav"/><Relationship Id="rId1" Type="http://schemas.openxmlformats.org/officeDocument/2006/relationships/tags" Target="../tags/tag48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5663733" cy="3062356"/>
            <a:chOff x="-107679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6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Work quietly!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try &amp; Let’s talk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9" y="957008"/>
            <a:ext cx="605641" cy="7468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065909" y="294763"/>
            <a:ext cx="20601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</a:t>
            </a:r>
            <a:r>
              <a:rPr lang="en-US" altLang="zh-CN" sz="3200" b="1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talk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0" b="100000" l="54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09" y="139540"/>
            <a:ext cx="8763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8"/>
          <p:cNvSpPr txBox="1"/>
          <p:nvPr/>
        </p:nvSpPr>
        <p:spPr>
          <a:xfrm>
            <a:off x="765960" y="1119069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6" name="文本框 22"/>
          <p:cNvSpPr txBox="1"/>
          <p:nvPr>
            <p:custDataLst>
              <p:tags r:id="rId2"/>
            </p:custDataLst>
          </p:nvPr>
        </p:nvSpPr>
        <p:spPr>
          <a:xfrm>
            <a:off x="1123268" y="1870099"/>
            <a:ext cx="9945459" cy="48197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  <a:defRPr/>
            </a:pPr>
            <a:r>
              <a:rPr lang="en-US" altLang="zh-CN" sz="3200" smtClean="0">
                <a:latin typeface="Comic Sans MS" panose="030F0702030302020204" pitchFamily="66" charset="0"/>
              </a:rPr>
              <a:t>Where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are </a:t>
            </a:r>
            <a:r>
              <a:rPr lang="en-US" altLang="zh-CN" sz="3200" smtClean="0">
                <a:latin typeface="Comic Sans MS" panose="030F0702030302020204" pitchFamily="66" charset="0"/>
              </a:rPr>
              <a:t>they?</a:t>
            </a:r>
          </a:p>
          <a:p>
            <a:pPr marL="514350" indent="-514350">
              <a:lnSpc>
                <a:spcPct val="120000"/>
              </a:lnSpc>
              <a:buAutoNum type="arabicPeriod"/>
              <a:defRPr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What book can John show Tom?</a:t>
            </a:r>
          </a:p>
          <a:p>
            <a:pPr>
              <a:lnSpc>
                <a:spcPct val="120000"/>
              </a:lnSpc>
              <a:defRPr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Can Tom read the books in the library?</a:t>
            </a:r>
          </a:p>
          <a:p>
            <a:pPr>
              <a:lnSpc>
                <a:spcPct val="120000"/>
              </a:lnSpc>
              <a:defRPr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4. Should Tom keep his desk clean?</a:t>
            </a:r>
          </a:p>
          <a:p>
            <a:pPr>
              <a:lnSpc>
                <a:spcPct val="120000"/>
              </a:lnSpc>
              <a:defRPr/>
            </a:pPr>
            <a:endParaRPr lang="zh-CN" altLang="en-US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49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00" y="660333"/>
            <a:ext cx="7812000" cy="5197380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0" b="14728"/>
          <a:stretch/>
        </p:blipFill>
        <p:spPr bwMode="auto">
          <a:xfrm>
            <a:off x="2524127" y="1318314"/>
            <a:ext cx="7200000" cy="3899163"/>
          </a:xfrm>
          <a:prstGeom prst="roundRect">
            <a:avLst>
              <a:gd name="adj" fmla="val 1048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0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22"/>
          <p:cNvSpPr txBox="1"/>
          <p:nvPr>
            <p:custDataLst>
              <p:tags r:id="rId1"/>
            </p:custDataLst>
          </p:nvPr>
        </p:nvSpPr>
        <p:spPr>
          <a:xfrm>
            <a:off x="1289523" y="1153285"/>
            <a:ext cx="9945459" cy="48197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  <a:defRPr/>
            </a:pPr>
            <a:r>
              <a:rPr lang="en-US" altLang="zh-CN" sz="3200" smtClean="0">
                <a:latin typeface="Comic Sans MS" panose="030F0702030302020204" pitchFamily="66" charset="0"/>
              </a:rPr>
              <a:t>Where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are </a:t>
            </a:r>
            <a:r>
              <a:rPr lang="en-US" altLang="zh-CN" sz="3200" smtClean="0">
                <a:latin typeface="Comic Sans MS" panose="030F0702030302020204" pitchFamily="66" charset="0"/>
              </a:rPr>
              <a:t>they?</a:t>
            </a:r>
          </a:p>
          <a:p>
            <a:pPr marL="514350" indent="-514350">
              <a:lnSpc>
                <a:spcPct val="120000"/>
              </a:lnSpc>
              <a:buAutoNum type="arabicPeriod"/>
              <a:defRPr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What book can John show Tom?</a:t>
            </a:r>
          </a:p>
          <a:p>
            <a:pPr>
              <a:lnSpc>
                <a:spcPct val="120000"/>
              </a:lnSpc>
              <a:defRPr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Can Tom read the books in the library?</a:t>
            </a:r>
          </a:p>
          <a:p>
            <a:pPr>
              <a:lnSpc>
                <a:spcPct val="120000"/>
              </a:lnSpc>
              <a:defRPr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4. Should Tom keep his desk clean?</a:t>
            </a:r>
          </a:p>
          <a:p>
            <a:pPr>
              <a:lnSpc>
                <a:spcPct val="120000"/>
              </a:lnSpc>
              <a:defRPr/>
            </a:pP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8" name="TextBox 6"/>
          <p:cNvSpPr txBox="1"/>
          <p:nvPr>
            <p:custDataLst>
              <p:tags r:id="rId2"/>
            </p:custDataLst>
          </p:nvPr>
        </p:nvSpPr>
        <p:spPr>
          <a:xfrm>
            <a:off x="1367790" y="1793643"/>
            <a:ext cx="5568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in the library.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1321553" y="2932143"/>
            <a:ext cx="8214995" cy="919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can show him the English book.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422174" y="4192443"/>
            <a:ext cx="6582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Yes, he can.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6"/>
          <p:cNvSpPr txBox="1"/>
          <p:nvPr>
            <p:custDataLst>
              <p:tags r:id="rId5"/>
            </p:custDataLst>
          </p:nvPr>
        </p:nvSpPr>
        <p:spPr>
          <a:xfrm>
            <a:off x="1422174" y="5264809"/>
            <a:ext cx="424121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Yes, he should.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7" action="ppaction://hlinkfil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63" y="898951"/>
            <a:ext cx="4561205" cy="472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3"/>
          <p:cNvSpPr txBox="1"/>
          <p:nvPr>
            <p:custDataLst>
              <p:tags r:id="rId2"/>
            </p:custDataLst>
          </p:nvPr>
        </p:nvSpPr>
        <p:spPr>
          <a:xfrm>
            <a:off x="203200" y="1331595"/>
            <a:ext cx="7428865" cy="4987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Tom:My name is Tom. What’s your name?</a:t>
            </a:r>
          </a:p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John:Shh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Talk quietly. I’m John. I can 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show you the English books.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Tom:Thanks.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John:Here they are.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Tom:Ok. Can I read the books here?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John:Yes. Of course.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Tom:Anything else?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John:Yes. Keep your desk clean.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Tom:Ok, I will. Thanks. </a:t>
            </a:r>
          </a:p>
        </p:txBody>
      </p:sp>
      <p:pic>
        <p:nvPicPr>
          <p:cNvPr id="3" name="TALK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93595" y="329413"/>
            <a:ext cx="619125" cy="619125"/>
          </a:xfrm>
          <a:prstGeom prst="rect">
            <a:avLst/>
          </a:prstGeom>
        </p:spPr>
      </p:pic>
      <p:sp>
        <p:nvSpPr>
          <p:cNvPr id="7" name="文本框 8"/>
          <p:cNvSpPr txBox="1"/>
          <p:nvPr/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to the tape.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75821"/>
            <a:ext cx="605641" cy="746835"/>
          </a:xfrm>
          <a:prstGeom prst="rect">
            <a:avLst/>
          </a:prstGeom>
        </p:spPr>
      </p:pic>
      <p:pic>
        <p:nvPicPr>
          <p:cNvPr id="1026" name="Picture 2">
            <a:hlinkClick r:id="rId15" action="ppaction://hlinkfile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265" y="1183640"/>
            <a:ext cx="4561205" cy="472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3"/>
          <p:cNvSpPr txBox="1"/>
          <p:nvPr>
            <p:custDataLst>
              <p:tags r:id="rId3"/>
            </p:custDataLst>
          </p:nvPr>
        </p:nvSpPr>
        <p:spPr>
          <a:xfrm>
            <a:off x="203200" y="1331595"/>
            <a:ext cx="7428865" cy="4987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Tom:My name is Tom. What’s your name?</a:t>
            </a:r>
          </a:p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John:Shh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Talk quietly. I’m John. I can 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show you the English books.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Tom:Thanks.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John:Here they are.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Tom:Ok. Can I read the books here?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John:Yes. Of course.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Tom:Anything else?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John:Yes. Keep your desk clean.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Tom:Ok, I will. Thanks. </a:t>
            </a:r>
          </a:p>
        </p:txBody>
      </p:sp>
      <p:sp>
        <p:nvSpPr>
          <p:cNvPr id="3" name="流程图: 过程 2"/>
          <p:cNvSpPr/>
          <p:nvPr/>
        </p:nvSpPr>
        <p:spPr>
          <a:xfrm>
            <a:off x="2896870" y="1899285"/>
            <a:ext cx="1095375" cy="319405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过程 3"/>
          <p:cNvSpPr/>
          <p:nvPr>
            <p:custDataLst>
              <p:tags r:id="rId4"/>
            </p:custDataLst>
          </p:nvPr>
        </p:nvSpPr>
        <p:spPr>
          <a:xfrm>
            <a:off x="1181735" y="2345055"/>
            <a:ext cx="930910" cy="319405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过程 5"/>
          <p:cNvSpPr/>
          <p:nvPr>
            <p:custDataLst>
              <p:tags r:id="rId5"/>
            </p:custDataLst>
          </p:nvPr>
        </p:nvSpPr>
        <p:spPr>
          <a:xfrm>
            <a:off x="3526790" y="2277110"/>
            <a:ext cx="1104265" cy="319405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流程图: 过程 6"/>
          <p:cNvSpPr/>
          <p:nvPr>
            <p:custDataLst>
              <p:tags r:id="rId6"/>
            </p:custDataLst>
          </p:nvPr>
        </p:nvSpPr>
        <p:spPr>
          <a:xfrm>
            <a:off x="1259205" y="3109595"/>
            <a:ext cx="853440" cy="319405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流程图: 过程 7"/>
          <p:cNvSpPr/>
          <p:nvPr>
            <p:custDataLst>
              <p:tags r:id="rId7"/>
            </p:custDataLst>
          </p:nvPr>
        </p:nvSpPr>
        <p:spPr>
          <a:xfrm>
            <a:off x="2896870" y="3595370"/>
            <a:ext cx="824865" cy="319405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流程图: 过程 8"/>
          <p:cNvSpPr/>
          <p:nvPr>
            <p:custDataLst>
              <p:tags r:id="rId8"/>
            </p:custDataLst>
          </p:nvPr>
        </p:nvSpPr>
        <p:spPr>
          <a:xfrm>
            <a:off x="1259205" y="4467225"/>
            <a:ext cx="1473200" cy="319405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流程图: 过程 9"/>
          <p:cNvSpPr/>
          <p:nvPr>
            <p:custDataLst>
              <p:tags r:id="rId9"/>
            </p:custDataLst>
          </p:nvPr>
        </p:nvSpPr>
        <p:spPr>
          <a:xfrm>
            <a:off x="2005330" y="4855210"/>
            <a:ext cx="824865" cy="319405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>
            <p:custDataLst>
              <p:tags r:id="rId10"/>
            </p:custDataLst>
          </p:nvPr>
        </p:nvSpPr>
        <p:spPr>
          <a:xfrm>
            <a:off x="4622165" y="4855210"/>
            <a:ext cx="941070" cy="319405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8"/>
          <p:cNvSpPr txBox="1"/>
          <p:nvPr>
            <p:custDataLst>
              <p:tags r:id="rId11"/>
            </p:custDataLst>
          </p:nvPr>
        </p:nvSpPr>
        <p:spPr>
          <a:xfrm>
            <a:off x="860496" y="296434"/>
            <a:ext cx="577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in roles.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60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act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1338291" y="1350887"/>
            <a:ext cx="6790641" cy="4734775"/>
          </a:xfrm>
          <a:prstGeom prst="rect">
            <a:avLst/>
          </a:prstGeom>
        </p:spPr>
      </p:pic>
      <p:sp>
        <p:nvSpPr>
          <p:cNvPr id="7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60000">
            <a:off x="1952154" y="1975442"/>
            <a:ext cx="2224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1.Read it together.</a:t>
            </a:r>
          </a:p>
        </p:txBody>
      </p:sp>
      <p:sp>
        <p:nvSpPr>
          <p:cNvPr id="76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420000">
            <a:off x="5078011" y="2561711"/>
            <a:ext cx="2814172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2.Each student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reads a sentence.</a:t>
            </a:r>
          </a:p>
        </p:txBody>
      </p:sp>
      <p:sp>
        <p:nvSpPr>
          <p:cNvPr id="77" name="Text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300000">
            <a:off x="2386720" y="4557864"/>
            <a:ext cx="2728796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3. Read in roles.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自己分配角色。</a:t>
            </a:r>
          </a:p>
        </p:txBody>
      </p:sp>
      <p:sp>
        <p:nvSpPr>
          <p:cNvPr id="78" name="Text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927623" y="4383748"/>
            <a:ext cx="3529012" cy="1754326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8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Tip: Choose one to read in 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two.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选择一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</a:rPr>
              <a:t>种两人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练习。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流利地表演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90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8"/>
          <p:cNvSpPr txBox="1"/>
          <p:nvPr>
            <p:custDataLst>
              <p:tags r:id="rId1"/>
            </p:custDataLst>
          </p:nvPr>
        </p:nvSpPr>
        <p:spPr>
          <a:xfrm>
            <a:off x="1030676" y="237881"/>
            <a:ext cx="4756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Listen and repeat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75821"/>
            <a:ext cx="605641" cy="746835"/>
          </a:xfrm>
          <a:prstGeom prst="rect">
            <a:avLst/>
          </a:prstGeom>
        </p:spPr>
      </p:pic>
      <p:pic>
        <p:nvPicPr>
          <p:cNvPr id="1026" name="Picture 2">
            <a:hlinkClick r:id="rId23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290" y="1627463"/>
            <a:ext cx="3579580" cy="370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3"/>
          <p:cNvSpPr txBox="1"/>
          <p:nvPr>
            <p:custDataLst>
              <p:tags r:id="rId4"/>
            </p:custDataLst>
          </p:nvPr>
        </p:nvSpPr>
        <p:spPr>
          <a:xfrm>
            <a:off x="286328" y="1580979"/>
            <a:ext cx="7428865" cy="4987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 Tom:My name is Tom. What’s your name?</a:t>
            </a:r>
          </a:p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John:Shh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 Talk quietly. I’m John. I can 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show you the English books.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Tom:Thanks.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John:Here they are.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Tom:Ok. Can I read the books here?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John:Yes. Of course.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Tom:Anything else?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John:Yes. Keep your desk clean.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Tom:Ok, I will. Thanks. </a:t>
            </a:r>
          </a:p>
        </p:txBody>
      </p:sp>
      <p:sp>
        <p:nvSpPr>
          <p:cNvPr id="10" name="TextBox 30"/>
          <p:cNvSpPr txBox="1"/>
          <p:nvPr>
            <p:custDataLst>
              <p:tags r:id="rId5"/>
            </p:custDataLst>
          </p:nvPr>
        </p:nvSpPr>
        <p:spPr>
          <a:xfrm>
            <a:off x="593033" y="1042661"/>
            <a:ext cx="1928454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给</a:t>
            </a:r>
            <a:r>
              <a:rPr lang="en-US" alt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6"/>
            </p:custDataLst>
          </p:nvPr>
        </p:nvCxnSpPr>
        <p:spPr>
          <a:xfrm>
            <a:off x="1302287" y="2891855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0"/>
          <p:cNvSpPr txBox="1"/>
          <p:nvPr>
            <p:custDataLst>
              <p:tags r:id="rId7"/>
            </p:custDataLst>
          </p:nvPr>
        </p:nvSpPr>
        <p:spPr>
          <a:xfrm>
            <a:off x="3750252" y="4616279"/>
            <a:ext cx="2692111" cy="4072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还有别的事吗？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8"/>
            </p:custDataLst>
          </p:nvPr>
        </p:nvCxnSpPr>
        <p:spPr>
          <a:xfrm>
            <a:off x="1389917" y="5023550"/>
            <a:ext cx="2127885" cy="476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0"/>
          <p:cNvSpPr txBox="1"/>
          <p:nvPr>
            <p:custDataLst>
              <p:tags r:id="rId9"/>
            </p:custDataLst>
          </p:nvPr>
        </p:nvSpPr>
        <p:spPr>
          <a:xfrm>
            <a:off x="1635703" y="6093288"/>
            <a:ext cx="3185679" cy="475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保持某种状态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10"/>
            </p:custDataLst>
          </p:nvPr>
        </p:nvCxnSpPr>
        <p:spPr>
          <a:xfrm>
            <a:off x="2079527" y="5455985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11"/>
            </p:custDataLst>
          </p:nvPr>
        </p:nvCxnSpPr>
        <p:spPr>
          <a:xfrm flipH="1">
            <a:off x="2259286" y="5466756"/>
            <a:ext cx="57150" cy="62674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12"/>
            </p:custDataLst>
          </p:nvPr>
        </p:nvCxnSpPr>
        <p:spPr>
          <a:xfrm flipV="1">
            <a:off x="3517221" y="1411011"/>
            <a:ext cx="1080698" cy="7493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13"/>
            </p:custDataLst>
          </p:nvPr>
        </p:nvCxnSpPr>
        <p:spPr>
          <a:xfrm flipV="1">
            <a:off x="3027582" y="2458785"/>
            <a:ext cx="961390" cy="95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0"/>
          <p:cNvSpPr txBox="1"/>
          <p:nvPr>
            <p:custDataLst>
              <p:tags r:id="rId14"/>
            </p:custDataLst>
          </p:nvPr>
        </p:nvSpPr>
        <p:spPr>
          <a:xfrm>
            <a:off x="4597919" y="1047240"/>
            <a:ext cx="4261074" cy="741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dirty="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adv.</a:t>
            </a:r>
            <a:r>
              <a:rPr lang="zh-CN" altLang="zh-CN" sz="2400" dirty="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安静地；</a:t>
            </a:r>
            <a:r>
              <a:rPr lang="en-US" altLang="zh-CN" sz="2400" dirty="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adj.</a:t>
            </a:r>
            <a:r>
              <a:rPr lang="zh-CN" altLang="zh-CN" sz="2400" dirty="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quiet</a:t>
            </a:r>
            <a:r>
              <a:rPr lang="zh-CN" altLang="zh-CN" sz="2400" dirty="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安静的</a:t>
            </a:r>
          </a:p>
        </p:txBody>
      </p:sp>
      <p:pic>
        <p:nvPicPr>
          <p:cNvPr id="14" name="TALK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553387" y="230969"/>
            <a:ext cx="619125" cy="619125"/>
          </a:xfrm>
          <a:prstGeom prst="rect">
            <a:avLst/>
          </a:prstGeom>
        </p:spPr>
      </p:pic>
      <p:cxnSp>
        <p:nvCxnSpPr>
          <p:cNvPr id="15" name="直接连接符 14"/>
          <p:cNvCxnSpPr/>
          <p:nvPr>
            <p:custDataLst>
              <p:tags r:id="rId17"/>
            </p:custDataLst>
          </p:nvPr>
        </p:nvCxnSpPr>
        <p:spPr>
          <a:xfrm>
            <a:off x="1389917" y="3722435"/>
            <a:ext cx="2127885" cy="476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0"/>
          <p:cNvSpPr txBox="1"/>
          <p:nvPr>
            <p:custDataLst>
              <p:tags r:id="rId18"/>
            </p:custDataLst>
          </p:nvPr>
        </p:nvSpPr>
        <p:spPr>
          <a:xfrm>
            <a:off x="3886057" y="2956404"/>
            <a:ext cx="3829136" cy="837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此句是部分倒装句；正常语序为</a:t>
            </a:r>
            <a:r>
              <a:rPr lang="en-US" altLang="zh-CN" sz="24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They are here.</a:t>
            </a:r>
            <a:endParaRPr lang="en-US" altLang="zh-CN" sz="2400" dirty="0" smtClean="0">
              <a:solidFill>
                <a:srgbClr val="C0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  <p:cxnSp>
        <p:nvCxnSpPr>
          <p:cNvPr id="22" name="直接箭头连接符 21"/>
          <p:cNvCxnSpPr/>
          <p:nvPr>
            <p:custDataLst>
              <p:tags r:id="rId19"/>
            </p:custDataLst>
          </p:nvPr>
        </p:nvCxnSpPr>
        <p:spPr>
          <a:xfrm flipH="1" flipV="1">
            <a:off x="1389917" y="1497321"/>
            <a:ext cx="235655" cy="103764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5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3" grpId="0"/>
      <p:bldP spid="6" grpId="0"/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328975" y="1562088"/>
              <a:ext cx="1891898" cy="47543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lang="en-US" altLang="zh-CN" sz="3200" dirty="0">
                  <a:latin typeface="Comic Sans MS" panose="030F0702030302020204" pitchFamily="66" charset="0"/>
                  <a:sym typeface="+mn-ea"/>
                </a:rPr>
                <a:t>Here they are.</a:t>
              </a:r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20" name="矩形: 圆角 30"/>
          <p:cNvSpPr/>
          <p:nvPr/>
        </p:nvSpPr>
        <p:spPr>
          <a:xfrm>
            <a:off x="520065" y="2402840"/>
            <a:ext cx="11163300" cy="3727796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861060" y="2835275"/>
            <a:ext cx="9357995" cy="3031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这是一个部分倒装句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正常语序是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“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They are here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”“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Here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we are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”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意思是“我们在这儿。”等于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“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We are here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”。 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        e.g. Look, here he is. 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4667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Match, say and act.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11" name="Picture 2" descr="C:\Users\Administrator\Desktop\8885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/>
          <a:srcRect l="3070" t="65336" b="6330"/>
          <a:stretch>
            <a:fillRect/>
          </a:stretch>
        </p:blipFill>
        <p:spPr bwMode="auto">
          <a:xfrm>
            <a:off x="1" y="1288416"/>
            <a:ext cx="12191999" cy="51816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2210044" y="4565553"/>
            <a:ext cx="2419348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Work quietly!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99066" y="1685911"/>
            <a:ext cx="3230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Oh, my English book is here!!!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2992" y="4676473"/>
            <a:ext cx="2419348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Talk quietly!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00260" y="4265208"/>
            <a:ext cx="2241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Keep your desk clean!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3111182" y="4265208"/>
            <a:ext cx="2333943" cy="4112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3699164" y="4265208"/>
            <a:ext cx="2396836" cy="5059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8637079" y="4140208"/>
            <a:ext cx="767632" cy="3306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629" y="1055511"/>
            <a:ext cx="7097382" cy="4746978"/>
          </a:xfrm>
          <a:prstGeom prst="rect">
            <a:avLst/>
          </a:prstGeom>
        </p:spPr>
      </p:pic>
      <p:pic>
        <p:nvPicPr>
          <p:cNvPr id="2050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20" y="1549205"/>
            <a:ext cx="6552000" cy="3685500"/>
          </a:xfrm>
          <a:prstGeom prst="roundRect">
            <a:avLst>
              <a:gd name="adj" fmla="val 1215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000" y="1346139"/>
            <a:ext cx="7812000" cy="519738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7" b="15075"/>
          <a:stretch/>
        </p:blipFill>
        <p:spPr bwMode="auto">
          <a:xfrm>
            <a:off x="2495549" y="1995060"/>
            <a:ext cx="7200000" cy="4003650"/>
          </a:xfrm>
          <a:prstGeom prst="roundRect">
            <a:avLst>
              <a:gd name="adj" fmla="val 991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4667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check.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2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4667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Work in pairs.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11" name="Picture 2" descr="C:\Users\Administrator\Desktop\8885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2"/>
          <a:srcRect l="3070" t="65336" r="60125" b="6330"/>
          <a:stretch/>
        </p:blipFill>
        <p:spPr bwMode="auto">
          <a:xfrm>
            <a:off x="96954" y="1685911"/>
            <a:ext cx="4629391" cy="51816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>
            <p:custDataLst>
              <p:tags r:id="rId4"/>
            </p:custDataLst>
          </p:nvPr>
        </p:nvSpPr>
        <p:spPr>
          <a:xfrm>
            <a:off x="2306997" y="4963048"/>
            <a:ext cx="2419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Talk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quietly!</a:t>
            </a:r>
          </a:p>
        </p:txBody>
      </p:sp>
      <p:sp>
        <p:nvSpPr>
          <p:cNvPr id="23" name="TextBox 22"/>
          <p:cNvSpPr txBox="1"/>
          <p:nvPr>
            <p:custDataLst>
              <p:tags r:id="rId5"/>
            </p:custDataLst>
          </p:nvPr>
        </p:nvSpPr>
        <p:spPr>
          <a:xfrm>
            <a:off x="1496019" y="2083406"/>
            <a:ext cx="3230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Oh, my English book is here!!!</a:t>
            </a:r>
          </a:p>
        </p:txBody>
      </p:sp>
      <p:sp>
        <p:nvSpPr>
          <p:cNvPr id="12" name="TextBox 11"/>
          <p:cNvSpPr txBox="1"/>
          <p:nvPr>
            <p:custDataLst>
              <p:tags r:id="rId6"/>
            </p:custDataLst>
          </p:nvPr>
        </p:nvSpPr>
        <p:spPr>
          <a:xfrm>
            <a:off x="6051800" y="2193926"/>
            <a:ext cx="48170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A:What are you doing?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B:I’m looking for my English book.Oh,my English book is here!!!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A:Shh.Talk quietly.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B:Sorry.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>
            <p:custDataLst>
              <p:tags r:id="rId7"/>
            </p:custDataLst>
          </p:nvPr>
        </p:nvSpPr>
        <p:spPr>
          <a:xfrm>
            <a:off x="952960" y="1048556"/>
            <a:ext cx="6210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Make dialogues  and act.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8885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/>
          <a:srcRect l="39640" t="65336" r="34255" b="7177"/>
          <a:stretch/>
        </p:blipFill>
        <p:spPr bwMode="auto">
          <a:xfrm>
            <a:off x="1438488" y="981115"/>
            <a:ext cx="3283527" cy="502661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6093364" y="1677613"/>
            <a:ext cx="48170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A:What are you doing?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B:I’m reading.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A:Can I sit here?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B:Of course.Work quietly,please!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A:OK,I will.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870581" y="4532306"/>
            <a:ext cx="2419348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Work quietly!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6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6259618" y="1989340"/>
            <a:ext cx="48170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A:What are you doing?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B:I’m doing my homework.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A:Keep your desk clean.</a:t>
            </a: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B:OK,I will.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Picture 2" descr="C:\Users\Administrator\Desktop\8885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02" b="90990" l="60463" r="91852">
                        <a14:foregroundMark x1="87685" y1="68177" x2="87685" y2="68177"/>
                        <a14:foregroundMark x1="86759" y1="69531" x2="86759" y2="69531"/>
                        <a14:foregroundMark x1="89537" y1="69635" x2="89537" y2="69635"/>
                        <a14:foregroundMark x1="88241" y1="69271" x2="88241" y2="69271"/>
                        <a14:foregroundMark x1="85926" y1="68385" x2="85926" y2="68385"/>
                        <a14:foregroundMark x1="90648" y1="71927" x2="90648" y2="71927"/>
                        <a14:foregroundMark x1="90833" y1="74844" x2="90833" y2="74844"/>
                        <a14:foregroundMark x1="91204" y1="76563" x2="91204" y2="76563"/>
                        <a14:foregroundMark x1="91019" y1="73594" x2="91019" y2="73594"/>
                        <a14:foregroundMark x1="91019" y1="72917" x2="91019" y2="72917"/>
                        <a14:foregroundMark x1="90648" y1="75313" x2="90648" y2="75313"/>
                        <a14:foregroundMark x1="90833" y1="77031" x2="90833" y2="77031"/>
                        <a14:foregroundMark x1="91389" y1="75677" x2="91389" y2="75677"/>
                        <a14:foregroundMark x1="91019" y1="74271" x2="91019" y2="74271"/>
                        <a14:foregroundMark x1="91204" y1="71667" x2="91204" y2="71667"/>
                        <a14:foregroundMark x1="71389" y1="78594" x2="71389" y2="78594"/>
                        <a14:foregroundMark x1="81296" y1="77708" x2="81296" y2="77708"/>
                        <a14:foregroundMark x1="80463" y1="81771" x2="80463" y2="81771"/>
                        <a14:backgroundMark x1="63611" y1="78698" x2="63611" y2="78698"/>
                        <a14:backgroundMark x1="63611" y1="80990" x2="63611" y2="80990"/>
                      </a14:backgroundRemoval>
                    </a14:imgEffect>
                  </a14:imgLayer>
                </a14:imgProps>
              </a:ext>
            </a:extLst>
          </a:blip>
          <a:srcRect l="60951" t="65336" r="7822" b="7859"/>
          <a:stretch/>
        </p:blipFill>
        <p:spPr bwMode="auto">
          <a:xfrm>
            <a:off x="644236" y="1043458"/>
            <a:ext cx="3927764" cy="49019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164000" y="3971193"/>
            <a:ext cx="2419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smtClean="0">
                <a:latin typeface="Comic Sans MS" panose="030F0702030302020204" pitchFamily="66" charset="0"/>
              </a:rPr>
              <a:t>Keep your desk clean!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4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6195" y="47625"/>
            <a:ext cx="3644265" cy="1068705"/>
          </a:xfrm>
          <a:prstGeom prst="rect">
            <a:avLst/>
          </a:prstGeom>
        </p:spPr>
      </p:pic>
      <p:sp>
        <p:nvSpPr>
          <p:cNvPr id="20" name="文本框 8"/>
          <p:cNvSpPr txBox="1"/>
          <p:nvPr>
            <p:custDataLst>
              <p:tags r:id="rId2"/>
            </p:custDataLst>
          </p:nvPr>
        </p:nvSpPr>
        <p:spPr>
          <a:xfrm>
            <a:off x="342900" y="352944"/>
            <a:ext cx="3265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Good to know</a:t>
            </a: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1275715" y="1486251"/>
            <a:ext cx="8230235" cy="1353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 smtClean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Do one thing at a time, and do well!</a:t>
            </a:r>
          </a:p>
          <a:p>
            <a:r>
              <a:rPr lang="zh-CN" sz="3600" dirty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一次只做一件事，做到最好！</a:t>
            </a:r>
          </a:p>
        </p:txBody>
      </p:sp>
      <p:pic>
        <p:nvPicPr>
          <p:cNvPr id="3076" name="Picture 4" descr="E:\24秋\英语\图\绿色扁平风立春奔跑女孩插画\6006e64a06bb9\绿色扁平风立春奔跑女孩插画源文件\立春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37" y="3027107"/>
            <a:ext cx="6810477" cy="383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384425" y="501269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en-US" altLang="zh-CN" sz="3200" b="1" dirty="0" smtClean="0"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0837" y="1953623"/>
            <a:ext cx="10315421" cy="3784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1. quiet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（副词）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    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给我看看你的书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（英语）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______________  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new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（反义词）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4. 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看</a:t>
            </a:r>
            <a:r>
              <a:rPr lang="zh-CN" altLang="en-US" sz="320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书（汉译英）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   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 in the library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（英译汉）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 </a:t>
            </a:r>
            <a:endParaRPr lang="zh-CN" altLang="en-US" sz="32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386" y="1381074"/>
            <a:ext cx="562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、按要求写单词。</a:t>
            </a:r>
            <a:endParaRPr kumimoji="1" lang="zh-CN" altLang="zh-CN" sz="3200" b="1" dirty="0">
              <a:solidFill>
                <a:srgbClr val="66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TextBox 14"/>
          <p:cNvSpPr txBox="1"/>
          <p:nvPr>
            <p:custDataLst>
              <p:tags r:id="rId3"/>
            </p:custDataLst>
          </p:nvPr>
        </p:nvSpPr>
        <p:spPr>
          <a:xfrm>
            <a:off x="4614909" y="2120787"/>
            <a:ext cx="182399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quietly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4"/>
            </p:custDataLst>
          </p:nvPr>
        </p:nvSpPr>
        <p:spPr>
          <a:xfrm>
            <a:off x="6438900" y="2858770"/>
            <a:ext cx="39763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show me your book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>
            <p:custDataLst>
              <p:tags r:id="rId5"/>
            </p:custDataLst>
          </p:nvPr>
        </p:nvSpPr>
        <p:spPr>
          <a:xfrm>
            <a:off x="4925366" y="3596640"/>
            <a:ext cx="182399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old</a:t>
            </a:r>
          </a:p>
        </p:txBody>
      </p:sp>
      <p:sp>
        <p:nvSpPr>
          <p:cNvPr id="2" name="TextBox 20"/>
          <p:cNvSpPr txBox="1"/>
          <p:nvPr>
            <p:custDataLst>
              <p:tags r:id="rId6"/>
            </p:custDataLst>
          </p:nvPr>
        </p:nvSpPr>
        <p:spPr>
          <a:xfrm>
            <a:off x="4820285" y="4340225"/>
            <a:ext cx="2792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read books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7"/>
            </p:custDataLst>
          </p:nvPr>
        </p:nvSpPr>
        <p:spPr>
          <a:xfrm>
            <a:off x="6413504" y="5005398"/>
            <a:ext cx="182399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在图书馆</a:t>
            </a:r>
            <a:endParaRPr lang="zh-CN" altLang="en-US" sz="32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550545" y="745922"/>
            <a:ext cx="3521710" cy="7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二、单项选择。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342265" y="1514475"/>
            <a:ext cx="12548235" cy="7080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6" name="TextBox 35"/>
          <p:cNvSpPr txBox="1"/>
          <p:nvPr>
            <p:custDataLst>
              <p:tags r:id="rId1"/>
            </p:custDataLst>
          </p:nvPr>
        </p:nvSpPr>
        <p:spPr>
          <a:xfrm>
            <a:off x="1384523" y="1849932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2"/>
            </p:custDataLst>
          </p:nvPr>
        </p:nvSpPr>
        <p:spPr>
          <a:xfrm>
            <a:off x="1384272" y="2877283"/>
            <a:ext cx="43152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23" name="TextBox 22"/>
          <p:cNvSpPr txBox="1"/>
          <p:nvPr>
            <p:custDataLst>
              <p:tags r:id="rId3"/>
            </p:custDataLst>
          </p:nvPr>
        </p:nvSpPr>
        <p:spPr>
          <a:xfrm>
            <a:off x="1447409" y="4390787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1225590" y="1761743"/>
            <a:ext cx="10410944" cy="4225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)1. Talk________, please.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A. quiet       	B. quietly       	C. be quiet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)2.—________ your desk clean.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—Ok.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A. Keep       	B. Keeps       	C. Keeping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)3. —What’s your name?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—________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A. I’m John.    	B. I’m eleven.  	C. I’m tall.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385018" y="895059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、按照要求完成句子。</a:t>
            </a: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566420" y="1755775"/>
            <a:ext cx="11153140" cy="38855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1.You should keep your desk clean. 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改为祈使句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2.you, I, the, can, books, show, English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(.)(</a:t>
            </a:r>
            <a:r>
              <a:rPr lang="zh-CN" altLang="en-US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3.He can read the books here. (</a:t>
            </a:r>
            <a:r>
              <a:rPr lang="zh-CN" altLang="en-US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改为一般疑问句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_____________________________</a:t>
            </a: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808355" y="2504440"/>
            <a:ext cx="7317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Keep your desk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clean.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808355" y="3803015"/>
            <a:ext cx="6650355" cy="531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 can show you the English books.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0" name="TextBox 49"/>
          <p:cNvSpPr txBox="1"/>
          <p:nvPr>
            <p:custDataLst>
              <p:tags r:id="rId4"/>
            </p:custDataLst>
          </p:nvPr>
        </p:nvSpPr>
        <p:spPr>
          <a:xfrm>
            <a:off x="808355" y="5101590"/>
            <a:ext cx="6650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Can he read the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books here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91451" y="1830811"/>
            <a:ext cx="7823905" cy="26037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Talk quietly.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 Keep your desk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clean.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 Here they are.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9461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1" name="矩形 140"/>
          <p:cNvSpPr/>
          <p:nvPr/>
        </p:nvSpPr>
        <p:spPr>
          <a:xfrm>
            <a:off x="6725172" y="2221418"/>
            <a:ext cx="386180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33" name="矩形 32"/>
          <p:cNvSpPr/>
          <p:nvPr>
            <p:custDataLst>
              <p:tags r:id="rId1"/>
            </p:custDataLst>
          </p:nvPr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>
            <p:custDataLst>
              <p:tags r:id="rId2"/>
            </p:custDataLst>
          </p:nvPr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Tell your father talk quietly.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/>
          <p:cNvSpPr txBox="1"/>
          <p:nvPr>
            <p:custDataLst>
              <p:tags r:id="rId1"/>
            </p:custDataLst>
          </p:nvPr>
        </p:nvSpPr>
        <p:spPr>
          <a:xfrm>
            <a:off x="3496257" y="377720"/>
            <a:ext cx="5046980" cy="8427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Can you read the words? </a:t>
            </a:r>
          </a:p>
        </p:txBody>
      </p:sp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>
            <a:off x="3000376" y="1343025"/>
            <a:ext cx="4986337" cy="49863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右箭头 3"/>
          <p:cNvSpPr/>
          <p:nvPr>
            <p:custDataLst>
              <p:tags r:id="rId3"/>
            </p:custDataLst>
          </p:nvPr>
        </p:nvSpPr>
        <p:spPr>
          <a:xfrm>
            <a:off x="5243513" y="3729038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15"/>
          <p:cNvSpPr txBox="1"/>
          <p:nvPr>
            <p:custDataLst>
              <p:tags r:id="rId4"/>
            </p:custDataLst>
          </p:nvPr>
        </p:nvSpPr>
        <p:spPr>
          <a:xfrm>
            <a:off x="3481374" y="1914496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what  </a:t>
            </a:r>
          </a:p>
        </p:txBody>
      </p:sp>
      <p:sp>
        <p:nvSpPr>
          <p:cNvPr id="6" name="TextBox 15"/>
          <p:cNvSpPr txBox="1"/>
          <p:nvPr>
            <p:custDataLst>
              <p:tags r:id="rId5"/>
            </p:custDataLst>
          </p:nvPr>
        </p:nvSpPr>
        <p:spPr>
          <a:xfrm>
            <a:off x="5842906" y="1914505"/>
            <a:ext cx="21764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when</a:t>
            </a:r>
          </a:p>
        </p:txBody>
      </p:sp>
      <p:sp>
        <p:nvSpPr>
          <p:cNvPr id="7" name="TextBox 15"/>
          <p:cNvSpPr txBox="1"/>
          <p:nvPr>
            <p:custDataLst>
              <p:tags r:id="rId6"/>
            </p:custDataLst>
          </p:nvPr>
        </p:nvSpPr>
        <p:spPr>
          <a:xfrm>
            <a:off x="6972301" y="3371837"/>
            <a:ext cx="21764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who</a:t>
            </a:r>
          </a:p>
        </p:txBody>
      </p:sp>
      <p:sp>
        <p:nvSpPr>
          <p:cNvPr id="8" name="TextBox 15"/>
          <p:cNvSpPr txBox="1"/>
          <p:nvPr>
            <p:custDataLst>
              <p:tags r:id="rId7"/>
            </p:custDataLst>
          </p:nvPr>
        </p:nvSpPr>
        <p:spPr>
          <a:xfrm>
            <a:off x="6124613" y="4986334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wait </a:t>
            </a:r>
          </a:p>
        </p:txBody>
      </p:sp>
      <p:sp>
        <p:nvSpPr>
          <p:cNvPr id="9" name="TextBox 15"/>
          <p:cNvSpPr txBox="1"/>
          <p:nvPr>
            <p:custDataLst>
              <p:tags r:id="rId8"/>
            </p:custDataLst>
          </p:nvPr>
        </p:nvSpPr>
        <p:spPr>
          <a:xfrm>
            <a:off x="3609993" y="5043499"/>
            <a:ext cx="21764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well</a:t>
            </a:r>
          </a:p>
        </p:txBody>
      </p:sp>
      <p:sp>
        <p:nvSpPr>
          <p:cNvPr id="10" name="TextBox 15"/>
          <p:cNvSpPr txBox="1"/>
          <p:nvPr>
            <p:custDataLst>
              <p:tags r:id="rId9"/>
            </p:custDataLst>
          </p:nvPr>
        </p:nvSpPr>
        <p:spPr>
          <a:xfrm>
            <a:off x="2995577" y="3529022"/>
            <a:ext cx="21764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can  </a:t>
            </a:r>
          </a:p>
        </p:txBody>
      </p:sp>
      <p:sp>
        <p:nvSpPr>
          <p:cNvPr id="11" name="右箭头 10"/>
          <p:cNvSpPr/>
          <p:nvPr>
            <p:custDataLst>
              <p:tags r:id="rId10"/>
            </p:custDataLst>
          </p:nvPr>
        </p:nvSpPr>
        <p:spPr>
          <a:xfrm rot="17977282">
            <a:off x="4938707" y="3186111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>
            <p:custDataLst>
              <p:tags r:id="rId11"/>
            </p:custDataLst>
          </p:nvPr>
        </p:nvSpPr>
        <p:spPr>
          <a:xfrm rot="7265537">
            <a:off x="4299901" y="4271657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12"/>
            </p:custDataLst>
          </p:nvPr>
        </p:nvSpPr>
        <p:spPr>
          <a:xfrm>
            <a:off x="5381620" y="3790939"/>
            <a:ext cx="176217" cy="1762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13"/>
            </p:custDataLst>
          </p:nvPr>
        </p:nvSpPr>
        <p:spPr>
          <a:xfrm rot="3347263">
            <a:off x="5059588" y="4292629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4"/>
            </p:custDataLst>
          </p:nvPr>
        </p:nvSpPr>
        <p:spPr>
          <a:xfrm rot="10619408">
            <a:off x="3998029" y="3761842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5"/>
            </p:custDataLst>
          </p:nvPr>
        </p:nvSpPr>
        <p:spPr>
          <a:xfrm rot="14229999">
            <a:off x="4359625" y="3230164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5"/>
          <p:cNvSpPr txBox="1"/>
          <p:nvPr>
            <p:custDataLst>
              <p:tags r:id="rId16"/>
            </p:custDataLst>
          </p:nvPr>
        </p:nvSpPr>
        <p:spPr>
          <a:xfrm>
            <a:off x="4772988" y="1433498"/>
            <a:ext cx="217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where  </a:t>
            </a:r>
          </a:p>
        </p:txBody>
      </p:sp>
      <p:sp>
        <p:nvSpPr>
          <p:cNvPr id="18" name="TextBox 15"/>
          <p:cNvSpPr txBox="1"/>
          <p:nvPr>
            <p:custDataLst>
              <p:tags r:id="rId17"/>
            </p:custDataLst>
          </p:nvPr>
        </p:nvSpPr>
        <p:spPr>
          <a:xfrm>
            <a:off x="6714210" y="2671758"/>
            <a:ext cx="2176478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whose</a:t>
            </a:r>
          </a:p>
        </p:txBody>
      </p:sp>
      <p:sp>
        <p:nvSpPr>
          <p:cNvPr id="19" name="TextBox 15"/>
          <p:cNvSpPr txBox="1"/>
          <p:nvPr>
            <p:custDataLst>
              <p:tags r:id="rId18"/>
            </p:custDataLst>
          </p:nvPr>
        </p:nvSpPr>
        <p:spPr>
          <a:xfrm>
            <a:off x="4766985" y="5318756"/>
            <a:ext cx="266223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weather </a:t>
            </a:r>
          </a:p>
        </p:txBody>
      </p:sp>
      <p:sp>
        <p:nvSpPr>
          <p:cNvPr id="20" name="TextBox 15"/>
          <p:cNvSpPr txBox="1"/>
          <p:nvPr>
            <p:custDataLst>
              <p:tags r:id="rId19"/>
            </p:custDataLst>
          </p:nvPr>
        </p:nvSpPr>
        <p:spPr>
          <a:xfrm>
            <a:off x="6629846" y="4229104"/>
            <a:ext cx="266223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white  </a:t>
            </a:r>
          </a:p>
        </p:txBody>
      </p:sp>
      <p:sp>
        <p:nvSpPr>
          <p:cNvPr id="21" name="TextBox 15"/>
          <p:cNvSpPr txBox="1"/>
          <p:nvPr>
            <p:custDataLst>
              <p:tags r:id="rId20"/>
            </p:custDataLst>
          </p:nvPr>
        </p:nvSpPr>
        <p:spPr>
          <a:xfrm>
            <a:off x="3043428" y="4243392"/>
            <a:ext cx="266223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wall  </a:t>
            </a:r>
          </a:p>
        </p:txBody>
      </p:sp>
      <p:sp>
        <p:nvSpPr>
          <p:cNvPr id="22" name="TextBox 15"/>
          <p:cNvSpPr txBox="1"/>
          <p:nvPr>
            <p:custDataLst>
              <p:tags r:id="rId21"/>
            </p:custDataLst>
          </p:nvPr>
        </p:nvSpPr>
        <p:spPr>
          <a:xfrm>
            <a:off x="3119172" y="2642951"/>
            <a:ext cx="266223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quiet    </a:t>
            </a:r>
          </a:p>
        </p:txBody>
      </p:sp>
      <p:sp>
        <p:nvSpPr>
          <p:cNvPr id="23" name="右箭头 22"/>
          <p:cNvSpPr/>
          <p:nvPr>
            <p:custDataLst>
              <p:tags r:id="rId22"/>
            </p:custDataLst>
          </p:nvPr>
        </p:nvSpPr>
        <p:spPr>
          <a:xfrm rot="16200000">
            <a:off x="4628512" y="3100078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右箭头 23"/>
          <p:cNvSpPr/>
          <p:nvPr>
            <p:custDataLst>
              <p:tags r:id="rId23"/>
            </p:custDataLst>
          </p:nvPr>
        </p:nvSpPr>
        <p:spPr>
          <a:xfrm rot="12648114">
            <a:off x="4117174" y="3393274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右箭头 24"/>
          <p:cNvSpPr/>
          <p:nvPr>
            <p:custDataLst>
              <p:tags r:id="rId24"/>
            </p:custDataLst>
          </p:nvPr>
        </p:nvSpPr>
        <p:spPr>
          <a:xfrm rot="8825367">
            <a:off x="4125090" y="3996660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右箭头 25"/>
          <p:cNvSpPr/>
          <p:nvPr>
            <p:custDataLst>
              <p:tags r:id="rId25"/>
            </p:custDataLst>
          </p:nvPr>
        </p:nvSpPr>
        <p:spPr>
          <a:xfrm rot="5400000">
            <a:off x="4613470" y="4291559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>
            <p:custDataLst>
              <p:tags r:id="rId26"/>
            </p:custDataLst>
          </p:nvPr>
        </p:nvSpPr>
        <p:spPr>
          <a:xfrm rot="2296648">
            <a:off x="5031580" y="3979070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>
            <p:custDataLst>
              <p:tags r:id="rId27"/>
            </p:custDataLst>
          </p:nvPr>
        </p:nvSpPr>
        <p:spPr>
          <a:xfrm rot="20233271">
            <a:off x="5093307" y="3476024"/>
            <a:ext cx="1685925" cy="30003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>
            <p:custDataLst>
              <p:tags r:id="rId28"/>
            </p:custDataLst>
          </p:nvPr>
        </p:nvSpPr>
        <p:spPr>
          <a:xfrm>
            <a:off x="5295901" y="3609976"/>
            <a:ext cx="347663" cy="3476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586807" cy="1068779"/>
          </a:xfrm>
          <a:prstGeom prst="rect">
            <a:avLst/>
          </a:prstGeom>
        </p:spPr>
      </p:pic>
      <p:sp>
        <p:nvSpPr>
          <p:cNvPr id="31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Review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028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23" grpId="0" bldLvl="0" animBg="1"/>
      <p:bldP spid="23" grpId="1" bldLvl="0" animBg="1"/>
      <p:bldP spid="24" grpId="0" bldLvl="0" animBg="1"/>
      <p:bldP spid="24" grpId="1" bldLvl="0" animBg="1"/>
      <p:bldP spid="25" grpId="0" bldLvl="0" animBg="1"/>
      <p:bldP spid="25" grpId="1" bldLvl="0" animBg="1"/>
      <p:bldP spid="26" grpId="0" bldLvl="0" animBg="1"/>
      <p:bldP spid="26" grpId="1" bldLvl="0" animBg="1"/>
      <p:bldP spid="27" grpId="0" bldLvl="0" animBg="1"/>
      <p:bldP spid="27" grpId="1" bldLvl="0" animBg="1"/>
      <p:bldP spid="28" grpId="0" bldLvl="0" animBg="1"/>
      <p:bldP spid="28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59376"/>
            <a:ext cx="2892977" cy="1068779"/>
          </a:xfrm>
          <a:prstGeom prst="rect">
            <a:avLst/>
          </a:prstGeom>
        </p:spPr>
      </p:pic>
      <p:sp>
        <p:nvSpPr>
          <p:cNvPr id="19" name="文本框 8"/>
          <p:cNvSpPr txBox="1"/>
          <p:nvPr/>
        </p:nvSpPr>
        <p:spPr>
          <a:xfrm>
            <a:off x="426599" y="23735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631771" y="2848529"/>
            <a:ext cx="6247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Look! Where are they?</a:t>
            </a: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690285" y="3820893"/>
            <a:ext cx="66041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They are in the library.</a:t>
            </a:r>
          </a:p>
        </p:txBody>
      </p:sp>
      <p:pic>
        <p:nvPicPr>
          <p:cNvPr id="1026" name="Picture 2" descr="E:\24秋\英语\图\图书馆学习文化知识矢量插画学校\5d36cdf72fac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2130658"/>
            <a:ext cx="5298931" cy="294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8"/>
          <p:cNvSpPr txBox="1"/>
          <p:nvPr/>
        </p:nvSpPr>
        <p:spPr>
          <a:xfrm>
            <a:off x="819235" y="1317901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Free talk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6" y="1197675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24秋\英语\图\图书馆背景\压缩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0" y="623453"/>
            <a:ext cx="9386694" cy="52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765654" y="3136612"/>
            <a:ext cx="6664004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itchFamily="66" charset="0"/>
              </a:rPr>
              <a:t>What should we </a:t>
            </a:r>
            <a:r>
              <a:rPr lang="en-US" altLang="zh-CN" sz="3200" dirty="0">
                <a:latin typeface="Comic Sans MS" pitchFamily="66" charset="0"/>
              </a:rPr>
              <a:t>do </a:t>
            </a:r>
            <a:r>
              <a:rPr lang="en-US" altLang="zh-CN" sz="3200" dirty="0" smtClean="0">
                <a:latin typeface="Comic Sans MS" pitchFamily="66" charset="0"/>
              </a:rPr>
              <a:t>in the library?</a:t>
            </a:r>
            <a:endParaRPr lang="zh-CN" alt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0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965835" y="1279525"/>
            <a:ext cx="10046970" cy="10185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the things to pay attention to.</a:t>
            </a: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136775" y="2298700"/>
            <a:ext cx="8146415" cy="1039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Talk about talking quietly in the library.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43790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1844040" y="3429635"/>
            <a:ext cx="7850505" cy="796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Talk </a:t>
            </a:r>
            <a:r>
              <a:rPr lang="en-US" altLang="zh-CN" sz="3200">
                <a:latin typeface="Comic Sans MS" panose="030F0702030302020204" pitchFamily="66" charset="0"/>
              </a:rPr>
              <a:t>about </a:t>
            </a:r>
            <a:r>
              <a:rPr lang="en-US" altLang="zh-CN" sz="3200" smtClean="0">
                <a:latin typeface="Comic Sans MS" panose="030F0702030302020204" pitchFamily="66" charset="0"/>
              </a:rPr>
              <a:t>talking quietly and keep the desk clean </a:t>
            </a:r>
            <a:r>
              <a:rPr lang="en-US" altLang="zh-CN" sz="3200" dirty="0">
                <a:latin typeface="Comic Sans MS" panose="030F0702030302020204" pitchFamily="66" charset="0"/>
              </a:rPr>
              <a:t>in the library.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584288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1332230" y="5076654"/>
            <a:ext cx="9876790" cy="911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Talk </a:t>
            </a:r>
            <a:r>
              <a:rPr lang="en-US" altLang="zh-CN" sz="3200">
                <a:latin typeface="Comic Sans MS" panose="030F0702030302020204" pitchFamily="66" charset="0"/>
              </a:rPr>
              <a:t>about </a:t>
            </a:r>
            <a:r>
              <a:rPr lang="en-US" altLang="zh-CN" sz="3200" smtClean="0">
                <a:latin typeface="Comic Sans MS" panose="030F0702030302020204" pitchFamily="66" charset="0"/>
              </a:rPr>
              <a:t>other things to pay attention to. </a:t>
            </a:r>
            <a:endParaRPr lang="en-US" altLang="zh-CN" sz="3200" dirty="0">
              <a:latin typeface="Comic Sans MS" panose="030F0702030302020204" pitchFamily="66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8" grpId="0" bldLvl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24秋\英语\图\P61try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7"/>
          <a:stretch/>
        </p:blipFill>
        <p:spPr bwMode="auto">
          <a:xfrm>
            <a:off x="413146" y="1859710"/>
            <a:ext cx="11161709" cy="38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>
            <p:custDataLst>
              <p:tags r:id="rId1"/>
            </p:custDataLst>
          </p:nvPr>
        </p:nvSpPr>
        <p:spPr>
          <a:xfrm>
            <a:off x="1098229" y="1204569"/>
            <a:ext cx="3446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Listen and circle.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1713678" y="4315689"/>
            <a:ext cx="2467428" cy="1364343"/>
          </a:xfrm>
          <a:prstGeom prst="ellipse">
            <a:avLst/>
          </a:prstGeom>
          <a:noFill/>
          <a:ln w="38100">
            <a:solidFill>
              <a:srgbClr val="9379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Listen and circ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5378" y="1250110"/>
            <a:ext cx="609600" cy="6096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411974" y="455027"/>
            <a:ext cx="19239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try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40" y="332760"/>
            <a:ext cx="751334" cy="6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6" y="1042509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5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404810"/>
            <a:ext cx="605641" cy="746835"/>
          </a:xfrm>
          <a:prstGeom prst="rect">
            <a:avLst/>
          </a:prstGeom>
        </p:spPr>
      </p:pic>
      <p:sp>
        <p:nvSpPr>
          <p:cNvPr id="2" name="TextBox 12"/>
          <p:cNvSpPr txBox="1"/>
          <p:nvPr>
            <p:custDataLst>
              <p:tags r:id="rId1"/>
            </p:custDataLst>
          </p:nvPr>
        </p:nvSpPr>
        <p:spPr>
          <a:xfrm>
            <a:off x="855482" y="2103112"/>
            <a:ext cx="9163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      Tom: Hi, I am new here. Is this the library? 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John: Yes, it is. Can I help you? 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 Tom: Yes. Where are the English books? 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John: Oh. Over here! 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Teacher: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Shh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! Talk quietly!</a:t>
            </a: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>
            <a:off x="3870960" y="4657657"/>
            <a:ext cx="2270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Listen and circ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5077" y="542450"/>
            <a:ext cx="609600" cy="609600"/>
          </a:xfrm>
          <a:prstGeom prst="rect">
            <a:avLst/>
          </a:prstGeom>
        </p:spPr>
      </p:pic>
      <p:sp>
        <p:nvSpPr>
          <p:cNvPr id="8" name="文本框 8"/>
          <p:cNvSpPr txBox="1"/>
          <p:nvPr/>
        </p:nvSpPr>
        <p:spPr>
          <a:xfrm>
            <a:off x="929768" y="5319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check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Picture 3" descr="E:\24秋\英语\图\P61try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4" r="1506"/>
          <a:stretch/>
        </p:blipFill>
        <p:spPr bwMode="auto">
          <a:xfrm>
            <a:off x="7834745" y="3797056"/>
            <a:ext cx="2660074" cy="306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2"/>
          <p:cNvSpPr txBox="1"/>
          <p:nvPr/>
        </p:nvSpPr>
        <p:spPr>
          <a:xfrm>
            <a:off x="812799" y="1280854"/>
            <a:ext cx="5972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Comic Sans MS" panose="030F0702030302020204" pitchFamily="66" charset="0"/>
              </a:rPr>
              <a:t>根据对话内容选择正确答</a:t>
            </a:r>
            <a:r>
              <a:rPr lang="zh-CN" altLang="en-US" sz="3200" b="1" dirty="0" smtClean="0">
                <a:latin typeface="Comic Sans MS" panose="030F0702030302020204" pitchFamily="66" charset="0"/>
              </a:rPr>
              <a:t>案。</a:t>
            </a:r>
            <a:endParaRPr lang="zh-CN" alt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19" name="文本框 7"/>
          <p:cNvSpPr txBox="1"/>
          <p:nvPr/>
        </p:nvSpPr>
        <p:spPr>
          <a:xfrm>
            <a:off x="676910" y="1785620"/>
            <a:ext cx="10015220" cy="50298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6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1.  _____ is new.</a:t>
            </a:r>
          </a:p>
          <a:p>
            <a:pPr>
              <a:lnSpc>
                <a:spcPct val="16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   A. Tom                              B. John</a:t>
            </a:r>
          </a:p>
          <a:p>
            <a:pPr>
              <a:lnSpc>
                <a:spcPct val="16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2. The English books  are  ____.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  </a:t>
            </a:r>
          </a:p>
          <a:p>
            <a:pPr>
              <a:lnSpc>
                <a:spcPct val="16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   A. in my schoolbag         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 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B</a:t>
            </a:r>
            <a:r>
              <a:rPr lang="en-US" altLang="zh-CN" sz="320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. </a:t>
            </a:r>
            <a:r>
              <a:rPr lang="en-US" altLang="zh-CN" sz="320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over here</a:t>
            </a:r>
          </a:p>
          <a:p>
            <a:pPr>
              <a:lnSpc>
                <a:spcPct val="160000"/>
              </a:lnSpc>
            </a:pPr>
            <a:r>
              <a:rPr lang="en-US" altLang="zh-CN" sz="320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3. They are in the _______.</a:t>
            </a:r>
          </a:p>
          <a:p>
            <a:pPr>
              <a:lnSpc>
                <a:spcPct val="160000"/>
              </a:lnSpc>
            </a:pPr>
            <a:r>
              <a:rPr lang="en-US" altLang="zh-CN" sz="320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   A. library                          B. classrom</a:t>
            </a:r>
          </a:p>
          <a:p>
            <a:pPr>
              <a:lnSpc>
                <a:spcPct val="160000"/>
              </a:lnSpc>
            </a:pPr>
            <a:endParaRPr lang="en-US" altLang="zh-CN" sz="3200" dirty="0">
              <a:latin typeface="Comic Sans MS" panose="030F0702030302020204" pitchFamily="66" charset="0"/>
              <a:ea typeface="宋体" panose="02010600030101010101" pitchFamily="2" charset="-122"/>
              <a:cs typeface="Arial Rounded MT Bold" panose="020F0704030504030204" charset="0"/>
              <a:sym typeface="宋体" panose="02010600030101010101" pitchFamily="2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909459" y="2766211"/>
            <a:ext cx="822960" cy="773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charset="0"/>
              <a:buNone/>
              <a:defRPr/>
            </a:pPr>
            <a:endParaRPr kumimoji="0" lang="zh-CN" altLang="en-US" sz="40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Arial Rounded MT Bold" panose="020F070403050403020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962815" y="4351386"/>
            <a:ext cx="822960" cy="773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charset="0"/>
              <a:buNone/>
              <a:defRPr/>
            </a:pPr>
            <a:endParaRPr kumimoji="0" lang="zh-CN" altLang="en-US" sz="40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Arial Rounded MT Bold" panose="020F0704030504030204" charset="0"/>
            </a:endParaRPr>
          </a:p>
        </p:txBody>
      </p:sp>
      <p:sp>
        <p:nvSpPr>
          <p:cNvPr id="3" name="椭圆 2"/>
          <p:cNvSpPr/>
          <p:nvPr>
            <p:custDataLst>
              <p:tags r:id="rId1"/>
            </p:custDataLst>
          </p:nvPr>
        </p:nvSpPr>
        <p:spPr>
          <a:xfrm>
            <a:off x="1036459" y="5889141"/>
            <a:ext cx="822960" cy="773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charset="0"/>
              <a:buNone/>
              <a:defRPr/>
            </a:pPr>
            <a:endParaRPr kumimoji="0" lang="zh-CN" altLang="en-US" sz="40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Arial Rounded MT Bold" panose="020F07040305040302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8" y="398363"/>
            <a:ext cx="605641" cy="746835"/>
          </a:xfrm>
          <a:prstGeom prst="rect">
            <a:avLst/>
          </a:prstGeom>
        </p:spPr>
      </p:pic>
      <p:sp>
        <p:nvSpPr>
          <p:cNvPr id="12" name="文本框 8"/>
          <p:cNvSpPr txBox="1"/>
          <p:nvPr/>
        </p:nvSpPr>
        <p:spPr>
          <a:xfrm>
            <a:off x="1047670" y="543837"/>
            <a:ext cx="4497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choose.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3" name="Listen and circle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2779" y="5632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5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0" grpId="0" bldLvl="0" animBg="1"/>
      <p:bldP spid="31" grpId="0" bldLvl="0" animBg="1"/>
      <p:bldP spid="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1037</Words>
  <Application>Microsoft Office PowerPoint</Application>
  <PresentationFormat>自定义</PresentationFormat>
  <Paragraphs>204</Paragraphs>
  <Slides>30</Slides>
  <Notes>4</Notes>
  <HiddenSlides>0</HiddenSlides>
  <MMClips>5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1058</cp:revision>
  <dcterms:created xsi:type="dcterms:W3CDTF">2019-08-19T07:47:00Z</dcterms:created>
  <dcterms:modified xsi:type="dcterms:W3CDTF">2024-04-02T02:47:09Z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6210799239194D5A80105EB1384A5A2C_13</vt:lpwstr>
  </property>
  <property fmtid="{D5CDD505-2E9C-101B-9397-08002B2CF9AE}" pid="3" name="KSOProductBuildVer">
    <vt:lpwstr>2052-12.1.0.16120</vt:lpwstr>
  </property>
</Properties>
</file>