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2"/>
  </p:notesMasterIdLst>
  <p:handoutMasterIdLst>
    <p:handoutMasterId r:id="rId23"/>
  </p:handoutMasterIdLst>
  <p:sldIdLst>
    <p:sldId id="265" r:id="rId3"/>
    <p:sldId id="328" r:id="rId4"/>
    <p:sldId id="304" r:id="rId5"/>
    <p:sldId id="305" r:id="rId6"/>
    <p:sldId id="297" r:id="rId7"/>
    <p:sldId id="324" r:id="rId8"/>
    <p:sldId id="310" r:id="rId9"/>
    <p:sldId id="326" r:id="rId10"/>
    <p:sldId id="325" r:id="rId11"/>
    <p:sldId id="298" r:id="rId12"/>
    <p:sldId id="323" r:id="rId13"/>
    <p:sldId id="313" r:id="rId14"/>
    <p:sldId id="327" r:id="rId15"/>
    <p:sldId id="272" r:id="rId16"/>
    <p:sldId id="294" r:id="rId17"/>
    <p:sldId id="295" r:id="rId18"/>
    <p:sldId id="292" r:id="rId19"/>
    <p:sldId id="280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F33"/>
    <a:srgbClr val="9379F1"/>
    <a:srgbClr val="37CBFF"/>
    <a:srgbClr val="FA4CD5"/>
    <a:srgbClr val="FF00FF"/>
    <a:srgbClr val="F0C2C7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2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631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12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talk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944471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03476" y="2633515"/>
            <a:ext cx="5736316" cy="3102042"/>
            <a:chOff x="-395676" y="2289482"/>
            <a:chExt cx="5736316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395676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6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B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try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Let’s talk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71321" y="2028960"/>
            <a:ext cx="8757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这是一个部分倒装句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正常语序是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“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They are here.”“Here we are.”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的意思是“我们在这儿。”等于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“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We are here.”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。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    e.g. Look, here he is. </a:t>
            </a:r>
            <a:endParaRPr lang="zh-CN" altLang="en-US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1321" y="921984"/>
            <a:ext cx="5708469" cy="714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Here they are. </a:t>
            </a:r>
          </a:p>
        </p:txBody>
      </p:sp>
      <p:grpSp>
        <p:nvGrpSpPr>
          <p:cNvPr id="8" name="组合 30"/>
          <p:cNvGrpSpPr/>
          <p:nvPr/>
        </p:nvGrpSpPr>
        <p:grpSpPr>
          <a:xfrm>
            <a:off x="241661" y="201464"/>
            <a:ext cx="5939134" cy="480131"/>
            <a:chOff x="88488" y="292766"/>
            <a:chExt cx="5939134" cy="480131"/>
          </a:xfrm>
        </p:grpSpPr>
        <p:grpSp>
          <p:nvGrpSpPr>
            <p:cNvPr id="10" name="组合 28"/>
            <p:cNvGrpSpPr/>
            <p:nvPr/>
          </p:nvGrpSpPr>
          <p:grpSpPr>
            <a:xfrm>
              <a:off x="88488" y="292766"/>
              <a:ext cx="4435444" cy="480131"/>
              <a:chOff x="2872126" y="389329"/>
              <a:chExt cx="2915920" cy="48013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4045845" y="389329"/>
                <a:ext cx="1742201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Language point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13" name="ïŝḻiḓê"/>
              <p:cNvSpPr/>
              <p:nvPr/>
            </p:nvSpPr>
            <p:spPr bwMode="auto">
              <a:xfrm>
                <a:off x="2872126" y="43504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ïŝḻiḓê"/>
            <p:cNvSpPr/>
            <p:nvPr/>
          </p:nvSpPr>
          <p:spPr bwMode="auto">
            <a:xfrm flipH="1">
              <a:off x="4365969" y="35672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847" y="245987"/>
            <a:ext cx="368662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Read and act.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7574" y="1010671"/>
            <a:ext cx="64972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Hi, I’m new here. Is this the library?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Shh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Talk quietly…Yes, it is. Can I help you?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Yes. Where are the English books?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Oh. Let me show you. Here you are.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Thanks. My name is Tom. What’s your name?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I’m John.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John. Can I read the books here?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Yes. Of course.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Anything else?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Yes. Keep your desk clean.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OK. I will. Thanks.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580" y="965023"/>
            <a:ext cx="119090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281" y="2093994"/>
            <a:ext cx="4201719" cy="435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8885.jpg"/>
          <p:cNvPicPr>
            <a:picLocks noChangeAspect="1" noChangeArrowheads="1"/>
          </p:cNvPicPr>
          <p:nvPr/>
        </p:nvPicPr>
        <p:blipFill>
          <a:blip r:embed="rId2"/>
          <a:srcRect l="3070" t="65336" b="6330"/>
          <a:stretch>
            <a:fillRect/>
          </a:stretch>
        </p:blipFill>
        <p:spPr bwMode="auto">
          <a:xfrm>
            <a:off x="1" y="2133601"/>
            <a:ext cx="12191999" cy="5181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5914" y="632331"/>
            <a:ext cx="958056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Match, say and act.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0044" y="5410738"/>
            <a:ext cx="241934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Work quietly!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9066" y="2531096"/>
            <a:ext cx="3230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Oh, my English book is here!!!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2992" y="5521658"/>
            <a:ext cx="241934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Talk quietly!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71658" y="5110393"/>
            <a:ext cx="2696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Keep your desk clean!</a:t>
            </a:r>
          </a:p>
        </p:txBody>
      </p:sp>
      <p:grpSp>
        <p:nvGrpSpPr>
          <p:cNvPr id="15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1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5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8885.jpg"/>
          <p:cNvPicPr>
            <a:picLocks noChangeAspect="1" noChangeArrowheads="1"/>
          </p:cNvPicPr>
          <p:nvPr/>
        </p:nvPicPr>
        <p:blipFill>
          <a:blip r:embed="rId2"/>
          <a:srcRect l="3070" t="65336" b="6330"/>
          <a:stretch>
            <a:fillRect/>
          </a:stretch>
        </p:blipFill>
        <p:spPr bwMode="auto">
          <a:xfrm>
            <a:off x="1" y="2133601"/>
            <a:ext cx="12191999" cy="5181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7394" y="269678"/>
            <a:ext cx="958056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Work in pairs.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0044" y="5410738"/>
            <a:ext cx="241934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Work quietly!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9066" y="2531096"/>
            <a:ext cx="3230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Oh, my English book is here!!!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2992" y="5521658"/>
            <a:ext cx="241934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Talk quietly!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71658" y="5110393"/>
            <a:ext cx="2696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Keep your desk clean!</a:t>
            </a:r>
          </a:p>
        </p:txBody>
      </p:sp>
      <p:pic>
        <p:nvPicPr>
          <p:cNvPr id="26" name="图片 25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40837" y="1878205"/>
            <a:ext cx="10315421" cy="403187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show               			A.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给人看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anything else         		B.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保持某种状态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keep                			C.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小声地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 quietly              		D.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其它的事情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91386" y="1368322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、按要求写单词。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599543" y="2656114"/>
            <a:ext cx="301897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397829" y="3759200"/>
            <a:ext cx="2162628" cy="16110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2957041" y="3614057"/>
            <a:ext cx="3487302" cy="10060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377956" y="4593323"/>
            <a:ext cx="3051873" cy="875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565485" y="1002725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、选择填空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21463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25590" y="1761743"/>
            <a:ext cx="10410944" cy="4189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)1. Talk________, please.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quiet       	B. quietly       	C. be quiet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)2.—________ your desk clean.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—Ok.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Keep       	B. Keeps       	C. Keeping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)3. —What’s your name?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—________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A. I’m John.    	B. I’m eleven.  	C. I’m tall.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3325" y="1807545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1073" y="2841339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08470" y="4371554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905161" y="1166972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61589" y="2006761"/>
            <a:ext cx="9217588" cy="413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can  show the books English I you 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desk keep clean your(.)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I the read here books can 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93967" y="2613855"/>
            <a:ext cx="676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can show you the English books.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6460" y="3812862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Keep your desk clean.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3546" y="4967794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I read the books here?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4167143" y="2958928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1225" y="-1065821"/>
            <a:ext cx="4284359" cy="8971880"/>
          </a:xfrm>
          <a:prstGeom prst="rect">
            <a:avLst/>
          </a:prstGeom>
        </p:spPr>
      </p:pic>
      <p:grpSp>
        <p:nvGrpSpPr>
          <p:cNvPr id="3" name="组合 32"/>
          <p:cNvGrpSpPr/>
          <p:nvPr/>
        </p:nvGrpSpPr>
        <p:grpSpPr>
          <a:xfrm rot="21326535">
            <a:off x="1231518" y="4424982"/>
            <a:ext cx="1003622" cy="1320338"/>
            <a:chOff x="518592" y="3482801"/>
            <a:chExt cx="1003622" cy="1320338"/>
          </a:xfrm>
        </p:grpSpPr>
        <p:grpSp>
          <p:nvGrpSpPr>
            <p:cNvPr id="4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191451" y="2150899"/>
            <a:ext cx="7823905" cy="19636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Talk quietly.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Keep your desk clean.</a:t>
            </a:r>
          </a:p>
        </p:txBody>
      </p:sp>
      <p:sp>
        <p:nvSpPr>
          <p:cNvPr id="23" name="Freeform 34"/>
          <p:cNvSpPr>
            <a:spLocks noEditPoints="1"/>
          </p:cNvSpPr>
          <p:nvPr/>
        </p:nvSpPr>
        <p:spPr bwMode="auto">
          <a:xfrm rot="8869549">
            <a:off x="9897722" y="1000041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713675" y="1936026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Tell your father talk quietly.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7354" y="695435"/>
            <a:ext cx="399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3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8327" y="727882"/>
            <a:ext cx="4992914" cy="592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is my cat?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is she?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Who can find her?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One, two, three.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does she drink? What does she eat? Where is she hiding? Under my seat.</a:t>
            </a:r>
          </a:p>
        </p:txBody>
      </p:sp>
      <p:grpSp>
        <p:nvGrpSpPr>
          <p:cNvPr id="17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1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4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prstClr val="white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" name="A Let's spell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13.566406" end="49594.6367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0831" y="8490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888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496" t="4425" b="74385"/>
          <a:stretch>
            <a:fillRect/>
          </a:stretch>
        </p:blipFill>
        <p:spPr bwMode="auto">
          <a:xfrm>
            <a:off x="8124735" y="1869075"/>
            <a:ext cx="4067265" cy="4713879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574158" y="849086"/>
            <a:ext cx="9326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Look! Where are they?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70839" y="2791668"/>
            <a:ext cx="7430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What happens? Let’s listen and circle.</a:t>
            </a:r>
          </a:p>
        </p:txBody>
      </p:sp>
      <p:sp>
        <p:nvSpPr>
          <p:cNvPr id="15" name="矩形 14"/>
          <p:cNvSpPr/>
          <p:nvPr/>
        </p:nvSpPr>
        <p:spPr>
          <a:xfrm>
            <a:off x="632037" y="1869075"/>
            <a:ext cx="9326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in the library.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79694" y="980601"/>
            <a:ext cx="4102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circle.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2" name="组合 30"/>
          <p:cNvGrpSpPr/>
          <p:nvPr/>
        </p:nvGrpSpPr>
        <p:grpSpPr>
          <a:xfrm>
            <a:off x="3454374" y="324462"/>
            <a:ext cx="4884774" cy="480131"/>
            <a:chOff x="88491" y="248037"/>
            <a:chExt cx="4884774" cy="480131"/>
          </a:xfrm>
        </p:grpSpPr>
        <p:grpSp>
          <p:nvGrpSpPr>
            <p:cNvPr id="3" name="组合 28"/>
            <p:cNvGrpSpPr/>
            <p:nvPr/>
          </p:nvGrpSpPr>
          <p:grpSpPr>
            <a:xfrm>
              <a:off x="88491" y="248037"/>
              <a:ext cx="3297829" cy="480131"/>
              <a:chOff x="2872126" y="344600"/>
              <a:chExt cx="2168035" cy="48013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971362" y="344600"/>
                <a:ext cx="106879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try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35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 flipH="1">
            <a:off x="3969078" y="2486739"/>
            <a:ext cx="102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√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3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8" name="Picture 2" descr="C:\Users\Administrator\Desktop\8885.jpg"/>
          <p:cNvPicPr>
            <a:picLocks noChangeAspect="1" noChangeArrowheads="1"/>
          </p:cNvPicPr>
          <p:nvPr/>
        </p:nvPicPr>
        <p:blipFill>
          <a:blip r:embed="rId5"/>
          <a:srcRect l="3070" t="4425" b="74385"/>
          <a:stretch>
            <a:fillRect/>
          </a:stretch>
        </p:blipFill>
        <p:spPr bwMode="auto">
          <a:xfrm>
            <a:off x="1436915" y="2162629"/>
            <a:ext cx="9971314" cy="387531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968147" y="5139509"/>
            <a:ext cx="238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Quiet, please!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6960" y="5140928"/>
            <a:ext cx="238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No eating!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2975429" y="4775200"/>
            <a:ext cx="2467428" cy="13643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Listen and circ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4477" y="955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47565"/>
            <a:ext cx="855482" cy="874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5482" y="2103112"/>
            <a:ext cx="9163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      Tom: Hi, I am new here. Is this the library?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John: Yes, it is. Can I help you?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Tom: Yes. Where are the English books?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John: Oh. Over here!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Teacher: 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Shh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! Talk quietly!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580" y="1193352"/>
            <a:ext cx="196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870960" y="4657657"/>
            <a:ext cx="2270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Listen and circ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4477" y="955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888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496" t="4425" b="74385"/>
          <a:stretch>
            <a:fillRect/>
          </a:stretch>
        </p:blipFill>
        <p:spPr bwMode="auto">
          <a:xfrm>
            <a:off x="7680961" y="1354749"/>
            <a:ext cx="4511040" cy="5228205"/>
          </a:xfrm>
          <a:prstGeom prst="rect">
            <a:avLst/>
          </a:prstGeom>
          <a:noFill/>
        </p:spPr>
      </p:pic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47565"/>
            <a:ext cx="855482" cy="87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" y="1284300"/>
            <a:ext cx="774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else can they do in the library?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" y="2244420"/>
            <a:ext cx="774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They can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244420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read storybooks.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" y="3189300"/>
            <a:ext cx="774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Can they talk and laugh loudly in the library?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" y="4556078"/>
            <a:ext cx="774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There are some rules in the library.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9406" y="431798"/>
            <a:ext cx="99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Let’s listen and find out the rules.</a:t>
            </a:r>
          </a:p>
        </p:txBody>
      </p:sp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9" y="1121228"/>
            <a:ext cx="51435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580" y="2316480"/>
            <a:ext cx="5200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Talk quietly.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735" y="3173865"/>
            <a:ext cx="5200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Keep you desk clean.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8790" y="2337375"/>
            <a:ext cx="5200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小声讲话</a:t>
            </a:r>
            <a:endParaRPr lang="zh-CN" altLang="en-US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930" y="3874920"/>
            <a:ext cx="5200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保持你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的课桌干净。</a:t>
            </a:r>
          </a:p>
        </p:txBody>
      </p:sp>
      <p:grpSp>
        <p:nvGrpSpPr>
          <p:cNvPr id="14" name="组合 30"/>
          <p:cNvGrpSpPr/>
          <p:nvPr/>
        </p:nvGrpSpPr>
        <p:grpSpPr>
          <a:xfrm>
            <a:off x="339406" y="191733"/>
            <a:ext cx="4884774" cy="480131"/>
            <a:chOff x="88491" y="248037"/>
            <a:chExt cx="4884774" cy="480131"/>
          </a:xfrm>
        </p:grpSpPr>
        <p:grpSp>
          <p:nvGrpSpPr>
            <p:cNvPr id="15" name="组合 28"/>
            <p:cNvGrpSpPr/>
            <p:nvPr/>
          </p:nvGrpSpPr>
          <p:grpSpPr>
            <a:xfrm>
              <a:off x="88491" y="248037"/>
              <a:ext cx="3355539" cy="480131"/>
              <a:chOff x="2872126" y="344600"/>
              <a:chExt cx="2205974" cy="480131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3933425" y="344600"/>
                <a:ext cx="1144675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talk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19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3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7560" y="6294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441" y="362932"/>
            <a:ext cx="744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again and answer the questions.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580" y="1564898"/>
            <a:ext cx="5871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books does John show Tom?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540" y="3226058"/>
            <a:ext cx="7777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Can he read the books in the library?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" y="2642116"/>
            <a:ext cx="550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English books.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" y="3967996"/>
            <a:ext cx="550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he can.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1" y="522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8885.jpg"/>
          <p:cNvPicPr>
            <a:picLocks noChangeAspect="1" noChangeArrowheads="1"/>
          </p:cNvPicPr>
          <p:nvPr/>
        </p:nvPicPr>
        <p:blipFill>
          <a:blip r:embed="rId4"/>
          <a:srcRect l="3070" t="31170" b="36926"/>
          <a:stretch>
            <a:fillRect/>
          </a:stretch>
        </p:blipFill>
        <p:spPr bwMode="auto">
          <a:xfrm>
            <a:off x="15241" y="1022747"/>
            <a:ext cx="12191999" cy="58347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90351" y="349575"/>
            <a:ext cx="99066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66774" y="1524072"/>
            <a:ext cx="54638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My name is Tom. What’s your name?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Shh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Talk quietly. I’m John. I can show you the English books.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Thanks.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Here they are.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Ok. Can I read the books here?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Yes. Of course.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Anything else?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Yes. Keep your desk clean.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Ok, I will. Thanks.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868" y="1508832"/>
            <a:ext cx="11909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25040" y="2880360"/>
            <a:ext cx="1021080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2747" y="3263890"/>
            <a:ext cx="153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给人看</a:t>
            </a:r>
          </a:p>
        </p:txBody>
      </p:sp>
      <p:sp>
        <p:nvSpPr>
          <p:cNvPr id="12" name="矩形 11"/>
          <p:cNvSpPr/>
          <p:nvPr/>
        </p:nvSpPr>
        <p:spPr>
          <a:xfrm>
            <a:off x="3113312" y="3309610"/>
            <a:ext cx="1185363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66773" y="4953000"/>
            <a:ext cx="2731901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51074" y="4953000"/>
            <a:ext cx="2731901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9107" y="4892040"/>
            <a:ext cx="268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其他的事情</a:t>
            </a:r>
          </a:p>
        </p:txBody>
      </p:sp>
      <p:sp>
        <p:nvSpPr>
          <p:cNvPr id="19" name="矩形 18"/>
          <p:cNvSpPr/>
          <p:nvPr/>
        </p:nvSpPr>
        <p:spPr>
          <a:xfrm>
            <a:off x="2377440" y="5415260"/>
            <a:ext cx="868680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40042" y="6340924"/>
            <a:ext cx="2321946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0106" y="6259664"/>
            <a:ext cx="37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保持某种状态</a:t>
            </a:r>
          </a:p>
        </p:txBody>
      </p:sp>
      <p:pic>
        <p:nvPicPr>
          <p:cNvPr id="22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0592" y="493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65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5" grpId="0"/>
      <p:bldP spid="12" grpId="0" animBg="1"/>
      <p:bldP spid="13" grpId="0" animBg="1"/>
      <p:bldP spid="16" grpId="0" animBg="1"/>
      <p:bldP spid="18" grpId="0"/>
      <p:bldP spid="19" grpId="0" animBg="1"/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707</Words>
  <Application>Microsoft Office PowerPoint</Application>
  <PresentationFormat>自定义</PresentationFormat>
  <Paragraphs>157</Paragraphs>
  <Slides>19</Slides>
  <Notes>0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1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735</cp:revision>
  <dcterms:created xsi:type="dcterms:W3CDTF">2019-08-19T07:47:00Z</dcterms:created>
  <dcterms:modified xsi:type="dcterms:W3CDTF">2021-11-22T08:12:29Z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