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6.xml" ContentType="application/vnd.openxmlformats-officedocument.presentationml.notesSlide+xml"/>
  <Override PartName="/ppt/media/audio1.wav" ContentType="audio/x-wav"/>
  <Override PartName="/ppt/media/audio2.wav" ContentType="audio/x-wav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7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573" r:id="rId3"/>
    <p:sldId id="385" r:id="rId4"/>
    <p:sldId id="639" r:id="rId5"/>
    <p:sldId id="640" r:id="rId6"/>
    <p:sldId id="641" r:id="rId7"/>
    <p:sldId id="570" r:id="rId8"/>
    <p:sldId id="635" r:id="rId9"/>
    <p:sldId id="571" r:id="rId10"/>
    <p:sldId id="386" r:id="rId11"/>
    <p:sldId id="511" r:id="rId12"/>
    <p:sldId id="509" r:id="rId13"/>
    <p:sldId id="481" r:id="rId14"/>
    <p:sldId id="572" r:id="rId15"/>
    <p:sldId id="513" r:id="rId16"/>
    <p:sldId id="517" r:id="rId17"/>
    <p:sldId id="545" r:id="rId18"/>
    <p:sldId id="574" r:id="rId19"/>
    <p:sldId id="478" r:id="rId20"/>
    <p:sldId id="630" r:id="rId21"/>
    <p:sldId id="631" r:id="rId22"/>
    <p:sldId id="575" r:id="rId23"/>
    <p:sldId id="525" r:id="rId24"/>
    <p:sldId id="642" r:id="rId25"/>
    <p:sldId id="633" r:id="rId26"/>
    <p:sldId id="524" r:id="rId27"/>
    <p:sldId id="638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0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22" y="-36"/>
      </p:cViewPr>
      <p:guideLst>
        <p:guide orient="horz" pos="219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90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80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0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1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6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6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8.png"/><Relationship Id="rId5" Type="http://schemas.openxmlformats.org/officeDocument/2006/relationships/tags" Target="../tags/tag30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29.png"/><Relationship Id="rId5" Type="http://schemas.openxmlformats.org/officeDocument/2006/relationships/tags" Target="../tags/tag40.xml"/><Relationship Id="rId10" Type="http://schemas.openxmlformats.org/officeDocument/2006/relationships/image" Target="../media/image30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36229;&#38142;&#25509;&#25991;&#20214;/P60%20Read,%20listen%20and%20chant.mp4" TargetMode="External"/><Relationship Id="rId5" Type="http://schemas.openxmlformats.org/officeDocument/2006/relationships/image" Target="../media/image15.emf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hyperlink" Target="&#36229;&#38142;&#25509;&#25991;&#20214;/who%20what%20where%20when.mp4" TargetMode="External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24.png"/><Relationship Id="rId3" Type="http://schemas.openxmlformats.org/officeDocument/2006/relationships/tags" Target="../tags/tag46.xml"/><Relationship Id="rId21" Type="http://schemas.openxmlformats.org/officeDocument/2006/relationships/image" Target="../media/image34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notesSlide" Target="../notesSlides/notesSlide14.xml"/><Relationship Id="rId2" Type="http://schemas.openxmlformats.org/officeDocument/2006/relationships/tags" Target="../tags/tag45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jpe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audio" Target="../media/media2.wav"/><Relationship Id="rId10" Type="http://schemas.openxmlformats.org/officeDocument/2006/relationships/tags" Target="../tags/tag53.xml"/><Relationship Id="rId19" Type="http://schemas.microsoft.com/office/2007/relationships/hdphoto" Target="../media/hdphoto3.wdp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microsoft.com/office/2007/relationships/media" Target="../media/media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image" Target="../media/image24.png"/><Relationship Id="rId3" Type="http://schemas.openxmlformats.org/officeDocument/2006/relationships/tags" Target="../tags/tag62.xml"/><Relationship Id="rId21" Type="http://schemas.openxmlformats.org/officeDocument/2006/relationships/image" Target="../media/image36.pn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notesSlide" Target="../notesSlides/notesSlide15.xml"/><Relationship Id="rId2" Type="http://schemas.openxmlformats.org/officeDocument/2006/relationships/tags" Target="../tags/tag6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5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10" Type="http://schemas.openxmlformats.org/officeDocument/2006/relationships/tags" Target="../tags/tag69.xml"/><Relationship Id="rId19" Type="http://schemas.microsoft.com/office/2007/relationships/hdphoto" Target="../media/hdphoto3.wdp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1" Type="http://schemas.openxmlformats.org/officeDocument/2006/relationships/audio" Target="../media/audio2.wav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image" Target="../media/image39.png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audio" Target="../media/audio1.wav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38.jpeg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microsoft.com/office/2007/relationships/hdphoto" Target="../media/hdphoto3.wdp"/><Relationship Id="rId10" Type="http://schemas.openxmlformats.org/officeDocument/2006/relationships/tags" Target="../tags/tag84.xml"/><Relationship Id="rId19" Type="http://schemas.openxmlformats.org/officeDocument/2006/relationships/notesSlide" Target="../notesSlides/notesSlide16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image" Target="../media/image17.pn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2" Type="http://schemas.openxmlformats.org/officeDocument/2006/relationships/tags" Target="../tags/tag101.xml"/><Relationship Id="rId16" Type="http://schemas.openxmlformats.org/officeDocument/2006/relationships/notesSlide" Target="../notesSlides/notesSlide17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9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2" Type="http://schemas.openxmlformats.org/officeDocument/2006/relationships/tags" Target="../tags/tag120.xml"/><Relationship Id="rId16" Type="http://schemas.openxmlformats.org/officeDocument/2006/relationships/image" Target="../media/image17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image" Target="../media/image41.png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1.tif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.xml"/><Relationship Id="rId7" Type="http://schemas.openxmlformats.org/officeDocument/2006/relationships/image" Target="../media/image2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22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spell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50217" y="2482465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r="5299"/>
          <a:stretch/>
        </p:blipFill>
        <p:spPr>
          <a:xfrm>
            <a:off x="1262259" y="1469169"/>
            <a:ext cx="2512073" cy="3686486"/>
          </a:xfrm>
          <a:prstGeom prst="rect">
            <a:avLst/>
          </a:prstGeom>
        </p:spPr>
      </p:pic>
      <p:sp>
        <p:nvSpPr>
          <p:cNvPr id="4" name="文本框 13"/>
          <p:cNvSpPr txBox="1"/>
          <p:nvPr/>
        </p:nvSpPr>
        <p:spPr>
          <a:xfrm>
            <a:off x="4688733" y="4377729"/>
            <a:ext cx="7062282" cy="7779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4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When is the English test?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32639" y="2159107"/>
            <a:ext cx="6392784" cy="1536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ere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eə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1242" y="1517515"/>
            <a:ext cx="2892650" cy="3883160"/>
          </a:xfrm>
          <a:prstGeom prst="rect">
            <a:avLst/>
          </a:prstGeom>
        </p:spPr>
      </p:pic>
      <p:sp>
        <p:nvSpPr>
          <p:cNvPr id="4" name="文本框 13"/>
          <p:cNvSpPr txBox="1"/>
          <p:nvPr/>
        </p:nvSpPr>
        <p:spPr>
          <a:xfrm>
            <a:off x="5032639" y="4008083"/>
            <a:ext cx="5573765" cy="944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Where are you</a:t>
            </a:r>
            <a:r>
              <a:rPr lang="en-US" altLang="zh-CN" sz="4000" smtClean="0"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2965950" y="1044246"/>
            <a:ext cx="2041525" cy="4206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at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en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ere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zh-CN" sz="4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5707303" y="2971910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3"/>
            </p:custDataLst>
          </p:nvPr>
        </p:nvSpPr>
        <p:spPr>
          <a:xfrm>
            <a:off x="6649576" y="3185795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8111894" y="3089111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74850" y="4180445"/>
            <a:ext cx="958850" cy="128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78330" y="2452370"/>
            <a:ext cx="1055370" cy="1466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08810" y="948055"/>
            <a:ext cx="1024890" cy="1203960"/>
          </a:xfrm>
          <a:prstGeom prst="rect">
            <a:avLst/>
          </a:prstGeom>
        </p:spPr>
      </p:pic>
      <p:sp>
        <p:nvSpPr>
          <p:cNvPr id="7" name="右大括号 6"/>
          <p:cNvSpPr/>
          <p:nvPr>
            <p:custDataLst>
              <p:tags r:id="rId8"/>
            </p:custDataLst>
          </p:nvPr>
        </p:nvSpPr>
        <p:spPr>
          <a:xfrm>
            <a:off x="5007475" y="1550035"/>
            <a:ext cx="419735" cy="362140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80795" y="4175760"/>
            <a:ext cx="2237105" cy="145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ite      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63930" y="1473200"/>
            <a:ext cx="2050415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   </a:t>
            </a:r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964555" y="1675130"/>
            <a:ext cx="238887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ich   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7600" y="3334385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y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05250" y="1809750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   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53425" y="3032125"/>
            <a:ext cx="2738755" cy="1212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ile     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61865" y="3032125"/>
            <a:ext cx="2903220" cy="1329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ether       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176983" y="4894526"/>
            <a:ext cx="2951480" cy="1030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ere</a:t>
            </a:r>
          </a:p>
          <a:p>
            <a:pPr eaLnBrk="0" hangingPunct="0"/>
            <a:endParaRPr lang="en-US" sz="440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32640" y="2415221"/>
            <a:ext cx="7159360" cy="1215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whose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uːz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3288" y="2072254"/>
            <a:ext cx="2793772" cy="342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917734" y="440160"/>
            <a:ext cx="313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Read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the words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文本框 13"/>
          <p:cNvSpPr txBox="1"/>
          <p:nvPr/>
        </p:nvSpPr>
        <p:spPr>
          <a:xfrm>
            <a:off x="5032640" y="4008083"/>
            <a:ext cx="6231990" cy="944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Whose ball it is</a:t>
            </a:r>
            <a:r>
              <a:rPr lang="en-US" altLang="zh-CN" sz="4000" smtClean="0"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783768" y="2588810"/>
            <a:ext cx="46202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ː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2067" y="1849432"/>
            <a:ext cx="2396166" cy="3500443"/>
          </a:xfrm>
          <a:prstGeom prst="rect">
            <a:avLst/>
          </a:prstGeom>
        </p:spPr>
      </p:pic>
      <p:sp>
        <p:nvSpPr>
          <p:cNvPr id="4" name="文本框 13"/>
          <p:cNvSpPr txBox="1"/>
          <p:nvPr/>
        </p:nvSpPr>
        <p:spPr>
          <a:xfrm>
            <a:off x="5032640" y="4008083"/>
            <a:ext cx="4539377" cy="944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Who is she</a:t>
            </a:r>
            <a:r>
              <a:rPr lang="en-US" altLang="zh-CN" sz="4000" smtClean="0"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2934335" y="764540"/>
            <a:ext cx="2183130" cy="4511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ose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   wh</a:t>
            </a:r>
            <a:r>
              <a:rPr lang="en-US" altLang="zh-CN" sz="4800" smtClean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en-US" altLang="zh-CN" sz="4800" dirty="0" smtClean="0">
              <a:latin typeface="Comic Sans MS" panose="030F0702030302020204" pitchFamily="66" charset="0"/>
            </a:endParaRPr>
          </a:p>
          <a:p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右大括号 6"/>
          <p:cNvSpPr/>
          <p:nvPr>
            <p:custDataLst>
              <p:tags r:id="rId2"/>
            </p:custDataLst>
          </p:nvPr>
        </p:nvSpPr>
        <p:spPr>
          <a:xfrm rot="10800000" flipH="1">
            <a:off x="4814570" y="939165"/>
            <a:ext cx="545465" cy="36645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5609959" y="2423359"/>
            <a:ext cx="113682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>
            <a:off x="6613675" y="2700416"/>
            <a:ext cx="1260389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7997149" y="2506981"/>
            <a:ext cx="213360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60170" y="2808605"/>
            <a:ext cx="1453515" cy="2123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53820" y="630555"/>
            <a:ext cx="1459865" cy="17919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465518" y="4510405"/>
            <a:ext cx="2692400" cy="1454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om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917315" y="3223895"/>
            <a:ext cx="2810510" cy="1163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omever 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64043" y="1675130"/>
            <a:ext cx="2388870" cy="128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ole   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5553" y="4297680"/>
            <a:ext cx="2564765" cy="1125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ose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75453" y="1878965"/>
            <a:ext cx="2477770" cy="122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oever    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914838" y="3178175"/>
            <a:ext cx="2738755" cy="1212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lstStyle/>
          <a:p>
            <a:pPr eaLnBrk="0" hangingPunct="0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    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803244" y="32633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chant.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5" y="206107"/>
            <a:ext cx="605641" cy="7468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6" y="1232572"/>
            <a:ext cx="7204209" cy="4793012"/>
          </a:xfrm>
          <a:prstGeom prst="rect">
            <a:avLst/>
          </a:prstGeom>
        </p:spPr>
      </p:pic>
      <p:pic>
        <p:nvPicPr>
          <p:cNvPr id="3074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 b="11436"/>
          <a:stretch/>
        </p:blipFill>
        <p:spPr bwMode="auto">
          <a:xfrm>
            <a:off x="2784339" y="1809341"/>
            <a:ext cx="6670945" cy="3735422"/>
          </a:xfrm>
          <a:prstGeom prst="roundRect">
            <a:avLst>
              <a:gd name="adj" fmla="val 1093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7165" y="2081530"/>
            <a:ext cx="3437845" cy="2695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r>
              <a:rPr lang="en-US" altLang="zh-CN" sz="3600" b="1" dirty="0" err="1" smtClean="0">
                <a:latin typeface="Comic Sans MS" panose="030F0702030302020204" pitchFamily="66" charset="0"/>
                <a:ea typeface="楷体" panose="02010609060101010101" pitchFamily="49" charset="-122"/>
              </a:rPr>
              <a:t>wh</a:t>
            </a:r>
            <a:r>
              <a:rPr lang="zh-CN" altLang="zh-CN" sz="3600" b="1" dirty="0" err="1" smtClean="0">
                <a:latin typeface="Comic Sans MS" panose="030F0702030302020204" pitchFamily="66" charset="0"/>
                <a:ea typeface="楷体" panose="02010609060101010101" pitchFamily="49" charset="-122"/>
              </a:rPr>
              <a:t>发</a:t>
            </a:r>
            <a:r>
              <a:rPr lang="en-US" altLang="zh-CN" sz="3600" b="1" dirty="0" err="1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/w/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时坐正，</a:t>
            </a:r>
          </a:p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听到</a:t>
            </a:r>
            <a:r>
              <a:rPr lang="en-US" altLang="zh-CN" sz="36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</a:t>
            </a:r>
            <a:r>
              <a:rPr lang="zh-CN" altLang="zh-CN" sz="36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发</a:t>
            </a:r>
            <a:r>
              <a:rPr lang="en-US" altLang="zh-CN" sz="3600" b="1" dirty="0" smtClean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/h/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时拍下手。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6179912" y="1007917"/>
            <a:ext cx="4992914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my cat?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she?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can find her?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One, two, three.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does she drink?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does she eat?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she hiding?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Under my seat.</a:t>
            </a:r>
          </a:p>
        </p:txBody>
      </p:sp>
      <p:pic>
        <p:nvPicPr>
          <p:cNvPr id="5" name="Picture 2" descr="G:\图标+国旗+人物图\公司画图-课件用人物\女老师4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5011" y="1268203"/>
            <a:ext cx="1766831" cy="41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6" y="1232572"/>
            <a:ext cx="7204209" cy="4793012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 bwMode="auto">
          <a:xfrm>
            <a:off x="2813304" y="1830478"/>
            <a:ext cx="6645470" cy="3613177"/>
          </a:xfrm>
          <a:prstGeom prst="roundRect">
            <a:avLst>
              <a:gd name="adj" fmla="val 122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37333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861060" y="144145"/>
            <a:ext cx="3738245" cy="862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0" name="Picture 2" descr="C:\Users\Administrator\Desktop\444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20"/>
          <a:srcRect l="4002" t="41019" r="10473" b="39663"/>
          <a:stretch/>
        </p:blipFill>
        <p:spPr bwMode="auto">
          <a:xfrm>
            <a:off x="95449" y="1438189"/>
            <a:ext cx="11765815" cy="4481712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>
            <p:custDataLst>
              <p:tags r:id="rId4"/>
            </p:custDataLst>
          </p:nvPr>
        </p:nvSpPr>
        <p:spPr>
          <a:xfrm>
            <a:off x="1415701" y="2385982"/>
            <a:ext cx="235066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what/white</a:t>
            </a: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5129388" y="2407281"/>
            <a:ext cx="235066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wait/when</a:t>
            </a: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8772108" y="2362607"/>
            <a:ext cx="316455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weather/whose</a:t>
            </a: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2815681" y="4651814"/>
            <a:ext cx="232027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who/wall</a:t>
            </a:r>
          </a:p>
        </p:txBody>
      </p:sp>
      <p:sp>
        <p:nvSpPr>
          <p:cNvPr id="30" name="TextBox 29"/>
          <p:cNvSpPr txBox="1"/>
          <p:nvPr>
            <p:custDataLst>
              <p:tags r:id="rId8"/>
            </p:custDataLst>
          </p:nvPr>
        </p:nvSpPr>
        <p:spPr>
          <a:xfrm>
            <a:off x="6778535" y="4648314"/>
            <a:ext cx="232027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where/well</a:t>
            </a:r>
          </a:p>
        </p:txBody>
      </p:sp>
      <p:sp>
        <p:nvSpPr>
          <p:cNvPr id="32" name="椭圆 31"/>
          <p:cNvSpPr/>
          <p:nvPr>
            <p:custDataLst>
              <p:tags r:id="rId9"/>
            </p:custDataLst>
          </p:nvPr>
        </p:nvSpPr>
        <p:spPr>
          <a:xfrm>
            <a:off x="1109116" y="2263955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椭圆 40"/>
          <p:cNvSpPr/>
          <p:nvPr>
            <p:custDataLst>
              <p:tags r:id="rId10"/>
            </p:custDataLst>
          </p:nvPr>
        </p:nvSpPr>
        <p:spPr>
          <a:xfrm>
            <a:off x="5986644" y="2264405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椭圆 41"/>
          <p:cNvSpPr/>
          <p:nvPr>
            <p:custDataLst>
              <p:tags r:id="rId11"/>
            </p:custDataLst>
          </p:nvPr>
        </p:nvSpPr>
        <p:spPr>
          <a:xfrm>
            <a:off x="10298452" y="2264405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2453963" y="439509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椭圆 47"/>
          <p:cNvSpPr/>
          <p:nvPr>
            <p:custDataLst>
              <p:tags r:id="rId13"/>
            </p:custDataLst>
          </p:nvPr>
        </p:nvSpPr>
        <p:spPr>
          <a:xfrm>
            <a:off x="6720170" y="443400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isten and circle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159918" y="32319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41" grpId="0" bldLvl="0" animBg="1"/>
      <p:bldP spid="42" grpId="0" bldLvl="0" animBg="1"/>
      <p:bldP spid="45" grpId="0" bldLvl="0" animBg="1"/>
      <p:bldP spid="4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4444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t="62755" b="11983"/>
          <a:stretch>
            <a:fillRect/>
          </a:stretch>
        </p:blipFill>
        <p:spPr bwMode="auto">
          <a:xfrm>
            <a:off x="0" y="922020"/>
            <a:ext cx="11351260" cy="558546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>
            <p:custDataLst>
              <p:tags r:id="rId2"/>
            </p:custDataLst>
          </p:nvPr>
        </p:nvSpPr>
        <p:spPr>
          <a:xfrm>
            <a:off x="1346200" y="965200"/>
            <a:ext cx="9239250" cy="127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Ask your partner three “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” questions and write them down.</a:t>
            </a:r>
          </a:p>
        </p:txBody>
      </p:sp>
      <p:sp>
        <p:nvSpPr>
          <p:cNvPr id="18" name="TextBox 17"/>
          <p:cNvSpPr txBox="1"/>
          <p:nvPr>
            <p:custDataLst>
              <p:tags r:id="rId3"/>
            </p:custDataLst>
          </p:nvPr>
        </p:nvSpPr>
        <p:spPr>
          <a:xfrm>
            <a:off x="2252980" y="2546985"/>
            <a:ext cx="339852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it?</a:t>
            </a:r>
          </a:p>
        </p:txBody>
      </p:sp>
      <p:sp>
        <p:nvSpPr>
          <p:cNvPr id="2" name="TextBox 17"/>
          <p:cNvSpPr txBox="1"/>
          <p:nvPr/>
        </p:nvSpPr>
        <p:spPr>
          <a:xfrm>
            <a:off x="2310130" y="3547745"/>
            <a:ext cx="5250180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Where is the cat?</a:t>
            </a:r>
          </a:p>
        </p:txBody>
      </p:sp>
      <p:sp>
        <p:nvSpPr>
          <p:cNvPr id="3" name="TextBox 17"/>
          <p:cNvSpPr txBox="1"/>
          <p:nvPr/>
        </p:nvSpPr>
        <p:spPr>
          <a:xfrm>
            <a:off x="2252980" y="4557395"/>
            <a:ext cx="594868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4" name="TextBox 17"/>
          <p:cNvSpPr txBox="1"/>
          <p:nvPr/>
        </p:nvSpPr>
        <p:spPr>
          <a:xfrm>
            <a:off x="2310130" y="5463540"/>
            <a:ext cx="681355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Whose book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 descr="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" y="1090295"/>
            <a:ext cx="10768330" cy="161417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03285" y="2892425"/>
            <a:ext cx="7846695" cy="1732280"/>
          </a:xfrm>
          <a:prstGeom prst="rect">
            <a:avLst/>
          </a:prstGeom>
        </p:spPr>
      </p:pic>
      <p:pic>
        <p:nvPicPr>
          <p:cNvPr id="4" name="图片 3" descr="火车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/>
          <a:srcRect l="24809" t="30910" r="40157" b="5908"/>
          <a:stretch>
            <a:fillRect/>
          </a:stretch>
        </p:blipFill>
        <p:spPr bwMode="auto">
          <a:xfrm>
            <a:off x="3155648" y="4967763"/>
            <a:ext cx="3203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火车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 cstate="print"/>
          <a:srcRect l="24809" t="30910" r="40157" b="5908"/>
          <a:stretch>
            <a:fillRect/>
          </a:stretch>
        </p:blipFill>
        <p:spPr bwMode="auto">
          <a:xfrm>
            <a:off x="6359223" y="4967763"/>
            <a:ext cx="3203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1127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4248" y="1666562"/>
            <a:ext cx="11525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7" name="文本框 112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0999" y="1608683"/>
            <a:ext cx="122396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ose</a:t>
            </a:r>
          </a:p>
        </p:txBody>
      </p:sp>
      <p:sp>
        <p:nvSpPr>
          <p:cNvPr id="8" name="文本框 1127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52641" y="1597253"/>
            <a:ext cx="129698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at</a:t>
            </a:r>
          </a:p>
        </p:txBody>
      </p:sp>
      <p:sp>
        <p:nvSpPr>
          <p:cNvPr id="9" name="文本框 1127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19583" y="1628444"/>
            <a:ext cx="144145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ere</a:t>
            </a:r>
          </a:p>
        </p:txBody>
      </p:sp>
      <p:sp>
        <p:nvSpPr>
          <p:cNvPr id="10" name="文本框 1127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654281" y="1597029"/>
            <a:ext cx="122396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en</a:t>
            </a:r>
          </a:p>
        </p:txBody>
      </p:sp>
      <p:sp>
        <p:nvSpPr>
          <p:cNvPr id="11" name="文本框 1127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03414" y="3409796"/>
            <a:ext cx="194314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oever</a:t>
            </a:r>
          </a:p>
        </p:txBody>
      </p:sp>
      <p:sp>
        <p:nvSpPr>
          <p:cNvPr id="12" name="文本框 1127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78661" y="3428952"/>
            <a:ext cx="11525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ite</a:t>
            </a:r>
          </a:p>
        </p:txBody>
      </p:sp>
      <p:sp>
        <p:nvSpPr>
          <p:cNvPr id="13" name="文本框 1127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06443" y="3428840"/>
            <a:ext cx="143986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ile</a:t>
            </a:r>
          </a:p>
        </p:txBody>
      </p:sp>
      <p:sp>
        <p:nvSpPr>
          <p:cNvPr id="14" name="文本框 1127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58614" y="3446920"/>
            <a:ext cx="1368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6" name="文本框 1128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75832" y="5380925"/>
            <a:ext cx="1368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eat</a:t>
            </a:r>
          </a:p>
        </p:txBody>
      </p:sp>
      <p:sp>
        <p:nvSpPr>
          <p:cNvPr id="17" name="文本框 1128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43361" y="5381036"/>
            <a:ext cx="165576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ich</a:t>
            </a:r>
          </a:p>
        </p:txBody>
      </p:sp>
      <p:sp>
        <p:nvSpPr>
          <p:cNvPr id="5" name="文本框 1128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82131" y="5419248"/>
            <a:ext cx="122396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ale</a:t>
            </a:r>
          </a:p>
        </p:txBody>
      </p:sp>
      <p:sp>
        <p:nvSpPr>
          <p:cNvPr id="20" name="文本框 1128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63404" y="5360828"/>
            <a:ext cx="1295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</a:rPr>
              <a:t>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5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605229" y="128800"/>
            <a:ext cx="243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" y="26515"/>
            <a:ext cx="605641" cy="7468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 bwMode="auto">
          <a:xfrm>
            <a:off x="2620108" y="590647"/>
            <a:ext cx="6400800" cy="6248400"/>
            <a:chOff x="816" y="144"/>
            <a:chExt cx="4032" cy="3936"/>
          </a:xfrm>
        </p:grpSpPr>
        <p:pic>
          <p:nvPicPr>
            <p:cNvPr id="3" name="图片 14338" descr="迷宫_副本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4" cstate="print"/>
            <a:srcRect b="1205"/>
            <a:stretch>
              <a:fillRect/>
            </a:stretch>
          </p:blipFill>
          <p:spPr bwMode="auto">
            <a:xfrm>
              <a:off x="816" y="144"/>
              <a:ext cx="4032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直接连接符 1433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816" y="4080"/>
              <a:ext cx="40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5" name="文本框 1434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3121" y="4367310"/>
            <a:ext cx="14763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en</a:t>
            </a:r>
          </a:p>
        </p:txBody>
      </p:sp>
      <p:sp>
        <p:nvSpPr>
          <p:cNvPr id="6" name="文本框 1434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12483" y="1919385"/>
            <a:ext cx="15494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ose</a:t>
            </a:r>
          </a:p>
        </p:txBody>
      </p:sp>
      <p:sp>
        <p:nvSpPr>
          <p:cNvPr id="7" name="文本框 1434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77908" y="6000847"/>
            <a:ext cx="1600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om</a:t>
            </a:r>
          </a:p>
        </p:txBody>
      </p:sp>
      <p:sp>
        <p:nvSpPr>
          <p:cNvPr id="8" name="文本框 1434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72508" y="3181447"/>
            <a:ext cx="154781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at</a:t>
            </a:r>
          </a:p>
        </p:txBody>
      </p:sp>
      <p:sp>
        <p:nvSpPr>
          <p:cNvPr id="9" name="文本框 1434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85283" y="2495647"/>
            <a:ext cx="2506664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ere</a:t>
            </a:r>
          </a:p>
        </p:txBody>
      </p:sp>
      <p:sp>
        <p:nvSpPr>
          <p:cNvPr id="10" name="文本框 1434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36446" y="2927447"/>
            <a:ext cx="16224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ich</a:t>
            </a:r>
          </a:p>
        </p:txBody>
      </p:sp>
      <p:sp>
        <p:nvSpPr>
          <p:cNvPr id="11" name="文本框 1434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41271" y="3575147"/>
            <a:ext cx="1219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ite</a:t>
            </a:r>
          </a:p>
        </p:txBody>
      </p:sp>
      <p:sp>
        <p:nvSpPr>
          <p:cNvPr id="12" name="文本框 1434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33433" y="4179985"/>
            <a:ext cx="1690688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ile</a:t>
            </a:r>
          </a:p>
        </p:txBody>
      </p:sp>
      <p:sp>
        <p:nvSpPr>
          <p:cNvPr id="13" name="文本框 1434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25146" y="3214785"/>
            <a:ext cx="1066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文本框 1434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65008" y="1270097"/>
            <a:ext cx="13684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</a:rPr>
              <a:t>wh</a:t>
            </a:r>
            <a:r>
              <a:rPr lang="en-US" altLang="zh-CN" sz="3200" smtClean="0">
                <a:solidFill>
                  <a:schemeClr val="tx1"/>
                </a:solidFill>
              </a:rPr>
              <a:t>y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5" name="文本框 1435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517046" y="5615085"/>
            <a:ext cx="204406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</a:rPr>
              <a:t>wh</a:t>
            </a:r>
            <a:r>
              <a:rPr lang="en-US" altLang="zh-CN" sz="3200" smtClean="0">
                <a:solidFill>
                  <a:schemeClr val="tx1"/>
                </a:solidFill>
              </a:rPr>
              <a:t>oever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16" name="文本框 1435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561996" y="4943572"/>
            <a:ext cx="1524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</a:rPr>
              <a:t>wh</a:t>
            </a:r>
            <a:r>
              <a:rPr lang="en-US" altLang="zh-CN" sz="3200" smtClean="0"/>
              <a:t>ole</a:t>
            </a:r>
            <a:endParaRPr lang="en-US" altLang="zh-CN" sz="3200"/>
          </a:p>
        </p:txBody>
      </p:sp>
      <p:sp>
        <p:nvSpPr>
          <p:cNvPr id="17" name="立方体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319483" y="6000847"/>
            <a:ext cx="914400" cy="914400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20" name="图片 19" descr="dog1_副本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5" cstate="print"/>
          <a:srcRect b="56473"/>
          <a:stretch>
            <a:fillRect/>
          </a:stretch>
        </p:blipFill>
        <p:spPr bwMode="auto">
          <a:xfrm>
            <a:off x="1858108" y="4934047"/>
            <a:ext cx="10668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本框 1435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688965" y="5662930"/>
            <a:ext cx="16871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wh</a:t>
            </a:r>
            <a:r>
              <a:rPr lang="en-US" altLang="zh-CN" sz="3200">
                <a:solidFill>
                  <a:schemeClr val="tx1"/>
                </a:solidFill>
              </a:rPr>
              <a:t>ether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C 0.0151 -0.02127 0.04358 0.01479 0.05868 -0.00648 C 0.06076 -0.01989 0.06094 -0.0333 0.06337 -0.04648 C 0.06163 -0.05642 0.06111 -0.06636 0.05868 -0.07607 C 0.0592 -0.08093 0.05677 -0.08902 0.06024 -0.09087 C 0.06858 -0.09526 0.07899 -0.09018 0.08733 -0.08671 C 0.0974 -0.0874 0.10729 -0.08786 0.11736 -0.08879 C 0.12153 -0.08925 0.12778 -0.08601 0.13003 -0.09087 C 0.13281 -0.09665 0.12882 -0.11075 0.12691 -0.11838 C 0.12483 -0.19653 0.13594 -0.17526 0.08247 -0.17341 C 0.07604 -0.17318 0.06979 -0.17341 0.06337 -0.17341 " pathEditMode="relative" rAng="0" ptsTypes="ffffffffff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41 -0.17338 C 0.06302 -0.19444 0.05938 -0.23194 0.06341 -0.25602 C 0.10013 -0.25416 0.128 -0.25185 0.1655 -0.25185 " pathEditMode="relative" rAng="0" ptsTypes="ff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5 -0.25185 C 0.16628 -0.25972 0.16758 -0.26551 0.16849 -0.27291 C 0.16823 -0.29791 0.16589 -0.32268 0.16771 -0.34722 C 0.1681 -0.35347 0.17435 -0.35162 0.17435 -0.35139 C 0.18776 -0.34745 0.19714 -0.34791 0.21172 -0.3493 C 0.21967 -0.3537 0.23633 -0.3493 0.23633 -0.34907 " pathEditMode="relative" rAng="0" ptsTypes="fffff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33 -0.34907 C 0.24401 -0.34676 0.23946 -0.34769 0.24922 -0.34769 L 0.25469 -0.42292 L 0.31107 -0.42523 L 0.3125 -0.3382 L 0.35756 -0.34306 " pathEditMode="relative" rAng="0" ptsTypes="fAAA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56 -0.34305 C 0.35756 -0.31227 0.35756 -0.28148 0.35756 -0.25046 L 0.41042 -0.25856 " pathEditMode="relative" rAng="0" ptsTypes="f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41 -0.25856 C 0.40885 -0.23472 0.41002 -0.21944 0.4039 -0.19953 C 0.40338 -0.19467 0.40026 -0.17014 0.4039 -0.16527 C 0.4069 -0.16134 0.4125 -0.16389 0.41679 -0.16342 C 0.45312 -0.14861 0.49153 -0.17106 0.52799 -0.17106 " pathEditMode="relative" rAng="0" ptsTypes="ffff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8 -0.17106 C 0.53529 -0.15602 0.53685 -0.13727 0.53907 -0.12014 C 0.53868 -0.11296 0.53959 -0.07639 0.53112 -0.06736 C 0.52852 -0.06458 0.52487 -0.06458 0.52175 -0.06296 C 0.4974 -0.06689 0.51211 -0.06527 0.47722 -0.06527 " pathEditMode="relative" rAng="0" ptsTypes="ffff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722 -0.06528 C 0.47696 -0.06343 0.47643 -0.06135 0.47643 -0.05949 C 0.4767 -0.05533 0.47787 -0.04746 0.47787 -0.04723 C 0.47826 -0.02917 0.47969 -0.0125 0.47865 0.00463 C 0.47904 0.00787 0.47917 0.01203 0.48008 0.01435 C 0.48099 0.01666 0.48242 0.01643 0.4836 0.01666 C 0.49011 0.01759 0.49675 0.01782 0.50339 0.01852 C 0.50313 0.02639 0.50326 0.03449 0.50274 0.04236 C 0.50248 0.04467 0.5017 0.04629 0.5013 0.04838 C 0.49974 0.0574 0.49987 0.0669 0.49987 0.07639 " pathEditMode="relative" rAng="0" ptsTypes="fffffffffA">
                                      <p:cBhvr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87 0.07639 C 0.49869 0.09884 0.49843 0.1213 0.49648 0.14375 C 0.49531 0.15834 0.48476 0.15371 0.49648 0.17246 C 0.49817 0.175 0.51354 0.17778 0.51758 0.17847 C 0.54987 0.18334 0.56106 0.18264 0.60143 0.18264 " pathEditMode="relative" rAng="0" ptsTypes="ffff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build="allAtOnce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6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291" y="1915"/>
              <a:ext cx="2617" cy="63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en-US" altLang="zh-CN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wh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的发音规则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117"/>
              <a:ext cx="3832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en-US" altLang="zh-CN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wh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发音规则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84092" y="3826042"/>
            <a:ext cx="7224868" cy="1695269"/>
            <a:chOff x="3917" y="4137"/>
            <a:chExt cx="5263" cy="1634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016" y="4304"/>
              <a:ext cx="4375" cy="14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根据发音规则读出生词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8804053" y="4284296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5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2200" y="2718766"/>
            <a:ext cx="10550525" cy="2553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when___________        	2. where___________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what___________        	4. whose  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who  ___________        6. which_____________</a:t>
            </a: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643" y="1518942"/>
            <a:ext cx="5623586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2" name="TextBox 21"/>
          <p:cNvSpPr txBox="1"/>
          <p:nvPr>
            <p:custDataLst>
              <p:tags r:id="rId3"/>
            </p:custDataLst>
          </p:nvPr>
        </p:nvSpPr>
        <p:spPr>
          <a:xfrm>
            <a:off x="2481227" y="2619159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什么时候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22"/>
          <p:cNvSpPr txBox="1"/>
          <p:nvPr>
            <p:custDataLst>
              <p:tags r:id="rId4"/>
            </p:custDataLst>
          </p:nvPr>
        </p:nvSpPr>
        <p:spPr>
          <a:xfrm>
            <a:off x="8366971" y="2661171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哪里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TextBox 23"/>
          <p:cNvSpPr txBox="1"/>
          <p:nvPr>
            <p:custDataLst>
              <p:tags r:id="rId5"/>
            </p:custDataLst>
          </p:nvPr>
        </p:nvSpPr>
        <p:spPr>
          <a:xfrm>
            <a:off x="2625697" y="362574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什么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TextBox 24"/>
          <p:cNvSpPr txBox="1"/>
          <p:nvPr>
            <p:custDataLst>
              <p:tags r:id="rId6"/>
            </p:custDataLst>
          </p:nvPr>
        </p:nvSpPr>
        <p:spPr>
          <a:xfrm>
            <a:off x="8366971" y="3646911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谁的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TextBox 25"/>
          <p:cNvSpPr txBox="1"/>
          <p:nvPr>
            <p:custDataLst>
              <p:tags r:id="rId7"/>
            </p:custDataLst>
          </p:nvPr>
        </p:nvSpPr>
        <p:spPr>
          <a:xfrm>
            <a:off x="2625697" y="4595607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谁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>
            <p:custDataLst>
              <p:tags r:id="rId8"/>
            </p:custDataLst>
          </p:nvPr>
        </p:nvSpPr>
        <p:spPr>
          <a:xfrm>
            <a:off x="8509474" y="4598223"/>
            <a:ext cx="21026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哪一个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82352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9930" y="305873"/>
            <a:ext cx="206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8020855" y="37474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TextBox 55"/>
          <p:cNvSpPr txBox="1"/>
          <p:nvPr>
            <p:custDataLst>
              <p:tags r:id="rId2"/>
            </p:custDataLst>
          </p:nvPr>
        </p:nvSpPr>
        <p:spPr>
          <a:xfrm>
            <a:off x="958848" y="995680"/>
            <a:ext cx="9566910" cy="12222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二、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判断下列每组单词画线部分发音是（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T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）否（</a:t>
            </a:r>
            <a:r>
              <a:rPr kumimoji="1" lang="en-US" altLang="zh-CN" sz="3200" b="1" dirty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F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rPr>
              <a:t>）相同。</a:t>
            </a:r>
            <a:endParaRPr kumimoji="1" lang="zh-CN" altLang="zh-CN" sz="3200" b="1" dirty="0">
              <a:solidFill>
                <a:srgbClr val="660066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grpSp>
        <p:nvGrpSpPr>
          <p:cNvPr id="6146" name="Group 2"/>
          <p:cNvGrpSpPr/>
          <p:nvPr/>
        </p:nvGrpSpPr>
        <p:grpSpPr bwMode="auto">
          <a:xfrm>
            <a:off x="1071517" y="3055355"/>
            <a:ext cx="2013460" cy="2036763"/>
            <a:chOff x="2700" y="5652"/>
            <a:chExt cx="1080" cy="1092"/>
          </a:xfrm>
        </p:grpSpPr>
        <p:sp>
          <p:nvSpPr>
            <p:cNvPr id="6147" name="Rectangle 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0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at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ere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48" name="Oval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06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49" name="Group 5"/>
          <p:cNvGrpSpPr/>
          <p:nvPr/>
        </p:nvGrpSpPr>
        <p:grpSpPr bwMode="auto">
          <a:xfrm>
            <a:off x="3800484" y="3055355"/>
            <a:ext cx="7643688" cy="2036763"/>
            <a:chOff x="4320" y="5652"/>
            <a:chExt cx="4100" cy="1092"/>
          </a:xfrm>
        </p:grpSpPr>
        <p:sp>
          <p:nvSpPr>
            <p:cNvPr id="6150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2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o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en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76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smtClean="0">
                  <a:latin typeface="Comic Sans MS" panose="030F0702030302020204" pitchFamily="66" charset="0"/>
                </a:rPr>
                <a:t>w</a:t>
              </a:r>
              <a:r>
                <a:rPr lang="en-US" altLang="zh-CN" sz="3200" smtClean="0">
                  <a:latin typeface="Comic Sans MS" panose="030F0702030302020204" pitchFamily="66" charset="0"/>
                </a:rPr>
                <a:t>ait </a:t>
              </a:r>
              <a:endParaRPr lang="en-US" altLang="zh-CN" sz="3200" dirty="0" smtClean="0">
                <a:latin typeface="Comic Sans MS" panose="030F0702030302020204" pitchFamily="66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ite</a:t>
              </a:r>
              <a:endParaRPr lang="zh-CN" altLang="zh-CN" sz="3200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242" y="5652"/>
              <a:ext cx="1178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ose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y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3" name="Oval 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68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4" name="Oval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12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5" name="Oval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602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1881897" y="4507401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7253294" y="4520624"/>
            <a:ext cx="470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9622947" y="4521572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4586640" y="4507401"/>
            <a:ext cx="43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712" y="3035824"/>
            <a:ext cx="9091433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lvl="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        </a:t>
            </a:r>
            <a:endParaRPr lang="en-US" altLang="zh-CN" sz="320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______________________  </a:t>
            </a:r>
            <a:endParaRPr lang="en-US" altLang="zh-CN" sz="320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______________________        	</a:t>
            </a: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2200" y="1584789"/>
            <a:ext cx="7075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三、写三个带有</a:t>
            </a:r>
            <a:r>
              <a:rPr kumimoji="1" lang="en-US" altLang="zh-CN" sz="3200" b="1" dirty="0" err="1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wh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的问题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2" name="TextBox 21"/>
          <p:cNvSpPr txBox="1"/>
          <p:nvPr>
            <p:custDataLst>
              <p:tags r:id="rId3"/>
            </p:custDataLst>
          </p:nvPr>
        </p:nvSpPr>
        <p:spPr>
          <a:xfrm>
            <a:off x="2587557" y="3035824"/>
            <a:ext cx="645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When is your birthday?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>
            <p:custDataLst>
              <p:tags r:id="rId4"/>
            </p:custDataLst>
          </p:nvPr>
        </p:nvSpPr>
        <p:spPr>
          <a:xfrm>
            <a:off x="2587557" y="3887704"/>
            <a:ext cx="5214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What time is it?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>
            <p:custDataLst>
              <p:tags r:id="rId5"/>
            </p:custDataLst>
          </p:nvPr>
        </p:nvSpPr>
        <p:spPr>
          <a:xfrm>
            <a:off x="2587556" y="4557272"/>
            <a:ext cx="289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Who is he?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2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grpSp>
        <p:nvGrpSpPr>
          <p:cNvPr id="23" name="组合 49"/>
          <p:cNvGrpSpPr/>
          <p:nvPr/>
        </p:nvGrpSpPr>
        <p:grpSpPr>
          <a:xfrm>
            <a:off x="1741296" y="1964207"/>
            <a:ext cx="2863284" cy="1842336"/>
            <a:chOff x="1961534" y="1799303"/>
            <a:chExt cx="2863284" cy="1842336"/>
          </a:xfrm>
        </p:grpSpPr>
        <p:sp>
          <p:nvSpPr>
            <p:cNvPr id="3" name="TextBox 43"/>
            <p:cNvSpPr txBox="1"/>
            <p:nvPr>
              <p:custDataLst>
                <p:tags r:id="rId12"/>
              </p:custDataLst>
            </p:nvPr>
          </p:nvSpPr>
          <p:spPr>
            <a:xfrm>
              <a:off x="1961534" y="1799303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26" name="矩形 2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71282" y="2810642"/>
              <a:ext cx="962123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wh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52"/>
          <p:cNvGrpSpPr/>
          <p:nvPr/>
        </p:nvGrpSpPr>
        <p:grpSpPr>
          <a:xfrm>
            <a:off x="4848715" y="1993705"/>
            <a:ext cx="1027845" cy="1943197"/>
            <a:chOff x="5467160" y="1858298"/>
            <a:chExt cx="1027845" cy="1943197"/>
          </a:xfrm>
        </p:grpSpPr>
        <p:sp>
          <p:nvSpPr>
            <p:cNvPr id="28" name="TextBox 47"/>
            <p:cNvSpPr txBox="1"/>
            <p:nvPr>
              <p:custDataLst>
                <p:tags r:id="rId10"/>
              </p:custDataLst>
            </p:nvPr>
          </p:nvSpPr>
          <p:spPr>
            <a:xfrm>
              <a:off x="5486396" y="1858298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30" name="矩形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467160" y="2878165"/>
              <a:ext cx="1027845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ea typeface="华文细黑" pitchFamily="2" charset="-122"/>
                  <a:cs typeface="Arial" panose="020B0604020202020204" pitchFamily="34" charset="0"/>
                </a:rPr>
                <a:t>/</a:t>
              </a:r>
              <a:r>
                <a:rPr lang="en-US" altLang="zh-CN" sz="5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63"/>
          <p:cNvGrpSpPr/>
          <p:nvPr/>
        </p:nvGrpSpPr>
        <p:grpSpPr>
          <a:xfrm>
            <a:off x="7421640" y="1978958"/>
            <a:ext cx="2042547" cy="1963104"/>
            <a:chOff x="7641878" y="1814054"/>
            <a:chExt cx="2042547" cy="1963104"/>
          </a:xfrm>
        </p:grpSpPr>
        <p:sp>
          <p:nvSpPr>
            <p:cNvPr id="32" name="TextBox 46"/>
            <p:cNvSpPr txBox="1"/>
            <p:nvPr>
              <p:custDataLst>
                <p:tags r:id="rId8"/>
              </p:custDataLst>
            </p:nvPr>
          </p:nvSpPr>
          <p:spPr>
            <a:xfrm>
              <a:off x="7934632" y="1814054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</a:p>
          </p:txBody>
        </p:sp>
        <p:sp>
          <p:nvSpPr>
            <p:cNvPr id="33" name="TextBox 58"/>
            <p:cNvSpPr txBox="1"/>
            <p:nvPr>
              <p:custDataLst>
                <p:tags r:id="rId9"/>
              </p:custDataLst>
            </p:nvPr>
          </p:nvSpPr>
          <p:spPr>
            <a:xfrm>
              <a:off x="7641878" y="2823051"/>
              <a:ext cx="204254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at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en</a:t>
              </a:r>
            </a:p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ere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44" name="直接箭头连接符 43"/>
          <p:cNvCxnSpPr/>
          <p:nvPr>
            <p:custDataLst>
              <p:tags r:id="rId1"/>
            </p:custDataLst>
          </p:nvPr>
        </p:nvCxnSpPr>
        <p:spPr>
          <a:xfrm>
            <a:off x="3409961" y="345226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>
            <p:custDataLst>
              <p:tags r:id="rId2"/>
            </p:custDataLst>
          </p:nvPr>
        </p:nvCxnSpPr>
        <p:spPr>
          <a:xfrm>
            <a:off x="6146729" y="345226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485" y="4122908"/>
            <a:ext cx="96212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80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35" name="直接箭头连接符 34"/>
          <p:cNvCxnSpPr/>
          <p:nvPr>
            <p:custDataLst>
              <p:tags r:id="rId4"/>
            </p:custDataLst>
          </p:nvPr>
        </p:nvCxnSpPr>
        <p:spPr>
          <a:xfrm>
            <a:off x="3408149" y="453840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48715" y="3936356"/>
            <a:ext cx="912429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prstClr val="black"/>
                </a:solidFill>
                <a:latin typeface="Arial" panose="020B0604020202020204" pitchFamily="34" charset="0"/>
                <a:ea typeface="华文细黑" pitchFamily="2" charset="-122"/>
                <a:cs typeface="Arial" panose="020B0604020202020204" pitchFamily="34" charset="0"/>
              </a:rPr>
              <a:t>/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直接箭头连接符 47"/>
          <p:cNvCxnSpPr/>
          <p:nvPr>
            <p:custDataLst>
              <p:tags r:id="rId6"/>
            </p:custDataLst>
          </p:nvPr>
        </p:nvCxnSpPr>
        <p:spPr>
          <a:xfrm>
            <a:off x="6151064" y="452105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8"/>
          <p:cNvSpPr txBox="1"/>
          <p:nvPr>
            <p:custDataLst>
              <p:tags r:id="rId7"/>
            </p:custDataLst>
          </p:nvPr>
        </p:nvSpPr>
        <p:spPr>
          <a:xfrm>
            <a:off x="7415917" y="4219285"/>
            <a:ext cx="272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ose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  <a:endParaRPr lang="zh-CN" altLang="en-US" sz="2800" dirty="0" err="1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417948" y="1859485"/>
            <a:ext cx="817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664047" y="1842674"/>
            <a:ext cx="939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>
            <p:custDataLst>
              <p:tags r:id="rId1"/>
            </p:custDataLst>
          </p:nvPr>
        </p:nvSpPr>
        <p:spPr>
          <a:xfrm>
            <a:off x="2343778" y="228998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>
            <p:custDataLst>
              <p:tags r:id="rId2"/>
            </p:custDataLst>
          </p:nvPr>
        </p:nvSpPr>
        <p:spPr>
          <a:xfrm>
            <a:off x="2343778" y="3109464"/>
            <a:ext cx="37826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the words with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h/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</a:t>
            </a:r>
          </a:p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/w/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>
            <p:custDataLst>
              <p:tags r:id="rId3"/>
            </p:custDataLst>
          </p:nvPr>
        </p:nvSpPr>
        <p:spPr>
          <a:xfrm>
            <a:off x="6725173" y="2221418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sentences 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words we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1144225" y="2435339"/>
            <a:ext cx="5053965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What’s she doing</a:t>
            </a:r>
            <a:r>
              <a:rPr lang="en-US" altLang="zh-CN" sz="4000" dirty="0">
                <a:latin typeface="Comic Sans MS" panose="030F0702030302020204" pitchFamily="66" charset="0"/>
              </a:rPr>
              <a:t>?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 bwMode="auto">
          <a:xfrm>
            <a:off x="1249727" y="3909868"/>
            <a:ext cx="6143293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She’s listening to music.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8" y="-1"/>
            <a:ext cx="2661408" cy="10687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3058" y="305873"/>
            <a:ext cx="1502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098" name="Picture 2" descr="E:\24秋\英语\图\女孩听歌曲唱歌插画人物素材\5bd678869f9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64" y="1934363"/>
            <a:ext cx="3632255" cy="363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1144225" y="2435339"/>
            <a:ext cx="5053965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What’s he doing</a:t>
            </a:r>
            <a:r>
              <a:rPr lang="en-US" altLang="zh-CN" sz="4000" dirty="0">
                <a:latin typeface="Comic Sans MS" panose="030F0702030302020204" pitchFamily="66" charset="0"/>
              </a:rPr>
              <a:t>?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 bwMode="auto">
          <a:xfrm>
            <a:off x="1541556" y="3909868"/>
            <a:ext cx="4948463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He’s writing.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 descr="E:\24秋\英语\图\写字男孩\图片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20" y="1703100"/>
            <a:ext cx="3789228" cy="412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1144225" y="2435339"/>
            <a:ext cx="6560081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What are they doing</a:t>
            </a:r>
            <a:r>
              <a:rPr lang="en-US" altLang="zh-CN" sz="4000" dirty="0">
                <a:latin typeface="Comic Sans MS" panose="030F0702030302020204" pitchFamily="66" charset="0"/>
              </a:rPr>
              <a:t>?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 bwMode="auto">
          <a:xfrm>
            <a:off x="669388" y="3889762"/>
            <a:ext cx="7509753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en-US" altLang="zh-CN" sz="4000" smtClean="0">
                <a:latin typeface="Comic Sans MS" panose="030F0702030302020204" pitchFamily="66" charset="0"/>
              </a:rPr>
              <a:t>They are playing football.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147" name="Picture 3" descr="E:\24秋\英语\图\写字男孩\踢球小朋友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66" y="1745032"/>
            <a:ext cx="4260850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8515" y="2604080"/>
            <a:ext cx="64812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What do you do on the weekend?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Which season do you like best?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When is the summer vacation?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Whose dog is it?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Who is she?</a:t>
            </a: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397100" y="1743123"/>
            <a:ext cx="8837677" cy="535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观察这些句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子，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别指出带有</a:t>
            </a:r>
            <a:r>
              <a:rPr lang="en-US" altLang="zh-CN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wh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的单词有哪些。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8" y="-1"/>
            <a:ext cx="2630456" cy="10687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930" y="305873"/>
            <a:ext cx="1794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 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Picture 2" descr="F:\图标+国旗+人物图\公司画图-课件用人物\半身男孩1.t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185" y="2329794"/>
            <a:ext cx="2499502" cy="33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8515" y="2595915"/>
            <a:ext cx="16129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Whose </a:t>
            </a:r>
          </a:p>
          <a:p>
            <a:pPr>
              <a:lnSpc>
                <a:spcPct val="120000"/>
              </a:lnSpc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799620" y="1251245"/>
            <a:ext cx="4275455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spell wh?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984398" y="2434250"/>
            <a:ext cx="6097905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 dirty="0" err="1" smtClean="0">
                <a:latin typeface="Comic Sans MS" panose="030F0702030302020204" pitchFamily="66" charset="0"/>
              </a:rPr>
              <a:t>wh</a:t>
            </a:r>
            <a:r>
              <a:rPr lang="zh-CN" altLang="zh-CN" sz="3200" b="1" dirty="0" smtClean="0">
                <a:latin typeface="Comic Sans MS" panose="030F0702030302020204" pitchFamily="66" charset="0"/>
              </a:rPr>
              <a:t>在</a:t>
            </a:r>
            <a:r>
              <a:rPr lang="zh-CN" altLang="zh-CN" sz="3200" b="1" dirty="0">
                <a:latin typeface="Comic Sans MS" panose="030F0702030302020204" pitchFamily="66" charset="0"/>
              </a:rPr>
              <a:t>单词中的</a:t>
            </a:r>
            <a:r>
              <a:rPr lang="zh-CN" altLang="zh-CN" sz="3200" b="1" dirty="0" smtClean="0">
                <a:latin typeface="Comic Sans MS" panose="030F0702030302020204" pitchFamily="66" charset="0"/>
              </a:rPr>
              <a:t>发音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680103" y="3038411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3206185" y="3653722"/>
            <a:ext cx="6572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 dirty="0" err="1" smtClean="0">
                <a:latin typeface="Comic Sans MS" panose="030F0702030302020204" pitchFamily="66" charset="0"/>
              </a:rPr>
              <a:t>wh</a:t>
            </a:r>
            <a:r>
              <a:rPr lang="zh-CN" altLang="zh-CN" sz="3200" b="1" dirty="0">
                <a:latin typeface="Comic Sans MS" panose="030F0702030302020204" pitchFamily="66" charset="0"/>
              </a:rPr>
              <a:t>在单词中的</a:t>
            </a:r>
            <a:r>
              <a:rPr lang="zh-CN" altLang="zh-CN" sz="3200" b="1" dirty="0" smtClean="0">
                <a:latin typeface="Comic Sans MS" panose="030F0702030302020204" pitchFamily="66" charset="0"/>
              </a:rPr>
              <a:t>发音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h/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680102" y="4263269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3686305" y="4972980"/>
            <a:ext cx="4804410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 smtClean="0">
                <a:latin typeface="Comic Sans MS" panose="030F0702030302020204" pitchFamily="66" charset="0"/>
              </a:rPr>
              <a:t>学习</a:t>
            </a:r>
            <a:r>
              <a:rPr lang="en-US" altLang="zh-CN" sz="3200" b="1" dirty="0" err="1" smtClean="0">
                <a:latin typeface="Comic Sans MS" panose="030F0702030302020204" pitchFamily="66" charset="0"/>
              </a:rPr>
              <a:t>wh</a:t>
            </a:r>
            <a:r>
              <a:rPr lang="zh-CN" altLang="en-US" sz="3200" b="1" dirty="0">
                <a:latin typeface="Comic Sans MS" panose="030F0702030302020204" pitchFamily="66" charset="0"/>
              </a:rPr>
              <a:t>的发音要</a:t>
            </a:r>
            <a:r>
              <a:rPr lang="zh-CN" altLang="en-US" sz="3200" b="1" dirty="0" smtClean="0">
                <a:latin typeface="Comic Sans MS" panose="030F0702030302020204" pitchFamily="66" charset="0"/>
              </a:rPr>
              <a:t>领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24秋\英语\图\P6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64380"/>
          <a:stretch/>
        </p:blipFill>
        <p:spPr bwMode="auto">
          <a:xfrm>
            <a:off x="255319" y="2415548"/>
            <a:ext cx="11368732" cy="29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8" y="106668"/>
            <a:ext cx="8382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027900" y="217971"/>
            <a:ext cx="21788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spell</a:t>
            </a:r>
          </a:p>
        </p:txBody>
      </p:sp>
      <p:sp>
        <p:nvSpPr>
          <p:cNvPr id="4" name="文本框 8"/>
          <p:cNvSpPr txBox="1"/>
          <p:nvPr/>
        </p:nvSpPr>
        <p:spPr>
          <a:xfrm>
            <a:off x="777368" y="95615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listen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35927"/>
            <a:ext cx="605641" cy="746835"/>
          </a:xfrm>
          <a:prstGeom prst="rect">
            <a:avLst/>
          </a:prstGeom>
        </p:spPr>
      </p:pic>
      <p:pic>
        <p:nvPicPr>
          <p:cNvPr id="6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90.6984" end="144005.25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6115" y="986639"/>
            <a:ext cx="557213" cy="557213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1594359" y="2291440"/>
            <a:ext cx="126557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833073" y="2252529"/>
            <a:ext cx="1357618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419990" y="2498206"/>
            <a:ext cx="4774565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</a:t>
            </a:r>
            <a:r>
              <a:rPr lang="en-US" sz="54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ɒt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7662" y="1906710"/>
            <a:ext cx="2367336" cy="3443592"/>
          </a:xfrm>
          <a:prstGeom prst="rect">
            <a:avLst/>
          </a:prstGeom>
        </p:spPr>
      </p:pic>
      <p:sp>
        <p:nvSpPr>
          <p:cNvPr id="4" name="文本框 8"/>
          <p:cNvSpPr txBox="1"/>
          <p:nvPr/>
        </p:nvSpPr>
        <p:spPr>
          <a:xfrm>
            <a:off x="777368" y="489683"/>
            <a:ext cx="473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the new words.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69457"/>
            <a:ext cx="605641" cy="746835"/>
          </a:xfrm>
          <a:prstGeom prst="rect">
            <a:avLst/>
          </a:prstGeom>
        </p:spPr>
      </p:pic>
      <p:sp>
        <p:nvSpPr>
          <p:cNvPr id="8" name="文本框 13"/>
          <p:cNvSpPr txBox="1"/>
          <p:nvPr/>
        </p:nvSpPr>
        <p:spPr>
          <a:xfrm>
            <a:off x="5032640" y="4008083"/>
            <a:ext cx="4928484" cy="944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5400" smtClean="0">
                <a:latin typeface="Comic Sans MS" panose="030F0702030302020204" pitchFamily="66" charset="0"/>
                <a:cs typeface="Comic Sans MS" panose="030F0702030302020204" pitchFamily="66" charset="0"/>
              </a:rPr>
              <a:t>What’s this</a:t>
            </a:r>
            <a:r>
              <a:rPr lang="en-US" altLang="zh-CN" sz="4000"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542</Words>
  <Application>Microsoft Office PowerPoint</Application>
  <PresentationFormat>自定义</PresentationFormat>
  <Paragraphs>198</Paragraphs>
  <Slides>30</Slides>
  <Notes>17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1063</cp:revision>
  <dcterms:created xsi:type="dcterms:W3CDTF">2019-08-19T07:47:00Z</dcterms:created>
  <dcterms:modified xsi:type="dcterms:W3CDTF">2024-04-02T02:33:36Z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09DE098325EC4B19B5972F1FB28D72B0_13</vt:lpwstr>
  </property>
  <property fmtid="{D5CDD505-2E9C-101B-9397-08002B2CF9AE}" pid="3" name="KSOProductBuildVer">
    <vt:lpwstr>2052-12.1.0.16120</vt:lpwstr>
  </property>
</Properties>
</file>