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0"/>
  </p:notesMasterIdLst>
  <p:handoutMasterIdLst>
    <p:handoutMasterId r:id="rId21"/>
  </p:handoutMasterIdLst>
  <p:sldIdLst>
    <p:sldId id="265" r:id="rId3"/>
    <p:sldId id="310" r:id="rId4"/>
    <p:sldId id="336" r:id="rId5"/>
    <p:sldId id="337" r:id="rId6"/>
    <p:sldId id="327" r:id="rId7"/>
    <p:sldId id="338" r:id="rId8"/>
    <p:sldId id="322" r:id="rId9"/>
    <p:sldId id="323" r:id="rId10"/>
    <p:sldId id="324" r:id="rId11"/>
    <p:sldId id="279" r:id="rId12"/>
    <p:sldId id="339" r:id="rId13"/>
    <p:sldId id="272" r:id="rId14"/>
    <p:sldId id="294" r:id="rId15"/>
    <p:sldId id="295" r:id="rId16"/>
    <p:sldId id="333" r:id="rId17"/>
    <p:sldId id="280" r:id="rId18"/>
    <p:sldId id="271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CBFF"/>
    <a:srgbClr val="4BB3B1"/>
    <a:srgbClr val="7CBF33"/>
    <a:srgbClr val="9379F1"/>
    <a:srgbClr val="FA4CD5"/>
    <a:srgbClr val="FF00FF"/>
    <a:srgbClr val="F0C2C7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970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3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hyperlink" Target="&#36229;&#38142;&#25509;&#25991;&#20214;/P60%20Read,%20listen%20and%20chant.mp4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4.jpeg"/><Relationship Id="rId4" Type="http://schemas.openxmlformats.org/officeDocument/2006/relationships/hyperlink" Target="&#36229;&#38142;&#25509;&#25991;&#20214;/Lets%20spell.sw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&#36229;&#38142;&#25509;&#25991;&#20214;/Lets%20spell.sw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944471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417764" y="2633515"/>
            <a:ext cx="5722028" cy="3102042"/>
            <a:chOff x="-381388" y="2289482"/>
            <a:chExt cx="5722028" cy="3102042"/>
          </a:xfrm>
        </p:grpSpPr>
        <p:sp>
          <p:nvSpPr>
            <p:cNvPr id="54" name="文本框 7"/>
            <p:cNvSpPr txBox="1"/>
            <p:nvPr/>
          </p:nvSpPr>
          <p:spPr>
            <a:xfrm>
              <a:off x="-381388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6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18473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A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45193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spell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8175" y="1005840"/>
            <a:ext cx="672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Can you read more?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8723" y="2362199"/>
            <a:ext cx="81838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whale          	whoever          whole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white              which              whom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whether          while         </a:t>
            </a: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why</a:t>
            </a:r>
          </a:p>
          <a:p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树副本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923"/>
            <a:ext cx="5043948" cy="5486078"/>
          </a:xfrm>
          <a:prstGeom prst="rect">
            <a:avLst/>
          </a:prstGeom>
        </p:spPr>
      </p:pic>
      <p:pic>
        <p:nvPicPr>
          <p:cNvPr id="13" name="图片 12" descr="树副本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5987" y="1371922"/>
            <a:ext cx="5216013" cy="54860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1321" y="98690"/>
            <a:ext cx="5598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Game: Find the right tree.</a:t>
            </a:r>
            <a:endParaRPr lang="zh-CN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174043" y="766319"/>
            <a:ext cx="1720619" cy="1211206"/>
            <a:chOff x="7054671" y="1688330"/>
            <a:chExt cx="1720619" cy="1211206"/>
          </a:xfrm>
        </p:grpSpPr>
        <p:pic>
          <p:nvPicPr>
            <p:cNvPr id="54" name="图片 53" descr="小鸟5副本副本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4671" y="1688330"/>
              <a:ext cx="1720619" cy="121120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7377729" y="2239800"/>
              <a:ext cx="12362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white</a:t>
              </a:r>
              <a:endPara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221875" y="766318"/>
            <a:ext cx="1846980" cy="1243061"/>
            <a:chOff x="10222001" y="2327729"/>
            <a:chExt cx="1846980" cy="1243061"/>
          </a:xfrm>
        </p:grpSpPr>
        <p:pic>
          <p:nvPicPr>
            <p:cNvPr id="57" name="图片 56" descr="小鸟5副本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55454" y="2327729"/>
              <a:ext cx="1597333" cy="1243061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0222001" y="2826773"/>
              <a:ext cx="18469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whomever</a:t>
              </a:r>
              <a:endParaRPr lang="zh-CN" altLang="en-US" sz="28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195349" y="744812"/>
            <a:ext cx="1791753" cy="1211206"/>
            <a:chOff x="7054671" y="1688330"/>
            <a:chExt cx="1791753" cy="1211206"/>
          </a:xfrm>
        </p:grpSpPr>
        <p:pic>
          <p:nvPicPr>
            <p:cNvPr id="60" name="图片 59" descr="小鸟5副本副本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4671" y="1688330"/>
              <a:ext cx="1720619" cy="1211206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7081197" y="2211275"/>
              <a:ext cx="1765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whoever</a:t>
              </a:r>
              <a:endPara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226998" y="782246"/>
            <a:ext cx="1752403" cy="1264057"/>
            <a:chOff x="3401967" y="1696989"/>
            <a:chExt cx="1752403" cy="1264057"/>
          </a:xfrm>
        </p:grpSpPr>
        <p:pic>
          <p:nvPicPr>
            <p:cNvPr id="63" name="图片 62" descr="小鸟5副本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4887" y="1696989"/>
              <a:ext cx="1624314" cy="1264057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3401967" y="2220125"/>
              <a:ext cx="1752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weather</a:t>
              </a:r>
              <a:endPara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240488" y="750392"/>
            <a:ext cx="1597333" cy="1243061"/>
            <a:chOff x="5039441" y="3492851"/>
            <a:chExt cx="1597333" cy="1243061"/>
          </a:xfrm>
        </p:grpSpPr>
        <p:pic>
          <p:nvPicPr>
            <p:cNvPr id="66" name="图片 65" descr="小鸟5副本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9441" y="3492851"/>
              <a:ext cx="1597333" cy="1243061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422497" y="4050890"/>
              <a:ext cx="9156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why</a:t>
              </a:r>
              <a:endPara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245331" y="766318"/>
            <a:ext cx="1624314" cy="1264057"/>
            <a:chOff x="9289493" y="3540538"/>
            <a:chExt cx="1624314" cy="1264057"/>
          </a:xfrm>
        </p:grpSpPr>
        <p:pic>
          <p:nvPicPr>
            <p:cNvPr id="69" name="图片 68" descr="小鸟5副本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89493" y="3540538"/>
              <a:ext cx="1624314" cy="1264057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9474291" y="4155191"/>
              <a:ext cx="13436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whose</a:t>
              </a:r>
              <a:endPara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181504" y="782246"/>
            <a:ext cx="1720619" cy="1211206"/>
            <a:chOff x="7054671" y="1688330"/>
            <a:chExt cx="1720619" cy="1211206"/>
          </a:xfrm>
        </p:grpSpPr>
        <p:pic>
          <p:nvPicPr>
            <p:cNvPr id="72" name="图片 71" descr="小鸟5副本副本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4671" y="1688330"/>
              <a:ext cx="1720619" cy="1211206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7312540" y="2187676"/>
              <a:ext cx="13484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where</a:t>
              </a:r>
              <a:endPara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240488" y="766319"/>
            <a:ext cx="1597333" cy="1243061"/>
            <a:chOff x="7148461" y="3640336"/>
            <a:chExt cx="1597333" cy="1243061"/>
          </a:xfrm>
        </p:grpSpPr>
        <p:pic>
          <p:nvPicPr>
            <p:cNvPr id="75" name="图片 74" descr="小鸟5副本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8461" y="3640336"/>
              <a:ext cx="1597333" cy="1243061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7487269" y="4183625"/>
              <a:ext cx="1237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whom</a:t>
              </a:r>
              <a:endPara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195349" y="766320"/>
            <a:ext cx="1720619" cy="1211206"/>
            <a:chOff x="7054671" y="1688330"/>
            <a:chExt cx="1720619" cy="1211206"/>
          </a:xfrm>
        </p:grpSpPr>
        <p:pic>
          <p:nvPicPr>
            <p:cNvPr id="78" name="图片 77" descr="小鸟5副本副本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4671" y="1688330"/>
              <a:ext cx="1720619" cy="1211206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7565925" y="2241755"/>
              <a:ext cx="9188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who</a:t>
              </a:r>
              <a:endPara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5226998" y="766319"/>
            <a:ext cx="1624314" cy="1264057"/>
            <a:chOff x="3124668" y="4440189"/>
            <a:chExt cx="1624314" cy="1264057"/>
          </a:xfrm>
        </p:grpSpPr>
        <p:pic>
          <p:nvPicPr>
            <p:cNvPr id="81" name="图片 80" descr="小鸟5副本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4668" y="4440189"/>
              <a:ext cx="1624314" cy="1264057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3456045" y="5024285"/>
              <a:ext cx="11416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when</a:t>
              </a:r>
              <a:endParaRPr lang="zh-CN" altLang="en-US" sz="320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3" name="矩形 1"/>
          <p:cNvSpPr>
            <a:spLocks noChangeArrowheads="1"/>
          </p:cNvSpPr>
          <p:nvPr/>
        </p:nvSpPr>
        <p:spPr bwMode="auto">
          <a:xfrm rot="21437670">
            <a:off x="1994235" y="5050840"/>
            <a:ext cx="1168910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/</a:t>
            </a:r>
            <a:r>
              <a:rPr lang="en-US" altLang="zh-CN" sz="4400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w</a:t>
            </a:r>
            <a:r>
              <a:rPr lang="en-US" altLang="zh-CN" sz="4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/</a:t>
            </a:r>
            <a:endParaRPr lang="en-US" altLang="zh-CN" sz="44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84" name="矩形 4"/>
          <p:cNvSpPr>
            <a:spLocks noChangeArrowheads="1"/>
          </p:cNvSpPr>
          <p:nvPr/>
        </p:nvSpPr>
        <p:spPr bwMode="auto">
          <a:xfrm>
            <a:off x="9139577" y="5071091"/>
            <a:ext cx="1007007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/</a:t>
            </a:r>
            <a:r>
              <a:rPr lang="en-US" altLang="zh-CN" sz="4000" dirty="0" smtClean="0">
                <a:solidFill>
                  <a:prstClr val="white"/>
                </a:solidFill>
                <a:latin typeface="Comic Sans MS" panose="030F0702030302020204" pitchFamily="66" charset="0"/>
                <a:sym typeface="Ipa-samd Uclphon1 SILDoulosL"/>
              </a:rPr>
              <a:t>h</a:t>
            </a:r>
            <a:r>
              <a:rPr lang="en-US" altLang="zh-CN" sz="40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/</a:t>
            </a:r>
            <a:endParaRPr lang="en-US" altLang="zh-CN" sz="40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图片 36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34714 0.090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41836 0.281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2345 0.2773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17526 0.2321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30234 0.2946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62 0.4622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1767 0.4944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16446 0.4796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168 0.0923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9428 0.48172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1386" y="121647"/>
            <a:ext cx="2581381" cy="727439"/>
            <a:chOff x="182825" y="1571625"/>
            <a:chExt cx="2804465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44622" y="1631098"/>
              <a:ext cx="2127554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12200" y="2270696"/>
            <a:ext cx="10703571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when___________        	2. where___________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what___________        	4. whose  __________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who  ___________        6. wall_____________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81643" y="1518337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、英译汉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3060" y="2161216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什么时候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37242" y="221455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哪里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81286" y="3178490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10602" y="3188968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谁的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75586" y="413766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83942" y="41529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墙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41685" y="1121068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、连词成句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5461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1176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21463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2679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074949" y="1895777"/>
            <a:ext cx="6636753" cy="4130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is  it  what 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what the doing students are 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music she’s to listening 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5887" y="2552895"/>
            <a:ext cx="5552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colour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is it?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2149" y="3668569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are the students doing?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6906" y="4824979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She’s listening to music.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406091" y="1122795"/>
            <a:ext cx="102365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、判断下列每组单词画线部分发音是“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T”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否“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F”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相同。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6146" name="Group 2"/>
          <p:cNvGrpSpPr/>
          <p:nvPr/>
        </p:nvGrpSpPr>
        <p:grpSpPr bwMode="auto">
          <a:xfrm>
            <a:off x="1071517" y="2549525"/>
            <a:ext cx="2013460" cy="2036763"/>
            <a:chOff x="2700" y="5652"/>
            <a:chExt cx="1080" cy="1092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>
              <a:off x="270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at</a:t>
              </a:r>
              <a:endParaRPr lang="en-US" altLang="zh-CN" sz="3200" u="sng" dirty="0" smtClean="0">
                <a:latin typeface="Comic Sans MS" panose="030F0702030302020204" pitchFamily="66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ere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48" name="Oval 4"/>
            <p:cNvSpPr>
              <a:spLocks noChangeArrowheads="1"/>
            </p:cNvSpPr>
            <p:nvPr/>
          </p:nvSpPr>
          <p:spPr bwMode="auto">
            <a:xfrm>
              <a:off x="306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149" name="Group 5"/>
          <p:cNvGrpSpPr/>
          <p:nvPr/>
        </p:nvGrpSpPr>
        <p:grpSpPr bwMode="auto">
          <a:xfrm>
            <a:off x="3800484" y="2549525"/>
            <a:ext cx="7643688" cy="2036763"/>
            <a:chOff x="4320" y="5652"/>
            <a:chExt cx="4100" cy="1092"/>
          </a:xfrm>
        </p:grpSpPr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>
              <a:off x="432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o</a:t>
              </a:r>
              <a:endParaRPr lang="en-US" altLang="zh-CN" sz="3200" u="sng" dirty="0" smtClean="0">
                <a:latin typeface="Comic Sans MS" panose="030F0702030302020204" pitchFamily="66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en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576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ait 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ite</a:t>
              </a:r>
              <a:endParaRPr lang="zh-CN" altLang="zh-CN" sz="3200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7242" y="5652"/>
              <a:ext cx="1178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ose</a:t>
              </a:r>
              <a:endParaRPr lang="en-US" altLang="zh-CN" sz="3200" u="sng" dirty="0" smtClean="0">
                <a:latin typeface="Comic Sans MS" panose="030F0702030302020204" pitchFamily="66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u="sng" dirty="0" smtClean="0">
                  <a:latin typeface="Comic Sans MS" panose="030F0702030302020204" pitchFamily="66" charset="0"/>
                </a:rPr>
                <a:t>wh</a:t>
              </a:r>
              <a:r>
                <a:rPr lang="en-US" altLang="zh-CN" sz="3200" dirty="0">
                  <a:latin typeface="Comic Sans MS" panose="030F0702030302020204" pitchFamily="66" charset="0"/>
                </a:rPr>
                <a:t>y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468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612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7602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1881897" y="4001571"/>
            <a:ext cx="441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253294" y="4014794"/>
            <a:ext cx="441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622947" y="4015742"/>
            <a:ext cx="902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kumimoji="1"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86640" y="4001571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prstClr val="white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594560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prstClr val="white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prstClr val="white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prstClr val="white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prstClr val="white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0096" y="-1118895"/>
            <a:ext cx="3988167" cy="939969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733781" y="4646122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15323" y="1109762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3" name="组合 49"/>
          <p:cNvGrpSpPr/>
          <p:nvPr/>
        </p:nvGrpSpPr>
        <p:grpSpPr>
          <a:xfrm>
            <a:off x="1741296" y="1964207"/>
            <a:ext cx="2863284" cy="1842336"/>
            <a:chOff x="1961534" y="1799303"/>
            <a:chExt cx="2863284" cy="1842336"/>
          </a:xfrm>
        </p:grpSpPr>
        <p:sp>
          <p:nvSpPr>
            <p:cNvPr id="24" name="TextBox 43"/>
            <p:cNvSpPr txBox="1"/>
            <p:nvPr/>
          </p:nvSpPr>
          <p:spPr>
            <a:xfrm>
              <a:off x="1961534" y="1799303"/>
              <a:ext cx="28632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</a:t>
              </a:r>
              <a:r>
                <a:rPr lang="en-US" altLang="zh-CN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字母组合</a:t>
              </a: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2571282" y="2810642"/>
              <a:ext cx="962123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wh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52"/>
          <p:cNvGrpSpPr/>
          <p:nvPr/>
        </p:nvGrpSpPr>
        <p:grpSpPr>
          <a:xfrm>
            <a:off x="4602768" y="1993705"/>
            <a:ext cx="1625766" cy="1920226"/>
            <a:chOff x="5221213" y="1858298"/>
            <a:chExt cx="1625766" cy="1920226"/>
          </a:xfrm>
        </p:grpSpPr>
        <p:sp>
          <p:nvSpPr>
            <p:cNvPr id="28" name="TextBox 47"/>
            <p:cNvSpPr txBox="1"/>
            <p:nvPr/>
          </p:nvSpPr>
          <p:spPr>
            <a:xfrm>
              <a:off x="5486396" y="1858298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发音</a:t>
              </a:r>
            </a:p>
          </p:txBody>
        </p:sp>
        <p:sp>
          <p:nvSpPr>
            <p:cNvPr id="30" name="矩形 11"/>
            <p:cNvSpPr>
              <a:spLocks noChangeArrowheads="1"/>
            </p:cNvSpPr>
            <p:nvPr/>
          </p:nvSpPr>
          <p:spPr bwMode="auto">
            <a:xfrm>
              <a:off x="5221213" y="2855194"/>
              <a:ext cx="1625766" cy="923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smtClean="0">
                  <a:solidFill>
                    <a:prstClr val="black"/>
                  </a:solidFill>
                  <a:latin typeface="Comic Sans MS" panose="030F0702030302020204" pitchFamily="66" charset="0"/>
                  <a:ea typeface="华文细黑" pitchFamily="2" charset="-122"/>
                  <a:cs typeface="Times New Roman" panose="02020603050405020304" pitchFamily="18" charset="0"/>
                </a:rPr>
                <a:t>/</a:t>
              </a:r>
              <a:r>
                <a:rPr lang="en-US" altLang="zh-CN" sz="5400" dirty="0">
                  <a:solidFill>
                    <a:srgbClr val="FF0000"/>
                  </a:solidFill>
                </a:rPr>
                <a:t> w</a:t>
              </a:r>
              <a:r>
                <a:rPr lang="en-US" altLang="zh-CN" sz="5400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/</a:t>
              </a:r>
              <a:endParaRPr lang="zh-CN" altLang="en-US" sz="4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63"/>
          <p:cNvGrpSpPr/>
          <p:nvPr/>
        </p:nvGrpSpPr>
        <p:grpSpPr>
          <a:xfrm>
            <a:off x="7421640" y="1978958"/>
            <a:ext cx="2042547" cy="1963104"/>
            <a:chOff x="7641878" y="1814054"/>
            <a:chExt cx="2042547" cy="1963104"/>
          </a:xfrm>
        </p:grpSpPr>
        <p:sp>
          <p:nvSpPr>
            <p:cNvPr id="32" name="TextBox 46"/>
            <p:cNvSpPr txBox="1"/>
            <p:nvPr/>
          </p:nvSpPr>
          <p:spPr>
            <a:xfrm>
              <a:off x="7934632" y="1814054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词语</a:t>
              </a:r>
            </a:p>
          </p:txBody>
        </p:sp>
        <p:sp>
          <p:nvSpPr>
            <p:cNvPr id="33" name="TextBox 58"/>
            <p:cNvSpPr txBox="1"/>
            <p:nvPr/>
          </p:nvSpPr>
          <p:spPr>
            <a:xfrm>
              <a:off x="7641878" y="2823051"/>
              <a:ext cx="204254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wh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at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  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wh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en</a:t>
              </a:r>
            </a:p>
            <a:p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wh</a:t>
              </a:r>
              <a:r>
                <a:rPr lang="en-US" altLang="zh-CN" sz="2800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ere</a:t>
              </a:r>
              <a:endParaRPr lang="zh-CN" altLang="en-US" sz="2800" dirty="0" err="1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cxnSp>
        <p:nvCxnSpPr>
          <p:cNvPr id="44" name="直接箭头连接符 43"/>
          <p:cNvCxnSpPr/>
          <p:nvPr/>
        </p:nvCxnSpPr>
        <p:spPr>
          <a:xfrm>
            <a:off x="3409961" y="3452266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6146729" y="3452266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2362485" y="4122908"/>
            <a:ext cx="962123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800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3408149" y="4538406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11"/>
          <p:cNvSpPr>
            <a:spLocks noChangeArrowheads="1"/>
          </p:cNvSpPr>
          <p:nvPr/>
        </p:nvSpPr>
        <p:spPr bwMode="auto">
          <a:xfrm>
            <a:off x="4496088" y="3942062"/>
            <a:ext cx="1494320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800" dirty="0" smtClean="0">
                <a:solidFill>
                  <a:prstClr val="black"/>
                </a:solidFill>
                <a:latin typeface="Comic Sans MS" panose="030F0702030302020204" pitchFamily="66" charset="0"/>
                <a:ea typeface="华文细黑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5400" dirty="0">
                <a:solidFill>
                  <a:srgbClr val="FF0000"/>
                </a:solidFill>
              </a:rPr>
              <a:t> </a:t>
            </a:r>
            <a:r>
              <a:rPr lang="en-US" altLang="zh-CN" sz="5400" dirty="0" smtClean="0">
                <a:solidFill>
                  <a:srgbClr val="FF0000"/>
                </a:solidFill>
              </a:rPr>
              <a:t>h </a:t>
            </a:r>
            <a:r>
              <a:rPr lang="en-US" altLang="zh-CN" sz="48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/</a:t>
            </a:r>
            <a:endParaRPr lang="zh-CN" altLang="en-US" sz="4800" dirty="0">
              <a:solidFill>
                <a:prstClr val="black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48" name="直接箭头连接符 47"/>
          <p:cNvCxnSpPr/>
          <p:nvPr/>
        </p:nvCxnSpPr>
        <p:spPr>
          <a:xfrm>
            <a:off x="6151064" y="4521056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8"/>
          <p:cNvSpPr txBox="1"/>
          <p:nvPr/>
        </p:nvSpPr>
        <p:spPr>
          <a:xfrm>
            <a:off x="7415917" y="4219285"/>
            <a:ext cx="272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ose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  <a:endParaRPr lang="zh-CN" altLang="en-US" sz="2800" dirty="0" err="1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5" name="矩形 104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713675" y="1936026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610372" y="2230897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words.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584153" y="3085670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Collect the words with “</a:t>
            </a:r>
            <a:r>
              <a:rPr lang="en-US" sz="2800" dirty="0" smtClean="0"/>
              <a:t>/ h /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” and “</a:t>
            </a:r>
            <a:r>
              <a:rPr lang="en-US" sz="2800" dirty="0" smtClean="0"/>
              <a:t>/ w/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”.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725173" y="2221418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sentences using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words we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7354" y="695435"/>
            <a:ext cx="399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3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8327" y="727882"/>
            <a:ext cx="4992914" cy="592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 is my cat?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 is she?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Who can find her?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One, two, three.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does she drink? What does she eat? Where is she hiding? Under my seat.</a:t>
            </a:r>
          </a:p>
        </p:txBody>
      </p:sp>
      <p:grpSp>
        <p:nvGrpSpPr>
          <p:cNvPr id="17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1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4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" name="A Let's spell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13.566406" end="49594.6367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0831" y="8490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18" y="2303913"/>
            <a:ext cx="4590582" cy="355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2241" y="899160"/>
            <a:ext cx="8690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have a cute cat. We often play together.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grpSp>
        <p:nvGrpSpPr>
          <p:cNvPr id="7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-422190"/>
            <a:ext cx="47625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441" y="820054"/>
            <a:ext cx="730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Where is my cat? Where is she?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Who can find her?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0" y="3424549"/>
            <a:ext cx="2921319" cy="274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91" y="5205902"/>
            <a:ext cx="579349" cy="51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490" y="3559260"/>
            <a:ext cx="2857500" cy="239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2" y="5693815"/>
            <a:ext cx="441960" cy="39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95" y="3559260"/>
            <a:ext cx="3149755" cy="233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872" y="5503005"/>
            <a:ext cx="441960" cy="39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690" y="2017335"/>
            <a:ext cx="6126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Is she in/on/under…?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grpSp>
        <p:nvGrpSpPr>
          <p:cNvPr id="1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13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71321" y="221408"/>
            <a:ext cx="9368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She is in the kitchen. What does she drink? What does she eat?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141" y="2766924"/>
            <a:ext cx="4368639" cy="269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310780" y="2867798"/>
            <a:ext cx="723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Maybe she is drink/eating…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321" y="1069548"/>
            <a:ext cx="946807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 is my cat?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 is she?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Who can find her?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She is in the kitchen. What does she drink?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What does she eat?</a:t>
            </a:r>
          </a:p>
          <a:p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921" y="484773"/>
            <a:ext cx="760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Can you circle the words with “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wh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”?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71321" y="1069548"/>
            <a:ext cx="1482319" cy="91440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71321" y="2471628"/>
            <a:ext cx="1070839" cy="91440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16601" y="3233650"/>
            <a:ext cx="1253719" cy="91440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1321" y="4762867"/>
            <a:ext cx="1348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16147" y="5861745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2" name="右大括号 11"/>
          <p:cNvSpPr/>
          <p:nvPr/>
        </p:nvSpPr>
        <p:spPr>
          <a:xfrm>
            <a:off x="2453640" y="5055254"/>
            <a:ext cx="441960" cy="1238866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327954" y="5444301"/>
            <a:ext cx="70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endParaRPr lang="zh-CN" altLang="en-US" sz="3200" dirty="0"/>
          </a:p>
        </p:txBody>
      </p:sp>
      <p:sp>
        <p:nvSpPr>
          <p:cNvPr id="16" name="右箭头 15"/>
          <p:cNvSpPr/>
          <p:nvPr/>
        </p:nvSpPr>
        <p:spPr>
          <a:xfrm>
            <a:off x="4091350" y="5674688"/>
            <a:ext cx="1364570" cy="96356"/>
          </a:xfrm>
          <a:prstGeom prst="rightArrow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705360" y="5430101"/>
            <a:ext cx="795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/w/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34283" y="5492413"/>
            <a:ext cx="918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8153124" y="5716833"/>
            <a:ext cx="792756" cy="54211"/>
          </a:xfrm>
          <a:prstGeom prst="rightArrow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073434" y="5432936"/>
            <a:ext cx="702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endParaRPr lang="zh-CN" altLang="en-US" sz="3200" dirty="0"/>
          </a:p>
        </p:txBody>
      </p:sp>
      <p:sp>
        <p:nvSpPr>
          <p:cNvPr id="20" name="右箭头 19"/>
          <p:cNvSpPr/>
          <p:nvPr/>
        </p:nvSpPr>
        <p:spPr>
          <a:xfrm>
            <a:off x="9760630" y="5711917"/>
            <a:ext cx="953090" cy="48178"/>
          </a:xfrm>
          <a:prstGeom prst="rightArrow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871720" y="5478656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/h/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1" grpId="0"/>
      <p:bldP spid="12" grpId="0" animBg="1"/>
      <p:bldP spid="13" grpId="0"/>
      <p:bldP spid="16" grpId="0" animBg="1"/>
      <p:bldP spid="17" grpId="0"/>
      <p:bldP spid="4" grpId="0"/>
      <p:bldP spid="18" grpId="0" animBg="1"/>
      <p:bldP spid="19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47564"/>
            <a:ext cx="855482" cy="874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6928" y="242401"/>
            <a:ext cx="5964872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Listen and read.</a:t>
            </a:r>
          </a:p>
        </p:txBody>
      </p:sp>
      <p:pic>
        <p:nvPicPr>
          <p:cNvPr id="6146" name="Picture 2" descr="C:\Users\Administrator\Desktop\4444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 t="15933" b="64464"/>
          <a:stretch>
            <a:fillRect/>
          </a:stretch>
        </p:blipFill>
        <p:spPr bwMode="auto">
          <a:xfrm>
            <a:off x="1359558" y="1926301"/>
            <a:ext cx="9136017" cy="29236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59284" y="4099560"/>
            <a:ext cx="128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at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9444" y="4099559"/>
            <a:ext cx="128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en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2288" y="3959572"/>
            <a:ext cx="1423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ere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9439" y="3959572"/>
            <a:ext cx="1546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ose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0" y="4011764"/>
            <a:ext cx="128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altLang="zh-CN" sz="3200" dirty="0">
                <a:latin typeface="Comic Sans MS" panose="030F0702030302020204" pitchFamily="66" charset="0"/>
              </a:rPr>
              <a:t>o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左大括号 3"/>
          <p:cNvSpPr/>
          <p:nvPr/>
        </p:nvSpPr>
        <p:spPr>
          <a:xfrm rot="16200000">
            <a:off x="4713766" y="3728818"/>
            <a:ext cx="929640" cy="28406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893915" y="5722488"/>
            <a:ext cx="795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/w/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8" name="左大括号 17"/>
          <p:cNvSpPr/>
          <p:nvPr/>
        </p:nvSpPr>
        <p:spPr>
          <a:xfrm rot="16200000">
            <a:off x="7721142" y="4234602"/>
            <a:ext cx="929640" cy="19465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788256" y="5857551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/h/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5" name="A Let's spell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50.185547" end="43125.7734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2875" y="3717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7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7" grpId="0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dministrator\Desktop\4444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 t="41019" b="39663"/>
          <a:stretch>
            <a:fillRect/>
          </a:stretch>
        </p:blipFill>
        <p:spPr bwMode="auto">
          <a:xfrm>
            <a:off x="0" y="1698172"/>
            <a:ext cx="11916228" cy="51598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24641" y="678543"/>
            <a:ext cx="4908550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277906" y="2836197"/>
            <a:ext cx="2350665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what/white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8678" y="2857496"/>
            <a:ext cx="2350665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wait/when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53388" y="2812822"/>
            <a:ext cx="3164555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weather/whose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00066" y="5471674"/>
            <a:ext cx="232027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who/wall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96000" y="5429264"/>
            <a:ext cx="232027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where/well</a:t>
            </a:r>
          </a:p>
        </p:txBody>
      </p:sp>
      <p:sp>
        <p:nvSpPr>
          <p:cNvPr id="32" name="椭圆 31"/>
          <p:cNvSpPr/>
          <p:nvPr/>
        </p:nvSpPr>
        <p:spPr>
          <a:xfrm>
            <a:off x="971321" y="2714170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595934" y="2714620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9596462" y="2714620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2238348" y="5214950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6096000" y="5214950"/>
            <a:ext cx="1349829" cy="12627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Listen and circ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3878" y="7484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9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  <p:bldP spid="41" grpId="0" animBg="1"/>
      <p:bldP spid="42" grpId="0" animBg="1"/>
      <p:bldP spid="45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4444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t="62755" b="11983"/>
          <a:stretch>
            <a:fillRect/>
          </a:stretch>
        </p:blipFill>
        <p:spPr bwMode="auto">
          <a:xfrm>
            <a:off x="0" y="921984"/>
            <a:ext cx="11916228" cy="5863771"/>
          </a:xfrm>
          <a:prstGeom prst="rect">
            <a:avLst/>
          </a:prstGeom>
          <a:noFill/>
        </p:spPr>
      </p:pic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46178" y="965516"/>
            <a:ext cx="88283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Ask your partner three “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wh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” questions and write them down.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2863" y="2546897"/>
            <a:ext cx="3567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A4CD5"/>
          </a:solidFill>
        </a:ln>
      </a:spPr>
      <a:bodyPr rtlCol="0" anchor="ctr"/>
      <a:lstStyle>
        <a:defPPr algn="ctr">
          <a:defRPr sz="2800" dirty="0" smtClean="0">
            <a:solidFill>
              <a:schemeClr val="tx1"/>
            </a:solidFill>
            <a:latin typeface="Comic Sans MS" panose="030F0702030302020204" pitchFamily="66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402</Words>
  <Application>Microsoft Office PowerPoint</Application>
  <PresentationFormat>自定义</PresentationFormat>
  <Paragraphs>133</Paragraphs>
  <Slides>17</Slides>
  <Notes>1</Notes>
  <HiddenSlides>0</HiddenSlides>
  <MMClips>3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19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760</cp:revision>
  <dcterms:created xsi:type="dcterms:W3CDTF">2019-08-19T07:47:00Z</dcterms:created>
  <dcterms:modified xsi:type="dcterms:W3CDTF">2021-11-22T07:08:38Z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