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321" r:id="rId3"/>
    <p:sldId id="559" r:id="rId4"/>
    <p:sldId id="546" r:id="rId5"/>
    <p:sldId id="480" r:id="rId6"/>
    <p:sldId id="510" r:id="rId7"/>
    <p:sldId id="450" r:id="rId8"/>
    <p:sldId id="451" r:id="rId9"/>
    <p:sldId id="547" r:id="rId10"/>
    <p:sldId id="555" r:id="rId11"/>
    <p:sldId id="556" r:id="rId12"/>
    <p:sldId id="549" r:id="rId13"/>
    <p:sldId id="552" r:id="rId14"/>
    <p:sldId id="459" r:id="rId15"/>
    <p:sldId id="400" r:id="rId16"/>
    <p:sldId id="550" r:id="rId17"/>
    <p:sldId id="467" r:id="rId18"/>
    <p:sldId id="534" r:id="rId19"/>
    <p:sldId id="560" r:id="rId20"/>
    <p:sldId id="561" r:id="rId21"/>
    <p:sldId id="562" r:id="rId22"/>
    <p:sldId id="554" r:id="rId23"/>
    <p:sldId id="558" r:id="rId24"/>
    <p:sldId id="557" r:id="rId25"/>
    <p:sldId id="473" r:id="rId26"/>
    <p:sldId id="416" r:id="rId27"/>
    <p:sldId id="418" r:id="rId28"/>
    <p:sldId id="479" r:id="rId29"/>
    <p:sldId id="478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FF9900"/>
    <a:srgbClr val="EC8AEE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194" y="-324"/>
      </p:cViewPr>
      <p:guideLst>
        <p:guide orient="horz" pos="2160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79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2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94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04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talk.mp4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6.xml"/><Relationship Id="rId7" Type="http://schemas.openxmlformats.org/officeDocument/2006/relationships/image" Target="../media/image2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wav"/><Relationship Id="rId10" Type="http://schemas.openxmlformats.org/officeDocument/2006/relationships/image" Target="../media/image23.png"/><Relationship Id="rId4" Type="http://schemas.microsoft.com/office/2007/relationships/media" Target="../media/media2.wav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microsoft.com/office/2007/relationships/hdphoto" Target="../media/hdphoto4.wdp"/><Relationship Id="rId2" Type="http://schemas.openxmlformats.org/officeDocument/2006/relationships/tags" Target="../tags/tag38.xml"/><Relationship Id="rId16" Type="http://schemas.openxmlformats.org/officeDocument/2006/relationships/image" Target="../media/image24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28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29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microsoft.com/office/2007/relationships/hdphoto" Target="../media/hdphoto4.wdp"/><Relationship Id="rId5" Type="http://schemas.openxmlformats.org/officeDocument/2006/relationships/tags" Target="../tags/tag54.xml"/><Relationship Id="rId10" Type="http://schemas.openxmlformats.org/officeDocument/2006/relationships/image" Target="../media/image24.png"/><Relationship Id="rId4" Type="http://schemas.openxmlformats.org/officeDocument/2006/relationships/tags" Target="../tags/tag53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68.xml"/><Relationship Id="rId18" Type="http://schemas.openxmlformats.org/officeDocument/2006/relationships/image" Target="../media/image23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7.xml"/><Relationship Id="rId17" Type="http://schemas.microsoft.com/office/2007/relationships/hdphoto" Target="../media/hdphoto4.wdp"/><Relationship Id="rId2" Type="http://schemas.openxmlformats.org/officeDocument/2006/relationships/tags" Target="../tags/tag59.xml"/><Relationship Id="rId16" Type="http://schemas.openxmlformats.org/officeDocument/2006/relationships/image" Target="../media/image24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audio" Target="../media/media2.wav"/><Relationship Id="rId5" Type="http://schemas.openxmlformats.org/officeDocument/2006/relationships/tags" Target="../tags/tag62.xml"/><Relationship Id="rId15" Type="http://schemas.openxmlformats.org/officeDocument/2006/relationships/image" Target="../media/image28.png"/><Relationship Id="rId10" Type="http://schemas.microsoft.com/office/2007/relationships/media" Target="../media/media2.wav"/><Relationship Id="rId19" Type="http://schemas.openxmlformats.org/officeDocument/2006/relationships/hyperlink" Target="&#36229;&#38142;&#25509;&#25991;&#20214;/A%20Let's%20talk.mp3" TargetMode="Externa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10" Type="http://schemas.openxmlformats.org/officeDocument/2006/relationships/image" Target="../media/image37.jpe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warm%20up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4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15.png"/><Relationship Id="rId5" Type="http://schemas.openxmlformats.org/officeDocument/2006/relationships/tags" Target="../tags/tag8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3.png"/><Relationship Id="rId3" Type="http://schemas.openxmlformats.org/officeDocument/2006/relationships/tags" Target="../tags/tag19.xml"/><Relationship Id="rId7" Type="http://schemas.openxmlformats.org/officeDocument/2006/relationships/audio" Target="../media/media1.wav"/><Relationship Id="rId12" Type="http://schemas.openxmlformats.org/officeDocument/2006/relationships/image" Target="../media/image22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microsoft.com/office/2007/relationships/media" Target="../media/media1.wav"/><Relationship Id="rId11" Type="http://schemas.microsoft.com/office/2007/relationships/hdphoto" Target="../media/hdphoto3.wdp"/><Relationship Id="rId5" Type="http://schemas.openxmlformats.org/officeDocument/2006/relationships/tags" Target="../tags/tag21.xml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tags" Target="../tags/tag20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7" Type="http://schemas.openxmlformats.org/officeDocument/2006/relationships/audio" Target="../media/media1.wav"/><Relationship Id="rId12" Type="http://schemas.openxmlformats.org/officeDocument/2006/relationships/image" Target="../media/image2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microsoft.com/office/2007/relationships/media" Target="../media/media1.wav"/><Relationship Id="rId11" Type="http://schemas.microsoft.com/office/2007/relationships/hdphoto" Target="../media/hdphoto4.wdp"/><Relationship Id="rId5" Type="http://schemas.openxmlformats.org/officeDocument/2006/relationships/tags" Target="../tags/tag26.xml"/><Relationship Id="rId10" Type="http://schemas.openxmlformats.org/officeDocument/2006/relationships/image" Target="../media/image24.png"/><Relationship Id="rId4" Type="http://schemas.openxmlformats.org/officeDocument/2006/relationships/tags" Target="../tags/tag25.xml"/><Relationship Id="rId9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6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25" y="660333"/>
            <a:ext cx="7812000" cy="519738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b="6680"/>
          <a:stretch/>
        </p:blipFill>
        <p:spPr bwMode="auto">
          <a:xfrm>
            <a:off x="2445619" y="1312984"/>
            <a:ext cx="7200000" cy="4030089"/>
          </a:xfrm>
          <a:prstGeom prst="roundRect">
            <a:avLst>
              <a:gd name="adj" fmla="val 108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/>
          <p:nvPr>
            <p:custDataLst>
              <p:tags r:id="rId1"/>
            </p:custDataLst>
          </p:nvPr>
        </p:nvSpPr>
        <p:spPr>
          <a:xfrm>
            <a:off x="1463638" y="1377518"/>
            <a:ext cx="965646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What are the pandas doing?</a:t>
            </a: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What do the pandas like?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3. What is the little monkey doing?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4. What is the elephant doing?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1968333" y="1806434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eating lunch.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6"/>
          <p:cNvSpPr txBox="1"/>
          <p:nvPr>
            <p:custDataLst>
              <p:tags r:id="rId3"/>
            </p:custDataLst>
          </p:nvPr>
        </p:nvSpPr>
        <p:spPr>
          <a:xfrm>
            <a:off x="1968333" y="2833229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like bamboo.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6"/>
          <p:cNvSpPr txBox="1"/>
          <p:nvPr>
            <p:custDataLst>
              <p:tags r:id="rId4"/>
            </p:custDataLst>
          </p:nvPr>
        </p:nvSpPr>
        <p:spPr>
          <a:xfrm>
            <a:off x="2074378" y="3860024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playing with its mother.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6"/>
          <p:cNvSpPr txBox="1"/>
          <p:nvPr>
            <p:custDataLst>
              <p:tags r:id="rId5"/>
            </p:custDataLst>
          </p:nvPr>
        </p:nvSpPr>
        <p:spPr>
          <a:xfrm>
            <a:off x="1968333" y="4889416"/>
            <a:ext cx="608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The elephant is drinking water.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24秋\英语\图\P58talk2背景图透明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" y="-48134"/>
            <a:ext cx="12189600" cy="69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1"/>
          <p:cNvSpPr txBox="1"/>
          <p:nvPr>
            <p:custDataLst>
              <p:tags r:id="rId1"/>
            </p:custDataLst>
          </p:nvPr>
        </p:nvSpPr>
        <p:spPr>
          <a:xfrm>
            <a:off x="47969" y="1368018"/>
            <a:ext cx="761174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Chen Jie:Look at the pandas.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Mike:What are they doing?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Chen Jie:Haha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They’re eating lunch!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They’re so cute.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Mike:Oh, yes! They like bamboo.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Chen Jie:What’s the little monkey doing?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Mike:It’s playing with its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mother</a:t>
            </a:r>
            <a:r>
              <a:rPr lang="en-US" altLang="zh-CN" sz="2800" dirty="0">
                <a:latin typeface="Comic Sans MS" panose="030F0702030302020204" pitchFamily="66" charset="0"/>
              </a:rPr>
              <a:t>!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Chen Jie:Do you see any elephants?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Mike:Yes! Look there! The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elephant is drinking water.</a:t>
            </a:r>
          </a:p>
        </p:txBody>
      </p:sp>
      <p:sp>
        <p:nvSpPr>
          <p:cNvPr id="7" name="文本框 8"/>
          <p:cNvSpPr txBox="1"/>
          <p:nvPr>
            <p:custDataLst>
              <p:tags r:id="rId2"/>
            </p:custDataLst>
          </p:nvPr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5" name="Let's talk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2480" y="3397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4秋\英语\图\P58talk2背景图透明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" y="-48134"/>
            <a:ext cx="12189600" cy="69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1"/>
          <p:cNvSpPr txBox="1"/>
          <p:nvPr>
            <p:custDataLst>
              <p:tags r:id="rId1"/>
            </p:custDataLst>
          </p:nvPr>
        </p:nvSpPr>
        <p:spPr>
          <a:xfrm>
            <a:off x="1597031" y="1306831"/>
            <a:ext cx="5674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 at the pandas.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What are they doing?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Haha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They’re eating lunch!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They’re so cute.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Oh, yes! They like bamboo.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What’s the little monkey doing?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playing with its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mother</a:t>
            </a:r>
            <a:r>
              <a:rPr lang="en-US" altLang="zh-CN" sz="2800" dirty="0">
                <a:latin typeface="Comic Sans MS" panose="030F0702030302020204" pitchFamily="66" charset="0"/>
              </a:rPr>
              <a:t>!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Do you see any elephants?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Yes! Look there! The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elephant is drinking water.</a:t>
            </a:r>
          </a:p>
        </p:txBody>
      </p:sp>
      <p:sp>
        <p:nvSpPr>
          <p:cNvPr id="20" name="TextBox 31"/>
          <p:cNvSpPr txBox="1"/>
          <p:nvPr>
            <p:custDataLst>
              <p:tags r:id="rId2"/>
            </p:custDataLst>
          </p:nvPr>
        </p:nvSpPr>
        <p:spPr>
          <a:xfrm>
            <a:off x="14519" y="1322451"/>
            <a:ext cx="1738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</p:txBody>
      </p:sp>
      <p:sp>
        <p:nvSpPr>
          <p:cNvPr id="7" name="文本框 8"/>
          <p:cNvSpPr txBox="1"/>
          <p:nvPr>
            <p:custDataLst>
              <p:tags r:id="rId3"/>
            </p:custDataLst>
          </p:nvPr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62680" y="1418470"/>
            <a:ext cx="1143000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098925" y="2310010"/>
            <a:ext cx="1017270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3498215" y="2720855"/>
            <a:ext cx="813435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4728845" y="3098680"/>
            <a:ext cx="1249045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4573905" y="3560325"/>
            <a:ext cx="1170940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2393315" y="4015620"/>
            <a:ext cx="1105535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4999990" y="4021970"/>
            <a:ext cx="1096645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3583305" y="4462025"/>
            <a:ext cx="515620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1666240" y="5295145"/>
            <a:ext cx="1433195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3583305" y="5292605"/>
            <a:ext cx="1327150" cy="377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293285" y="2841111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24秋\英语\图\P58talk2背景图透明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" y="-48134"/>
            <a:ext cx="12189600" cy="69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14" name="TextBox 30"/>
          <p:cNvSpPr txBox="1"/>
          <p:nvPr>
            <p:custDataLst>
              <p:tags r:id="rId2"/>
            </p:custDataLst>
          </p:nvPr>
        </p:nvSpPr>
        <p:spPr>
          <a:xfrm>
            <a:off x="4755802" y="2739966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竹子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755761" y="3482517"/>
            <a:ext cx="1307465" cy="82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 flipV="1">
            <a:off x="3448296" y="4800777"/>
            <a:ext cx="734695" cy="285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5"/>
            </p:custDataLst>
          </p:nvPr>
        </p:nvCxnSpPr>
        <p:spPr>
          <a:xfrm>
            <a:off x="3934760" y="4829328"/>
            <a:ext cx="277495" cy="10566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6"/>
            </p:custDataLst>
          </p:nvPr>
        </p:nvSpPr>
        <p:spPr>
          <a:xfrm>
            <a:off x="3349912" y="5699701"/>
            <a:ext cx="3372485" cy="50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any</a:t>
            </a:r>
            <a:r>
              <a:rPr lang="zh-CN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用于疑问句和否定句中，肯定句用</a:t>
            </a:r>
            <a:r>
              <a:rPr lang="en-US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some.</a:t>
            </a:r>
            <a:endParaRPr lang="en-US" altLang="zh-CN" sz="20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9" name="文本框 11"/>
          <p:cNvSpPr txBox="1"/>
          <p:nvPr>
            <p:custDataLst>
              <p:tags r:id="rId7"/>
            </p:custDataLst>
          </p:nvPr>
        </p:nvSpPr>
        <p:spPr>
          <a:xfrm>
            <a:off x="5424457" y="1364556"/>
            <a:ext cx="312737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询问某人正在做什么事情</a:t>
            </a:r>
            <a:endParaRPr lang="en-US" altLang="zh-CN" sz="20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0" name="弧形 9"/>
          <p:cNvSpPr/>
          <p:nvPr>
            <p:custDataLst>
              <p:tags r:id="rId8"/>
            </p:custDataLst>
          </p:nvPr>
        </p:nvSpPr>
        <p:spPr>
          <a:xfrm rot="18124293">
            <a:off x="4288308" y="1766913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 flipV="1">
            <a:off x="1723339" y="2251417"/>
            <a:ext cx="3739515" cy="234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Let's talk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48851" y="251254"/>
            <a:ext cx="783590" cy="746760"/>
          </a:xfrm>
          <a:prstGeom prst="rect">
            <a:avLst/>
          </a:prstGeom>
        </p:spPr>
      </p:pic>
      <p:sp>
        <p:nvSpPr>
          <p:cNvPr id="6" name="TextBox 31"/>
          <p:cNvSpPr txBox="1"/>
          <p:nvPr>
            <p:custDataLst>
              <p:tags r:id="rId12"/>
            </p:custDataLst>
          </p:nvPr>
        </p:nvSpPr>
        <p:spPr>
          <a:xfrm>
            <a:off x="68232" y="1364556"/>
            <a:ext cx="761174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Chen Jie:Look at the pandas.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Mike:What are they doing?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Chen Jie:Haha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They’re eating lunch!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They’re so cute.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Mike:Oh, yes! They like bamboo.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Chen Jie:What’s the little monkey doing?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Mike:It’s playing with its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mother</a:t>
            </a:r>
            <a:r>
              <a:rPr lang="en-US" altLang="zh-CN" sz="2800" dirty="0">
                <a:latin typeface="Comic Sans MS" panose="030F0702030302020204" pitchFamily="66" charset="0"/>
              </a:rPr>
              <a:t>!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Chen Jie:Do you see any elephants?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Mike:Yes! Look there! The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elephant is drinking water.</a:t>
            </a:r>
          </a:p>
        </p:txBody>
      </p:sp>
      <p:sp>
        <p:nvSpPr>
          <p:cNvPr id="15" name="文本框 8">
            <a:hlinkClick r:id="rId19" action="ppaction://hlinkfile"/>
          </p:cNvPr>
          <p:cNvSpPr txBox="1"/>
          <p:nvPr>
            <p:custDataLst>
              <p:tags r:id="rId13"/>
            </p:custDataLst>
          </p:nvPr>
        </p:nvSpPr>
        <p:spPr>
          <a:xfrm>
            <a:off x="861188" y="332237"/>
            <a:ext cx="397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4" grpId="0"/>
      <p:bldP spid="9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3632399" cy="6539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What is the little monkey doing?</a:t>
              </a:r>
            </a:p>
            <a:p>
              <a:r>
                <a:rPr kumimoji="1" lang="en-US" altLang="zh-CN" sz="32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It’s playing with its mother. 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He is playing football.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What is the boy doing?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0773502" cy="3905525"/>
            <a:chOff x="358774" y="1572921"/>
            <a:chExt cx="8080136" cy="2927211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3037114" y="1572921"/>
              <a:ext cx="3918864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现在进行时态的用法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080136" cy="2714553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What + be </a:t>
            </a: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动词 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+ </a:t>
            </a: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主语 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+ doing? </a:t>
            </a:r>
            <a:endParaRPr lang="en-US" altLang="zh-CN" sz="2800" dirty="0" smtClean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回答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:</a:t>
            </a: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主语 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+ be </a:t>
            </a: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动词 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+ </a:t>
            </a: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动词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-</a:t>
            </a:r>
            <a:r>
              <a:rPr lang="en-US" altLang="zh-CN" sz="2800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ing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(+</a:t>
            </a:r>
            <a:r>
              <a:rPr lang="zh-CN" altLang="en-US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其他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). </a:t>
            </a:r>
            <a:endParaRPr kumimoji="1" lang="en-US" altLang="zh-CN" sz="2800" dirty="0" smtClean="0">
              <a:solidFill>
                <a:srgbClr val="C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455863"/>
            <a:ext cx="9738529" cy="1226161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323505" y="1634613"/>
              <a:ext cx="2244790" cy="4105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zh-CN" altLang="en-US" sz="32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现在分词变化规则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566124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520065" y="1841495"/>
            <a:ext cx="10498725" cy="4694764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23960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90723"/>
              </p:ext>
            </p:extLst>
          </p:nvPr>
        </p:nvGraphicFramePr>
        <p:xfrm>
          <a:off x="1014573" y="2081864"/>
          <a:ext cx="8955315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9385"/>
                <a:gridCol w="1379130"/>
                <a:gridCol w="2336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规则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原形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形式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一般在动词原形末尾加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listen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listening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以不发音字母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e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结尾的动词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先去掉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e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再加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ride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riding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以重读闭音节结尾的动词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如果末尾只有一个辅音字母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应先双写这个字母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再加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get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getting</a:t>
                      </a:r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16"/>
          <p:cNvSpPr txBox="1"/>
          <p:nvPr/>
        </p:nvSpPr>
        <p:spPr>
          <a:xfrm>
            <a:off x="524626" y="5394266"/>
            <a:ext cx="10255885" cy="1076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注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die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-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形式为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dying, lie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-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ing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形式为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lying, 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picnic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-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形式为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picnicking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1358212" y="1832624"/>
            <a:ext cx="3855431" cy="1062355"/>
          </a:xfrm>
          <a:prstGeom prst="wedgeRoundRectCallout">
            <a:avLst>
              <a:gd name="adj1" fmla="val 26269"/>
              <a:gd name="adj2" fmla="val 9241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she doing?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7994682" y="1832624"/>
            <a:ext cx="3999865" cy="991754"/>
          </a:xfrm>
          <a:prstGeom prst="wedgeRoundRectCallout">
            <a:avLst>
              <a:gd name="adj1" fmla="val -36989"/>
              <a:gd name="adj2" fmla="val 115211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She’s riding a bike.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7799" y="3090150"/>
            <a:ext cx="2162444" cy="20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47" y="2894979"/>
            <a:ext cx="2184627" cy="23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48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practice.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242" name="Picture 2" descr="E:\24秋\英语\图\骑自行车的少女插画元素素材\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0" y="3441801"/>
            <a:ext cx="3183051" cy="33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2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1027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2767" r="-106" b="15507"/>
          <a:stretch/>
        </p:blipFill>
        <p:spPr bwMode="auto">
          <a:xfrm>
            <a:off x="2619635" y="1658602"/>
            <a:ext cx="6552000" cy="3555951"/>
          </a:xfrm>
          <a:prstGeom prst="roundRect">
            <a:avLst>
              <a:gd name="adj" fmla="val 109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2933505" y="1309701"/>
            <a:ext cx="3855431" cy="1062355"/>
          </a:xfrm>
          <a:prstGeom prst="wedgeRoundRectCallout">
            <a:avLst>
              <a:gd name="adj1" fmla="val 26269"/>
              <a:gd name="adj2" fmla="val 9241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he doing?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8338288" y="1309701"/>
            <a:ext cx="2987818" cy="991754"/>
          </a:xfrm>
          <a:prstGeom prst="wedgeRoundRectCallout">
            <a:avLst>
              <a:gd name="adj1" fmla="val -36989"/>
              <a:gd name="adj2" fmla="val 115211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e’s running.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9245" y="3027804"/>
            <a:ext cx="2162444" cy="20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93" y="2832633"/>
            <a:ext cx="2184627" cy="23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24秋\英语\图\跑步的人套图插画元素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5022"/>
          <a:stretch/>
        </p:blipFill>
        <p:spPr bwMode="auto">
          <a:xfrm>
            <a:off x="124687" y="2829120"/>
            <a:ext cx="3782295" cy="383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2808813" y="1496739"/>
            <a:ext cx="4693436" cy="1062355"/>
          </a:xfrm>
          <a:prstGeom prst="wedgeRoundRectCallout">
            <a:avLst>
              <a:gd name="adj1" fmla="val 26269"/>
              <a:gd name="adj2" fmla="val 9241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8213596" y="1350818"/>
            <a:ext cx="2987818" cy="1137675"/>
          </a:xfrm>
          <a:prstGeom prst="wedgeRoundRectCallout">
            <a:avLst>
              <a:gd name="adj1" fmla="val -36989"/>
              <a:gd name="adj2" fmla="val 115211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They’re flying a kite.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4553" y="3214842"/>
            <a:ext cx="2162444" cy="20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01" y="3019671"/>
            <a:ext cx="2184627" cy="23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24秋\英语\图\放风筝元素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b="12024"/>
          <a:stretch/>
        </p:blipFill>
        <p:spPr bwMode="auto">
          <a:xfrm>
            <a:off x="0" y="2706406"/>
            <a:ext cx="3616036" cy="41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9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4秋\英语\图\P58透明choo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8" y="1558634"/>
            <a:ext cx="11633861" cy="41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8"/>
          <p:cNvSpPr txBox="1"/>
          <p:nvPr>
            <p:custDataLst>
              <p:tags r:id="rId1"/>
            </p:custDataLst>
          </p:nvPr>
        </p:nvSpPr>
        <p:spPr>
          <a:xfrm>
            <a:off x="867587" y="314177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Choose and tell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65992" y="1704107"/>
            <a:ext cx="2978388" cy="1055608"/>
          </a:xfrm>
          <a:prstGeom prst="wedgeRoundRectCallout">
            <a:avLst>
              <a:gd name="adj1" fmla="val -6180"/>
              <a:gd name="adj2" fmla="val 103843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We’re having an English class.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61876" y="1828799"/>
            <a:ext cx="2190779" cy="1055608"/>
          </a:xfrm>
          <a:prstGeom prst="wedgeRoundRectCallout">
            <a:avLst>
              <a:gd name="adj1" fmla="val 2084"/>
              <a:gd name="adj2" fmla="val 84156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I’m eating dinner.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48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practice.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" name="Picture 2" descr="E:\24秋\英语\图\P58透明choo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8" y="1558634"/>
            <a:ext cx="11633861" cy="41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5992" y="1704107"/>
            <a:ext cx="2978388" cy="1055608"/>
          </a:xfrm>
          <a:prstGeom prst="wedgeRoundRectCallout">
            <a:avLst>
              <a:gd name="adj1" fmla="val -6180"/>
              <a:gd name="adj2" fmla="val 103843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You</a:t>
            </a:r>
            <a:r>
              <a:rPr lang="zh-CN" altLang="en-US" sz="2800">
                <a:latin typeface="Comic Sans MS" panose="030F0702030302020204" pitchFamily="66" charset="0"/>
              </a:rPr>
              <a:t> </a:t>
            </a:r>
            <a:r>
              <a:rPr lang="en-US" altLang="zh-CN" sz="2800">
                <a:latin typeface="Comic Sans MS" panose="030F0702030302020204" pitchFamily="66" charset="0"/>
              </a:rPr>
              <a:t>a</a:t>
            </a:r>
            <a:r>
              <a:rPr lang="en-US" altLang="zh-CN" sz="2800" smtClean="0">
                <a:latin typeface="Comic Sans MS" panose="030F0702030302020204" pitchFamily="66" charset="0"/>
              </a:rPr>
              <a:t>re reading a book.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1710" y="1828799"/>
            <a:ext cx="2710324" cy="1055608"/>
          </a:xfrm>
          <a:prstGeom prst="wedgeRoundRectCallout">
            <a:avLst>
              <a:gd name="adj1" fmla="val 2084"/>
              <a:gd name="adj2" fmla="val 84156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He’s cleaning his room.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24秋\英语\图\P58透明choo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8" y="1558634"/>
            <a:ext cx="11633861" cy="419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5992" y="1704107"/>
            <a:ext cx="2978388" cy="1055608"/>
          </a:xfrm>
          <a:prstGeom prst="wedgeRoundRectCallout">
            <a:avLst>
              <a:gd name="adj1" fmla="val -6180"/>
              <a:gd name="adj2" fmla="val 103843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She’s having a Chinese class.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1876" y="1330031"/>
            <a:ext cx="2190779" cy="1532334"/>
          </a:xfrm>
          <a:prstGeom prst="wedgeRoundRectCallout">
            <a:avLst>
              <a:gd name="adj1" fmla="val 2084"/>
              <a:gd name="adj2" fmla="val 84156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mtClean="0">
                <a:latin typeface="Comic Sans MS" panose="030F0702030302020204" pitchFamily="66" charset="0"/>
              </a:rPr>
              <a:t>They are watching TV.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80975" y="2737485"/>
            <a:ext cx="10232390" cy="6915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sz="3200" smtClean="0">
                <a:latin typeface="楷体" panose="02010609060101010101" pitchFamily="49" charset="-122"/>
                <a:ea typeface="楷体" panose="02010609060101010101" pitchFamily="49" charset="-122"/>
              </a:rPr>
              <a:t>有时候，你的计划不奏效，是因为上天有更好的安排。</a:t>
            </a:r>
            <a:endParaRPr 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676644" y="1514792"/>
            <a:ext cx="1092563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    </a:t>
            </a:r>
            <a:r>
              <a:rPr lang="en-US" altLang="zh-CN" sz="3200" smtClean="0">
                <a:solidFill>
                  <a:srgbClr val="C00000"/>
                </a:solidFill>
                <a:latin typeface="Comic Sans MS" panose="030F0702030302020204" pitchFamily="66" charset="0"/>
              </a:rPr>
              <a:t>Sometimes your plans don’t work out because God has better ones.</a:t>
            </a:r>
          </a:p>
          <a:p>
            <a:endParaRPr lang="en-US" altLang="zh-CN" sz="3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07640" y="3315335"/>
            <a:ext cx="5499735" cy="347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、根据要求写出相应的单词。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669290" y="2119630"/>
            <a:ext cx="11036300" cy="3674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1. drink(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现在分词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)________       2. dance(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现在分词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)________</a:t>
            </a:r>
          </a:p>
          <a:p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一头大象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英语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)____________  4.have(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现在分词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)_________</a:t>
            </a:r>
          </a:p>
          <a:p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5. it 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形容词性物主代词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  6. 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听音乐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英语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)____________</a:t>
            </a:r>
          </a:p>
          <a:p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7. take(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现在分词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)_________        8. I(</a:t>
            </a:r>
            <a:r>
              <a:rPr lang="zh-CN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3850640" y="2119630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drinking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6" name="TextBox 44"/>
          <p:cNvSpPr txBox="1"/>
          <p:nvPr>
            <p:custDataLst>
              <p:tags r:id="rId3"/>
            </p:custDataLst>
          </p:nvPr>
        </p:nvSpPr>
        <p:spPr>
          <a:xfrm>
            <a:off x="9375775" y="2145030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dancing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18" name="TextBox 44"/>
          <p:cNvSpPr txBox="1"/>
          <p:nvPr>
            <p:custDataLst>
              <p:tags r:id="rId4"/>
            </p:custDataLst>
          </p:nvPr>
        </p:nvSpPr>
        <p:spPr>
          <a:xfrm>
            <a:off x="3560445" y="2943225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an elephant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19" name="TextBox 44"/>
          <p:cNvSpPr txBox="1"/>
          <p:nvPr>
            <p:custDataLst>
              <p:tags r:id="rId5"/>
            </p:custDataLst>
          </p:nvPr>
        </p:nvSpPr>
        <p:spPr>
          <a:xfrm>
            <a:off x="9209405" y="3025140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having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2" name="TextBox 44"/>
          <p:cNvSpPr txBox="1"/>
          <p:nvPr>
            <p:custDataLst>
              <p:tags r:id="rId6"/>
            </p:custDataLst>
          </p:nvPr>
        </p:nvSpPr>
        <p:spPr>
          <a:xfrm>
            <a:off x="4684395" y="3766820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its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3" name="TextBox 44"/>
          <p:cNvSpPr txBox="1"/>
          <p:nvPr>
            <p:custDataLst>
              <p:tags r:id="rId7"/>
            </p:custDataLst>
          </p:nvPr>
        </p:nvSpPr>
        <p:spPr>
          <a:xfrm>
            <a:off x="8954135" y="3760470"/>
            <a:ext cx="333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listen to music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4" name="TextBox 44"/>
          <p:cNvSpPr txBox="1"/>
          <p:nvPr>
            <p:custDataLst>
              <p:tags r:id="rId8"/>
            </p:custDataLst>
          </p:nvPr>
        </p:nvSpPr>
        <p:spPr>
          <a:xfrm>
            <a:off x="3599815" y="4693920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taking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5" name="TextBox 44"/>
          <p:cNvSpPr txBox="1"/>
          <p:nvPr>
            <p:custDataLst>
              <p:tags r:id="rId9"/>
            </p:custDataLst>
          </p:nvPr>
        </p:nvSpPr>
        <p:spPr>
          <a:xfrm>
            <a:off x="9889490" y="4693920"/>
            <a:ext cx="249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mine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6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73438" y="643113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5760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1.She is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listening to music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in the classroom.(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2.elephant, water, the, drinking, is 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3.I see some elephants.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变为一般疑问句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2669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is she doing in the classroom?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613" y="3618454"/>
            <a:ext cx="7454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elephant is drinking water.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808613" y="4946459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Do you see any elephants?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42723" y="1704813"/>
            <a:ext cx="7823905" cy="40134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学习了以下单词：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bamboo, its</a:t>
            </a:r>
            <a:endParaRPr lang="en-US" altLang="zh-CN" sz="28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are they doing?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eating lunch.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What’s the little monkey doing?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playing with its mother.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19" name="矩形 118"/>
          <p:cNvSpPr/>
          <p:nvPr>
            <p:custDataLst>
              <p:tags r:id="rId1"/>
            </p:custDataLst>
          </p:nvPr>
        </p:nvSpPr>
        <p:spPr>
          <a:xfrm>
            <a:off x="6631104" y="2221418"/>
            <a:ext cx="37573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2442732" y="2218832"/>
            <a:ext cx="406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2580875" y="3317171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Introduce pandas to your parents.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139013" y="-2"/>
            <a:ext cx="2695178" cy="106877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7725" y="305872"/>
            <a:ext cx="1616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939375" y="1727840"/>
            <a:ext cx="88601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mtClean="0">
                <a:latin typeface="Comic Sans MS" panose="030F0702030302020204" pitchFamily="66" charset="0"/>
              </a:rPr>
              <a:t>What animals do you like in the zoo?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04780" y="3502664"/>
            <a:ext cx="3180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mtClean="0">
                <a:latin typeface="Comic Sans MS" panose="030F0702030302020204" pitchFamily="66" charset="0"/>
              </a:rPr>
              <a:t>I like tigers.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E:\24秋\英语\图\老虎摄影图\ING_19067_021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37" y="2742500"/>
            <a:ext cx="4140000" cy="28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939375" y="1727840"/>
            <a:ext cx="88601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mtClean="0">
                <a:latin typeface="Comic Sans MS" panose="030F0702030302020204" pitchFamily="66" charset="0"/>
              </a:rPr>
              <a:t>What animals do you like in the zoo?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04780" y="3502664"/>
            <a:ext cx="3365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mtClean="0">
                <a:latin typeface="Comic Sans MS" panose="030F0702030302020204" pitchFamily="66" charset="0"/>
              </a:rPr>
              <a:t>I like pandas.</a:t>
            </a:r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E:\24秋\英语\图\熊猫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18" y="2836070"/>
            <a:ext cx="4140000" cy="27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4秋\英语\图\世界动物日蓝天白云草地动物矢量插画\ISS_10743_007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42" y="723329"/>
            <a:ext cx="9106356" cy="51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51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87530" y="1575197"/>
            <a:ext cx="8069779" cy="9772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algn="ctr"/>
            <a:r>
              <a:rPr lang="en-US" sz="480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What</a:t>
            </a:r>
            <a:r>
              <a:rPr lang="en-US" sz="480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800" smtClean="0">
                <a:latin typeface="Comic Sans MS" panose="030F0702030302020204" pitchFamily="66" charset="0"/>
                <a:cs typeface="Comic Sans MS" panose="030F0702030302020204" pitchFamily="66" charset="0"/>
              </a:rPr>
              <a:t>animals do</a:t>
            </a:r>
            <a:r>
              <a:rPr lang="en-US" sz="4800" smtClean="0"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 you like?</a:t>
            </a:r>
            <a:endParaRPr lang="en-US" sz="4800" dirty="0">
              <a:solidFill>
                <a:srgbClr val="FF0000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015490" y="1231900"/>
            <a:ext cx="7831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what </a:t>
            </a:r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are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doing.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966470" y="2404110"/>
            <a:ext cx="11003857" cy="61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what the bird and the tiger are doing.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2" y="296639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966470" y="3526560"/>
            <a:ext cx="10812145" cy="11951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what </a:t>
            </a:r>
            <a:r>
              <a:rPr lang="en-US" altLang="zh-CN" sz="3200" b="1">
                <a:latin typeface="Comic Sans MS" panose="030F0702030302020204" pitchFamily="66" charset="0"/>
              </a:rPr>
              <a:t>the </a:t>
            </a:r>
            <a:r>
              <a:rPr lang="en-US" altLang="zh-CN" sz="3200" b="1" smtClean="0">
                <a:latin typeface="Comic Sans MS" panose="030F0702030302020204" pitchFamily="66" charset="0"/>
              </a:rPr>
              <a:t>pandas, </a:t>
            </a:r>
            <a:r>
              <a:rPr lang="en-US" altLang="zh-CN" sz="3200" b="1" dirty="0">
                <a:latin typeface="Comic Sans MS" panose="030F0702030302020204" pitchFamily="66" charset="0"/>
              </a:rPr>
              <a:t>little monkey and the elephant are doing.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281860" y="4611328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015490" y="5138102"/>
            <a:ext cx="930783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</a:t>
            </a:r>
            <a:r>
              <a:rPr lang="en-US" altLang="zh-CN" sz="3200" b="1">
                <a:latin typeface="Comic Sans MS" panose="030F0702030302020204" pitchFamily="66" charset="0"/>
              </a:rPr>
              <a:t>what </a:t>
            </a:r>
            <a:r>
              <a:rPr lang="en-US" altLang="zh-CN" sz="3200" b="1" smtClean="0">
                <a:latin typeface="Comic Sans MS" panose="030F0702030302020204" pitchFamily="66" charset="0"/>
              </a:rPr>
              <a:t>people are </a:t>
            </a:r>
            <a:r>
              <a:rPr lang="en-US" altLang="zh-CN" sz="3200" b="1" dirty="0">
                <a:latin typeface="Comic Sans MS" panose="030F0702030302020204" pitchFamily="66" charset="0"/>
              </a:rPr>
              <a:t>doing.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/>
          <p:cNvSpPr txBox="1"/>
          <p:nvPr>
            <p:custDataLst>
              <p:tags r:id="rId1"/>
            </p:custDataLst>
          </p:nvPr>
        </p:nvSpPr>
        <p:spPr>
          <a:xfrm>
            <a:off x="865106" y="1751522"/>
            <a:ext cx="916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many other animals in </a:t>
            </a:r>
            <a:r>
              <a:rPr lang="en-US" altLang="zh-CN" sz="3200" smtClean="0">
                <a:latin typeface="Comic Sans MS" panose="030F0702030302020204" pitchFamily="66" charset="0"/>
              </a:rPr>
              <a:t>the zoo.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3"/>
          <p:cNvSpPr txBox="1"/>
          <p:nvPr>
            <p:custDataLst>
              <p:tags r:id="rId2"/>
            </p:custDataLst>
          </p:nvPr>
        </p:nvSpPr>
        <p:spPr>
          <a:xfrm>
            <a:off x="865106" y="2395164"/>
            <a:ext cx="998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 Let’s listen and tick.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7" name="Picture 2" descr="C:\Users\Administrator\Desktop\114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 l="6261" t="15853" r="9224" b="69941"/>
          <a:stretch>
            <a:fillRect/>
          </a:stretch>
        </p:blipFill>
        <p:spPr bwMode="auto">
          <a:xfrm>
            <a:off x="1052949" y="3307019"/>
            <a:ext cx="9202058" cy="2749863"/>
          </a:xfrm>
          <a:prstGeom prst="rect">
            <a:avLst/>
          </a:prstGeom>
          <a:noFill/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3241249" y="3443498"/>
            <a:ext cx="74422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7264684" y="3452235"/>
            <a:ext cx="74422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pic>
        <p:nvPicPr>
          <p:cNvPr id="16" name="let's tr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5469" y="896686"/>
            <a:ext cx="619125" cy="6191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44486" y="913862"/>
            <a:ext cx="3116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tick.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4" y="746380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4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045360" y="1922136"/>
            <a:ext cx="10533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Wow! There are so many animals in the zoo.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Yes. I love them. Look! The birds are flying.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And there is a yellow tiger, too.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Yes. It is running very fast!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073345" y="1874843"/>
            <a:ext cx="1972015" cy="2969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Mike: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Mike: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7635240" y="3445630"/>
            <a:ext cx="3688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5577840" y="4283830"/>
            <a:ext cx="2734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5" idx="2"/>
          </p:cNvCxnSpPr>
          <p:nvPr>
            <p:custDataLst>
              <p:tags r:id="rId5"/>
            </p:custDataLst>
          </p:nvPr>
        </p:nvCxnSpPr>
        <p:spPr>
          <a:xfrm>
            <a:off x="3931920" y="4969124"/>
            <a:ext cx="43800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et's tr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83049" y="387046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874042"/>
            <a:ext cx="605641" cy="7468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框 8"/>
          <p:cNvSpPr txBox="1"/>
          <p:nvPr/>
        </p:nvSpPr>
        <p:spPr>
          <a:xfrm>
            <a:off x="840178" y="1036103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078" name="Picture 6" descr="E:\24秋\英语\图\P58talk透明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55" y="830294"/>
            <a:ext cx="4061645" cy="487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/>
          <p:nvPr>
            <p:custDataLst>
              <p:tags r:id="rId2"/>
            </p:custDataLst>
          </p:nvPr>
        </p:nvSpPr>
        <p:spPr>
          <a:xfrm>
            <a:off x="860960" y="2244915"/>
            <a:ext cx="965646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3200" smtClean="0">
                <a:latin typeface="Comic Sans MS" panose="030F0702030302020204" pitchFamily="66" charset="0"/>
              </a:rPr>
              <a:t>What are the pandas doing?</a:t>
            </a:r>
          </a:p>
          <a:p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2. What do the pandas like?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3. What is the little monkey doing?</a:t>
            </a:r>
          </a:p>
          <a:p>
            <a:pPr marL="457200" indent="-457200"/>
            <a:endParaRPr lang="en-US" altLang="zh-CN" sz="32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smtClean="0">
                <a:latin typeface="Comic Sans MS" panose="030F0702030302020204" pitchFamily="66" charset="0"/>
              </a:rPr>
              <a:t>4. What is the elephant doing?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1043</Words>
  <Application>Microsoft Office PowerPoint</Application>
  <PresentationFormat>自定义</PresentationFormat>
  <Paragraphs>197</Paragraphs>
  <Slides>30</Slides>
  <Notes>4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1125</cp:revision>
  <dcterms:created xsi:type="dcterms:W3CDTF">2019-08-19T07:47:00Z</dcterms:created>
  <dcterms:modified xsi:type="dcterms:W3CDTF">2024-04-02T01:50:53Z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729F833886CD4B22B45FE8CD7287D3DC_13</vt:lpwstr>
  </property>
  <property fmtid="{D5CDD505-2E9C-101B-9397-08002B2CF9AE}" pid="3" name="KSOProductBuildVer">
    <vt:lpwstr>2052-12.1.0.16120</vt:lpwstr>
  </property>
</Properties>
</file>