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30"/>
  </p:notesMasterIdLst>
  <p:handoutMasterIdLst>
    <p:handoutMasterId r:id="rId31"/>
  </p:handoutMasterIdLst>
  <p:sldIdLst>
    <p:sldId id="265" r:id="rId3"/>
    <p:sldId id="267" r:id="rId4"/>
    <p:sldId id="390" r:id="rId5"/>
    <p:sldId id="394" r:id="rId6"/>
    <p:sldId id="380" r:id="rId7"/>
    <p:sldId id="395" r:id="rId8"/>
    <p:sldId id="396" r:id="rId9"/>
    <p:sldId id="397" r:id="rId10"/>
    <p:sldId id="391" r:id="rId11"/>
    <p:sldId id="383" r:id="rId12"/>
    <p:sldId id="278" r:id="rId13"/>
    <p:sldId id="384" r:id="rId14"/>
    <p:sldId id="398" r:id="rId15"/>
    <p:sldId id="381" r:id="rId16"/>
    <p:sldId id="386" r:id="rId17"/>
    <p:sldId id="387" r:id="rId18"/>
    <p:sldId id="385" r:id="rId19"/>
    <p:sldId id="399" r:id="rId20"/>
    <p:sldId id="286" r:id="rId21"/>
    <p:sldId id="291" r:id="rId22"/>
    <p:sldId id="292" r:id="rId23"/>
    <p:sldId id="368" r:id="rId24"/>
    <p:sldId id="290" r:id="rId25"/>
    <p:sldId id="295" r:id="rId26"/>
    <p:sldId id="363" r:id="rId27"/>
    <p:sldId id="280" r:id="rId28"/>
    <p:sldId id="27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B3B1"/>
    <a:srgbClr val="FF9900"/>
    <a:srgbClr val="FF00FF"/>
    <a:srgbClr val="F0C2C7"/>
    <a:srgbClr val="9379F1"/>
    <a:srgbClr val="6CC2C0"/>
    <a:srgbClr val="B5E0E9"/>
    <a:srgbClr val="00FFFF"/>
    <a:srgbClr val="39AAC1"/>
    <a:srgbClr val="68C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07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93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s%20sing.mp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hyperlink" Target="&#36229;&#38142;&#25509;&#25991;&#20214;/let%60s%20talk.m4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13021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62897" y="2725675"/>
            <a:ext cx="5663733" cy="3062356"/>
            <a:chOff x="-136255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36255" y="238164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6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try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talk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1144.jpg"/>
          <p:cNvPicPr>
            <a:picLocks noChangeAspect="1" noChangeArrowheads="1"/>
          </p:cNvPicPr>
          <p:nvPr/>
        </p:nvPicPr>
        <p:blipFill>
          <a:blip r:embed="rId4"/>
          <a:srcRect l="118" t="32046" r="540" b="32039"/>
          <a:stretch>
            <a:fillRect/>
          </a:stretch>
        </p:blipFill>
        <p:spPr bwMode="auto">
          <a:xfrm>
            <a:off x="1" y="1428220"/>
            <a:ext cx="12192000" cy="542978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940842" y="-141440"/>
            <a:ext cx="8550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they doing? Listen again and answer.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8873" y="4811793"/>
            <a:ext cx="69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pandas are eating lunch.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791" y="3667871"/>
            <a:ext cx="6244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elephant is drinking water.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91" y="2337258"/>
            <a:ext cx="6244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monkeys are playing with each other.</a:t>
            </a:r>
          </a:p>
        </p:txBody>
      </p:sp>
      <p:pic>
        <p:nvPicPr>
          <p:cNvPr id="10" name="Let's 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7573" y="8186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1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2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dministrator\Desktop\1144.jpg"/>
          <p:cNvPicPr>
            <a:picLocks noChangeAspect="1" noChangeArrowheads="1"/>
          </p:cNvPicPr>
          <p:nvPr/>
        </p:nvPicPr>
        <p:blipFill>
          <a:blip r:embed="rId4"/>
          <a:srcRect l="118" t="32046" r="540" b="32039"/>
          <a:stretch>
            <a:fillRect/>
          </a:stretch>
        </p:blipFill>
        <p:spPr bwMode="auto">
          <a:xfrm>
            <a:off x="1" y="1428220"/>
            <a:ext cx="12192000" cy="542978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754683" y="484537"/>
            <a:ext cx="928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read.</a:t>
            </a:r>
          </a:p>
        </p:txBody>
      </p:sp>
      <p:sp>
        <p:nvSpPr>
          <p:cNvPr id="39" name="TextBox 31"/>
          <p:cNvSpPr txBox="1"/>
          <p:nvPr/>
        </p:nvSpPr>
        <p:spPr>
          <a:xfrm>
            <a:off x="1597031" y="2272151"/>
            <a:ext cx="56746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Look at the pandas.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What are they doing?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Haha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They’re eating lunch!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They’re so cute.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Oh, yes! They like bamboo.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What’s the little monkey doing?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playing with its mother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！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Do you see any elephants?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Yes! Look there! The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elephant is drinking water.</a:t>
            </a:r>
          </a:p>
        </p:txBody>
      </p:sp>
      <p:sp>
        <p:nvSpPr>
          <p:cNvPr id="20" name="TextBox 31"/>
          <p:cNvSpPr txBox="1"/>
          <p:nvPr/>
        </p:nvSpPr>
        <p:spPr>
          <a:xfrm>
            <a:off x="14519" y="2287771"/>
            <a:ext cx="17387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7" name="Let's 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2440" y="4898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0526" y="404507"/>
            <a:ext cx="928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 Read and fill in the blanks.</a:t>
            </a:r>
          </a:p>
        </p:txBody>
      </p: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3736171" y="1278939"/>
            <a:ext cx="83661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 at the_______.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they doing?</a:t>
            </a:r>
          </a:p>
          <a:p>
            <a:r>
              <a:rPr lang="en-US" altLang="zh-CN" sz="3200" dirty="0" err="1" smtClean="0">
                <a:latin typeface="Comic Sans MS" panose="030F0702030302020204" pitchFamily="66" charset="0"/>
              </a:rPr>
              <a:t>Haha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They’re eating lunch!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They’re so cute.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Oh, yes! They like bamboo.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the ___________doing?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playing with its mother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！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Do you see any________?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Yes! Look there! The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elephant is drinking water.</a:t>
            </a:r>
          </a:p>
        </p:txBody>
      </p:sp>
      <p:sp>
        <p:nvSpPr>
          <p:cNvPr id="9" name="TextBox 31"/>
          <p:cNvSpPr txBox="1"/>
          <p:nvPr/>
        </p:nvSpPr>
        <p:spPr>
          <a:xfrm>
            <a:off x="1172759" y="1266080"/>
            <a:ext cx="25634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</p:txBody>
      </p:sp>
      <p:sp>
        <p:nvSpPr>
          <p:cNvPr id="2" name="矩形 1"/>
          <p:cNvSpPr/>
          <p:nvPr/>
        </p:nvSpPr>
        <p:spPr>
          <a:xfrm>
            <a:off x="6126663" y="1254709"/>
            <a:ext cx="1479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pandas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80943" y="3708230"/>
            <a:ext cx="2669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little monkey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53249" y="4668469"/>
            <a:ext cx="20217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elephants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754683" y="484537"/>
            <a:ext cx="928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Read again and fill in the blanks.</a:t>
            </a:r>
          </a:p>
        </p:txBody>
      </p:sp>
      <p:sp>
        <p:nvSpPr>
          <p:cNvPr id="39" name="TextBox 31"/>
          <p:cNvSpPr txBox="1"/>
          <p:nvPr/>
        </p:nvSpPr>
        <p:spPr>
          <a:xfrm>
            <a:off x="3893639" y="1445418"/>
            <a:ext cx="81108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 at the_______.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are___________?</a:t>
            </a:r>
          </a:p>
          <a:p>
            <a:r>
              <a:rPr lang="en-US" altLang="zh-CN" sz="3200" dirty="0" err="1" smtClean="0">
                <a:latin typeface="Comic Sans MS" panose="030F0702030302020204" pitchFamily="66" charset="0"/>
              </a:rPr>
              <a:t>Haha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They’re____________!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They’re so_______.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Oh, yes! They like_______.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 is___________________?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_____________________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！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Do you see any________?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Yes! Look there! The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elephant is_____________.</a:t>
            </a:r>
          </a:p>
        </p:txBody>
      </p:sp>
      <p:sp>
        <p:nvSpPr>
          <p:cNvPr id="20" name="TextBox 31"/>
          <p:cNvSpPr txBox="1"/>
          <p:nvPr/>
        </p:nvSpPr>
        <p:spPr>
          <a:xfrm>
            <a:off x="1408439" y="1467482"/>
            <a:ext cx="248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94303" y="1391869"/>
            <a:ext cx="1479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pandas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99816" y="1898658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they doing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53507" y="2390894"/>
            <a:ext cx="2473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eating lunch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78624" y="2879615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cute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71560" y="3369022"/>
            <a:ext cx="1633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bamboo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77188" y="3888283"/>
            <a:ext cx="4576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little monkey doing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08136" y="4356854"/>
            <a:ext cx="4583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playing with its mother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14467" y="4834949"/>
            <a:ext cx="20217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23412" y="5835550"/>
            <a:ext cx="2951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drinking water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76038" y="2301056"/>
            <a:ext cx="110950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这组对话是现在进行时。表示现阶段正在进行的动作。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+ be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 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doing?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回答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主语 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 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(+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).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22565" y="293371"/>
            <a:ext cx="5900996" cy="502625"/>
            <a:chOff x="2555117" y="322106"/>
            <a:chExt cx="5900996" cy="502625"/>
          </a:xfrm>
        </p:grpSpPr>
        <p:sp>
          <p:nvSpPr>
            <p:cNvPr id="6" name="矩形 5"/>
            <p:cNvSpPr/>
            <p:nvPr/>
          </p:nvSpPr>
          <p:spPr>
            <a:xfrm>
              <a:off x="4236411" y="344600"/>
              <a:ext cx="2650085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7" name="ïŝḻiḓê"/>
            <p:cNvSpPr/>
            <p:nvPr/>
          </p:nvSpPr>
          <p:spPr bwMode="auto">
            <a:xfrm>
              <a:off x="2555117" y="344600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ïŝḻiḓê"/>
            <p:cNvSpPr/>
            <p:nvPr/>
          </p:nvSpPr>
          <p:spPr bwMode="auto">
            <a:xfrm flipH="1">
              <a:off x="6882044" y="322106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2243290" y="4736515"/>
            <a:ext cx="7723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e.g.— </a:t>
            </a:r>
            <a:r>
              <a:rPr lang="en-US" altLang="zh-CN" sz="3200" dirty="0">
                <a:latin typeface="Comic Sans MS" panose="030F0702030302020204" pitchFamily="66" charset="0"/>
              </a:rPr>
              <a:t>What is Amy doing?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—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</a:rPr>
              <a:t>She's doing an experiment.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  <p:sp>
        <p:nvSpPr>
          <p:cNvPr id="3" name="矩形 2"/>
          <p:cNvSpPr/>
          <p:nvPr/>
        </p:nvSpPr>
        <p:spPr>
          <a:xfrm>
            <a:off x="813464" y="906923"/>
            <a:ext cx="71628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What's the little monkey doing?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It's playing with its mother! </a:t>
            </a:r>
            <a:endParaRPr lang="en-US" altLang="zh-CN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116365" y="349918"/>
            <a:ext cx="711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(1)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现在分词变化规则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5352" y="4538655"/>
            <a:ext cx="10846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注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die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-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形式为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dying, lie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-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ing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形式为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lying, picnic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-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形式为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picnicking 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465942" y="1097038"/>
          <a:ext cx="8955315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9658"/>
                <a:gridCol w="1378857"/>
                <a:gridCol w="2336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规则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原形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en-US" altLang="zh-CN" sz="2800" dirty="0" err="1" smtClean="0">
                          <a:latin typeface="Comic Sans MS" panose="030F0702030302020204" pitchFamily="66" charset="0"/>
                        </a:rPr>
                        <a:t>ing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形式 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一般在动词原形末尾加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en-US" altLang="zh-CN" sz="2800" dirty="0" err="1" smtClean="0">
                          <a:latin typeface="Comic Sans MS" panose="030F0702030302020204" pitchFamily="66" charset="0"/>
                        </a:rPr>
                        <a:t>ing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listen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listening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以不发音字母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e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结尾的动词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先去掉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e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再加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en-US" altLang="zh-CN" sz="2800" dirty="0" err="1" smtClean="0">
                          <a:latin typeface="Comic Sans MS" panose="030F0702030302020204" pitchFamily="66" charset="0"/>
                        </a:rPr>
                        <a:t>ing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ride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riding 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以重读闭音节结尾的动词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如果末尾只有一个辅音字母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应先双写这个字母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再加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en-US" altLang="zh-CN" sz="2800" dirty="0" err="1" smtClean="0">
                          <a:latin typeface="Comic Sans MS" panose="030F0702030302020204" pitchFamily="66" charset="0"/>
                        </a:rPr>
                        <a:t>ing</a:t>
                      </a:r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get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Comic Sans MS" panose="030F0702030302020204" pitchFamily="66" charset="0"/>
                        </a:rPr>
                        <a:t>getting</a:t>
                      </a:r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971321" y="781996"/>
            <a:ext cx="711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(2)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现在进行时时间状语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3142" y="1756881"/>
            <a:ext cx="10387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现在进行时的时间状语常用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now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或者告诉你一个准确的现在时间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或者用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look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listen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常用于句子的开头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表示提醒听者注意正在发生的事情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04111" y="3515975"/>
            <a:ext cx="8830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e.g. </a:t>
            </a:r>
            <a:r>
              <a:rPr lang="en-US" altLang="zh-CN" sz="3200" dirty="0">
                <a:latin typeface="Comic Sans MS" panose="030F0702030302020204" pitchFamily="66" charset="0"/>
              </a:rPr>
              <a:t>They are playing basketball now.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dirty="0">
                <a:latin typeface="Comic Sans MS" panose="030F0702030302020204" pitchFamily="66" charset="0"/>
              </a:rPr>
              <a:t>Listen! She is singing.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dirty="0">
                <a:latin typeface="Comic Sans MS" panose="030F0702030302020204" pitchFamily="66" charset="0"/>
              </a:rPr>
              <a:t>Look! He is reading.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1700" y="337209"/>
            <a:ext cx="969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Act it out group by group. Find the best group.</a:t>
            </a:r>
          </a:p>
        </p:txBody>
      </p:sp>
      <p:sp>
        <p:nvSpPr>
          <p:cNvPr id="11" name="TextBox 31"/>
          <p:cNvSpPr txBox="1"/>
          <p:nvPr/>
        </p:nvSpPr>
        <p:spPr>
          <a:xfrm>
            <a:off x="3906813" y="1566475"/>
            <a:ext cx="94810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 at the ….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… doing?</a:t>
            </a:r>
          </a:p>
          <a:p>
            <a:r>
              <a:rPr lang="en-US" altLang="zh-CN" sz="3200" dirty="0" err="1" smtClean="0">
                <a:latin typeface="Comic Sans MS" panose="030F0702030302020204" pitchFamily="66" charset="0"/>
              </a:rPr>
              <a:t>Haha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They’re ….!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They’re …..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Oh, yes! They like …..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……doing?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……..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！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Do you see any ……?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Yes! Look there! The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elephant is ….</a:t>
            </a:r>
          </a:p>
        </p:txBody>
      </p:sp>
      <p:sp>
        <p:nvSpPr>
          <p:cNvPr id="12" name="TextBox 31"/>
          <p:cNvSpPr txBox="1"/>
          <p:nvPr/>
        </p:nvSpPr>
        <p:spPr>
          <a:xfrm>
            <a:off x="1001770" y="1545848"/>
            <a:ext cx="29050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endParaRPr lang="en-US" altLang="zh-CN" sz="32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r"/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Mike: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660374"/>
            <a:ext cx="920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Now you are at the zoo. Make dialogue and act it out.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" y="1828800"/>
            <a:ext cx="93268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S1: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（举起望远镜）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I see a __________.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S2: What is it doing?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S1: It’s __________. Here you are. Take a look.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S2: Thank you.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S1: Do you see any ________?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S2: Yes! Look there! _____________________.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S1: Wow!</a:t>
            </a:r>
            <a:endParaRPr lang="zh-CN" altLang="en-US" sz="2800" dirty="0" smtClean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1144.jpg"/>
          <p:cNvPicPr>
            <a:picLocks noChangeAspect="1" noChangeArrowheads="1"/>
          </p:cNvPicPr>
          <p:nvPr/>
        </p:nvPicPr>
        <p:blipFill>
          <a:blip r:embed="rId2"/>
          <a:srcRect l="118" t="62105" r="540" b="4247"/>
          <a:stretch>
            <a:fillRect/>
          </a:stretch>
        </p:blipFill>
        <p:spPr bwMode="auto">
          <a:xfrm>
            <a:off x="0" y="1770743"/>
            <a:ext cx="12192000" cy="5087257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0" y="400050"/>
            <a:ext cx="3500438" cy="1585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读书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03100" y="5048644"/>
            <a:ext cx="1788900" cy="1387131"/>
          </a:xfrm>
          <a:prstGeom prst="rect">
            <a:avLst/>
          </a:prstGeom>
        </p:spPr>
      </p:pic>
      <p:grpSp>
        <p:nvGrpSpPr>
          <p:cNvPr id="2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4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8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7552" y="824418"/>
            <a:ext cx="397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Choose and tell.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65362" y="2917421"/>
            <a:ext cx="2978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We’re having an English class.</a:t>
            </a:r>
          </a:p>
        </p:txBody>
      </p:sp>
      <p:sp>
        <p:nvSpPr>
          <p:cNvPr id="38" name="TextBox 37"/>
          <p:cNvSpPr txBox="1"/>
          <p:nvPr/>
        </p:nvSpPr>
        <p:spPr>
          <a:xfrm rot="178805">
            <a:off x="6139328" y="3455761"/>
            <a:ext cx="24241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am</a:t>
            </a:r>
          </a:p>
          <a:p>
            <a:r>
              <a:rPr lang="en-US" altLang="zh-CN" sz="3200" dirty="0" err="1" smtClean="0">
                <a:latin typeface="Comic Sans MS" panose="030F0702030302020204" pitchFamily="66" charset="0"/>
              </a:rPr>
              <a:t>He/She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is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We are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You are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They are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3750" y="3143248"/>
            <a:ext cx="2539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I’m eating dinner.</a:t>
            </a:r>
          </a:p>
        </p:txBody>
      </p:sp>
      <p:sp>
        <p:nvSpPr>
          <p:cNvPr id="18" name="TextBox 17"/>
          <p:cNvSpPr txBox="1"/>
          <p:nvPr/>
        </p:nvSpPr>
        <p:spPr>
          <a:xfrm rot="264522">
            <a:off x="8337342" y="3488188"/>
            <a:ext cx="27806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have… class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clean… room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eat dinner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read a book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watch TV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0554" y="849086"/>
            <a:ext cx="2937006" cy="52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sing!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623060"/>
            <a:ext cx="6444150" cy="44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7556452" y="1038279"/>
            <a:ext cx="2228850" cy="406050"/>
            <a:chOff x="8289713" y="1109970"/>
            <a:chExt cx="2228850" cy="422184"/>
          </a:xfrm>
        </p:grpSpPr>
        <p:sp>
          <p:nvSpPr>
            <p:cNvPr id="11" name="矩形: 圆角 16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7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10893" y="1017404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、单选题。</a:t>
            </a:r>
            <a:endParaRPr lang="zh-CN" altLang="zh-CN" sz="32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2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1047751" y="1526296"/>
            <a:ext cx="11144249" cy="53660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)1.—What are the birds doing?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—________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They are at school.        B. They are monkeys.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C. They are flying.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)2.—Do you see ________ elephants?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—Yes.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some          B. any          C. an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)3. The cat is playing with _____ mother.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it’s              B. its           C. 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18801" y="161276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8506" y="3949558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67782" y="5695000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71321" y="1845377"/>
            <a:ext cx="11144249" cy="30469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1.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我正在吃中午饭。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am _______ ________.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2.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看那！大象在喝水。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Look there! The elephant _______ _______water.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1144" y="2707896"/>
            <a:ext cx="40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eating      lunch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70537" y="1464784"/>
            <a:ext cx="4249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、翻译下列句子。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0845" y="4183167"/>
            <a:ext cx="3491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          drinking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184681" y="1816880"/>
            <a:ext cx="11144249" cy="363791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is, the what, little, monkey, doing(?)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reading, she, books, is(.)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English  an  are  we  having  class(.)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3314" y="2418950"/>
            <a:ext cx="713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is the little monkey doing?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951081"/>
            <a:ext cx="53645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8554" y="3630951"/>
            <a:ext cx="724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is reading books.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3314" y="4793562"/>
            <a:ext cx="608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are having an English class.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8"/>
          <p:cNvSpPr txBox="1"/>
          <p:nvPr/>
        </p:nvSpPr>
        <p:spPr>
          <a:xfrm>
            <a:off x="200210" y="223869"/>
            <a:ext cx="282320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05279" y="1058206"/>
            <a:ext cx="4519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中国的国宝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74410" y="1900842"/>
            <a:ext cx="6354575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熊猫属于食肉目、熊科、大熊猫亚科和大熊猫属唯一的哺乳动物，体色为黑白两色，它有着圆圆的脸颊，大大的黑眼圈，胖嘟嘟的身体，标志性的内八字的行走方式，也有解剖刀般锋利的爪子。是世界上最可爱的动物之一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4185" y="2271485"/>
            <a:ext cx="25431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63949" y="948957"/>
            <a:ext cx="4354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 you like pandas?</a:t>
            </a:r>
            <a:endParaRPr lang="zh-CN" altLang="en-US" sz="3600" dirty="0">
              <a:solidFill>
                <a:srgbClr val="9379F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图片 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2290" name="AutoShape 2" descr="https://ss0.bdstatic.com/94oJfD_bAAcT8t7mm9GUKT-xh_/timg?image&amp;quality=100&amp;size=b4000_4000&amp;sec=1596955145&amp;di=ca82049866f2a0b3f43c870eab58131d&amp;src=http://gss0.baidu.com/7Po3dSag_xI4khGko9WTAnF6hhy/zhidao/pic/item/d043ad4bd11373f085198181a80f4bfbfbed048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92" name="AutoShape 4" descr="https://ss0.bdstatic.com/94oJfD_bAAcT8t7mm9GUKT-xh_/timg?image&amp;quality=100&amp;size=b4000_4000&amp;sec=1596955145&amp;di=ca82049866f2a0b3f43c870eab58131d&amp;src=http://gss0.baidu.com/7Po3dSag_xI4khGko9WTAnF6hhy/zhidao/pic/item/d043ad4bd11373f085198181a80f4bfbfbed048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4385" y="2224541"/>
            <a:ext cx="7370763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912" y="-933064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883954" y="4739214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2723" y="1704813"/>
            <a:ext cx="7823905" cy="40134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学习了以下单词：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bamboo, its</a:t>
            </a:r>
            <a:endParaRPr lang="en-US" altLang="zh-CN" sz="28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are they doing?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eating lunch.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What’s the little monkey doing?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 playing with its mother.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3" name="Freeform 34"/>
          <p:cNvSpPr>
            <a:spLocks noEditPoints="1"/>
          </p:cNvSpPr>
          <p:nvPr/>
        </p:nvSpPr>
        <p:spPr bwMode="auto">
          <a:xfrm rot="8869549">
            <a:off x="9897721" y="1254921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442732" y="2230897"/>
            <a:ext cx="406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580875" y="3329236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Introduce pandas to your parents.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6631104" y="2221418"/>
            <a:ext cx="37573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10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9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33" y="170762"/>
            <a:ext cx="5630227" cy="635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in Scen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111.4648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5598" y="239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158" y="859457"/>
            <a:ext cx="9163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There are many other animals in the zoo, too.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158" y="1462459"/>
            <a:ext cx="9986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they doing? Let’s listen and tick.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Picture 2" descr="C:\Users\Administrator\Desktop\1144.jpg"/>
          <p:cNvPicPr>
            <a:picLocks noChangeAspect="1" noChangeArrowheads="1"/>
          </p:cNvPicPr>
          <p:nvPr/>
        </p:nvPicPr>
        <p:blipFill>
          <a:blip r:embed="rId4"/>
          <a:srcRect l="6261" t="15853" r="9224" b="69941"/>
          <a:stretch>
            <a:fillRect/>
          </a:stretch>
        </p:blipFill>
        <p:spPr bwMode="auto">
          <a:xfrm>
            <a:off x="1320801" y="2475280"/>
            <a:ext cx="9202058" cy="2749863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584666" y="2699822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86674" y="271462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9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3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516605" y="239714"/>
            <a:ext cx="4665104" cy="480131"/>
            <a:chOff x="3288089" y="344600"/>
            <a:chExt cx="4665104" cy="480131"/>
          </a:xfrm>
        </p:grpSpPr>
        <p:sp>
          <p:nvSpPr>
            <p:cNvPr id="15" name="矩形 14"/>
            <p:cNvSpPr/>
            <p:nvPr/>
          </p:nvSpPr>
          <p:spPr>
            <a:xfrm>
              <a:off x="4748567" y="344600"/>
              <a:ext cx="1625766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try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6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ïŝḻiḓê"/>
            <p:cNvSpPr/>
            <p:nvPr/>
          </p:nvSpPr>
          <p:spPr bwMode="auto">
            <a:xfrm flipH="1">
              <a:off x="6379124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5880" y="14071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71321" y="1237761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045360" y="1922136"/>
            <a:ext cx="10533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Wow! There are so many animals in the zoo.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Yes. I love them. Look! The birds are flying.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And there is a yellow tiger, too.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Yes. It is running very fast!</a:t>
            </a:r>
          </a:p>
        </p:txBody>
      </p:sp>
      <p:sp>
        <p:nvSpPr>
          <p:cNvPr id="2" name="矩形 1"/>
          <p:cNvSpPr/>
          <p:nvPr/>
        </p:nvSpPr>
        <p:spPr>
          <a:xfrm>
            <a:off x="1073345" y="1874843"/>
            <a:ext cx="1972015" cy="2969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Mike: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Mike: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635240" y="3445630"/>
            <a:ext cx="3688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577840" y="4283830"/>
            <a:ext cx="2734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4" idx="2"/>
          </p:cNvCxnSpPr>
          <p:nvPr/>
        </p:nvCxnSpPr>
        <p:spPr>
          <a:xfrm>
            <a:off x="3931920" y="4969124"/>
            <a:ext cx="43800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let's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1560" y="12129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20" y="754344"/>
            <a:ext cx="6603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Do you see the pandas? What are they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580" y="2529839"/>
            <a:ext cx="690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eating bamboo.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20" y="3340834"/>
            <a:ext cx="690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12:00. They are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eating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?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86563" y="3362622"/>
            <a:ext cx="1173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lunch</a:t>
            </a:r>
            <a:endParaRPr lang="zh-CN" altLang="en-US" sz="3200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0" y="1665803"/>
            <a:ext cx="39624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6109557" y="3243976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…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720814" y="4378789"/>
            <a:ext cx="1633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bamboo</a:t>
            </a:r>
            <a:endParaRPr lang="zh-CN" altLang="en-US" sz="3200" dirty="0">
              <a:solidFill>
                <a:srgbClr val="00B05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20699" y="437200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7" grpId="1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652414"/>
            <a:ext cx="574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 little monkey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48" y="1737360"/>
            <a:ext cx="5270524" cy="385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160" y="2001879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playing with its mother!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77920" y="2951946"/>
            <a:ext cx="694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its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3971240" y="353672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它的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640" y="1513522"/>
            <a:ext cx="347662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60" y="919478"/>
            <a:ext cx="600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Do you see any elephants?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257" y="1835957"/>
            <a:ext cx="258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 there!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6085490" y="2420732"/>
            <a:ext cx="3011213" cy="8406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4023" y="2841045"/>
            <a:ext cx="600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is the elephant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3359" y="3722564"/>
            <a:ext cx="6711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drinking water.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95E-6 -3.7037E-7 C -0.08662 0.0007 -0.17338 0.00093 -0.26 0.00232 C -0.27615 0.00255 -0.26443 0.00556 -0.27941 0.00926 C -0.29517 0.0132 -0.32617 0.01158 -0.33763 0.01158 " pathEditMode="relative" ptsTypes="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1144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 l="118" t="32046" r="540" b="32039"/>
          <a:stretch>
            <a:fillRect/>
          </a:stretch>
        </p:blipFill>
        <p:spPr bwMode="auto">
          <a:xfrm>
            <a:off x="1" y="1428220"/>
            <a:ext cx="12192000" cy="54297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0857" y="848107"/>
            <a:ext cx="11893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and Mike are watching a video about animals. What animals do they see? Listen and answer.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44408" y="134264"/>
            <a:ext cx="4665104" cy="480131"/>
            <a:chOff x="3288089" y="344600"/>
            <a:chExt cx="4665104" cy="480131"/>
          </a:xfrm>
        </p:grpSpPr>
        <p:sp>
          <p:nvSpPr>
            <p:cNvPr id="7" name="矩形 6"/>
            <p:cNvSpPr/>
            <p:nvPr/>
          </p:nvSpPr>
          <p:spPr>
            <a:xfrm>
              <a:off x="4690860" y="344600"/>
              <a:ext cx="174118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talk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9" name="ïŝḻiḓê"/>
            <p:cNvSpPr/>
            <p:nvPr/>
          </p:nvSpPr>
          <p:spPr bwMode="auto">
            <a:xfrm>
              <a:off x="3288089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ïŝḻiḓê"/>
            <p:cNvSpPr/>
            <p:nvPr/>
          </p:nvSpPr>
          <p:spPr bwMode="auto">
            <a:xfrm flipH="1">
              <a:off x="6379124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4408" y="2514600"/>
            <a:ext cx="601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see pandas, monkeys and elephants.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690360" y="4143110"/>
            <a:ext cx="3383280" cy="23491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690360" y="1791810"/>
            <a:ext cx="1691640" cy="1545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702040" y="2303422"/>
            <a:ext cx="2743200" cy="2068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Let's t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040" y="1315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2" grpId="0"/>
      <p:bldP spid="3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1256</Words>
  <Application>Microsoft Office PowerPoint</Application>
  <PresentationFormat>自定义</PresentationFormat>
  <Paragraphs>244</Paragraphs>
  <Slides>27</Slides>
  <Notes>0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769</cp:revision>
  <dcterms:created xsi:type="dcterms:W3CDTF">2019-08-19T07:47:00Z</dcterms:created>
  <dcterms:modified xsi:type="dcterms:W3CDTF">2021-11-22T08:05:46Z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