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9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0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3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4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5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583" r:id="rId3"/>
    <p:sldId id="586" r:id="rId4"/>
    <p:sldId id="614" r:id="rId5"/>
    <p:sldId id="615" r:id="rId6"/>
    <p:sldId id="547" r:id="rId7"/>
    <p:sldId id="554" r:id="rId8"/>
    <p:sldId id="641" r:id="rId9"/>
    <p:sldId id="642" r:id="rId10"/>
    <p:sldId id="643" r:id="rId11"/>
    <p:sldId id="645" r:id="rId12"/>
    <p:sldId id="644" r:id="rId13"/>
    <p:sldId id="446" r:id="rId14"/>
    <p:sldId id="594" r:id="rId15"/>
    <p:sldId id="484" r:id="rId16"/>
    <p:sldId id="485" r:id="rId17"/>
    <p:sldId id="647" r:id="rId18"/>
    <p:sldId id="646" r:id="rId19"/>
    <p:sldId id="648" r:id="rId20"/>
    <p:sldId id="495" r:id="rId21"/>
    <p:sldId id="653" r:id="rId22"/>
    <p:sldId id="650" r:id="rId23"/>
    <p:sldId id="651" r:id="rId24"/>
    <p:sldId id="596" r:id="rId25"/>
    <p:sldId id="508" r:id="rId26"/>
    <p:sldId id="418" r:id="rId27"/>
    <p:sldId id="363" r:id="rId28"/>
    <p:sldId id="280" r:id="rId29"/>
    <p:sldId id="271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1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48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798" y="-96"/>
      </p:cViewPr>
      <p:guideLst>
        <p:guide orient="horz" pos="2211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48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05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87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openxmlformats.org/officeDocument/2006/relationships/tags" Target="../tags/tag38.xml"/><Relationship Id="rId7" Type="http://schemas.microsoft.com/office/2007/relationships/media" Target="../media/media4.wav"/><Relationship Id="rId12" Type="http://schemas.openxmlformats.org/officeDocument/2006/relationships/image" Target="../media/image3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33.png"/><Relationship Id="rId5" Type="http://schemas.openxmlformats.org/officeDocument/2006/relationships/tags" Target="../tags/tag40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39.xml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openxmlformats.org/officeDocument/2006/relationships/tags" Target="../tags/tag44.xml"/><Relationship Id="rId7" Type="http://schemas.microsoft.com/office/2007/relationships/media" Target="../media/media5.wav"/><Relationship Id="rId12" Type="http://schemas.openxmlformats.org/officeDocument/2006/relationships/image" Target="../media/image3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34.png"/><Relationship Id="rId5" Type="http://schemas.openxmlformats.org/officeDocument/2006/relationships/tags" Target="../tags/tag46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34" Type="http://schemas.openxmlformats.org/officeDocument/2006/relationships/image" Target="../media/image41.png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image" Target="../media/image40.png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image" Target="../media/image39.png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microsoft.com/office/2007/relationships/hdphoto" Target="../media/hdphoto5.wdp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image" Target="../media/image28.png"/><Relationship Id="rId35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microsoft.com/office/2007/relationships/hdphoto" Target="../media/hdphoto5.wdp"/><Relationship Id="rId3" Type="http://schemas.openxmlformats.org/officeDocument/2006/relationships/tags" Target="../tags/tag84.xml"/><Relationship Id="rId21" Type="http://schemas.openxmlformats.org/officeDocument/2006/relationships/image" Target="../media/image19.png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image" Target="../media/image28.png"/><Relationship Id="rId25" Type="http://schemas.openxmlformats.org/officeDocument/2006/relationships/image" Target="../media/image38.png"/><Relationship Id="rId2" Type="http://schemas.openxmlformats.org/officeDocument/2006/relationships/tags" Target="../tags/tag83.xml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20.pn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image" Target="../media/image37.png"/><Relationship Id="rId5" Type="http://schemas.openxmlformats.org/officeDocument/2006/relationships/tags" Target="../tags/tag86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6.png"/><Relationship Id="rId10" Type="http://schemas.openxmlformats.org/officeDocument/2006/relationships/tags" Target="../tags/tag91.xml"/><Relationship Id="rId19" Type="http://schemas.openxmlformats.org/officeDocument/2006/relationships/image" Target="../media/image43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1" Type="http://schemas.openxmlformats.org/officeDocument/2006/relationships/image" Target="../media/image28.png"/><Relationship Id="rId7" Type="http://schemas.openxmlformats.org/officeDocument/2006/relationships/tags" Target="../tags/tag102.xml"/><Relationship Id="rId12" Type="http://schemas.openxmlformats.org/officeDocument/2006/relationships/tags" Target="../tags/tag105.xml"/><Relationship Id="rId17" Type="http://schemas.openxmlformats.org/officeDocument/2006/relationships/audio" Target="../media/media7.wav"/><Relationship Id="rId2" Type="http://schemas.openxmlformats.org/officeDocument/2006/relationships/tags" Target="../tags/tag97.xml"/><Relationship Id="rId16" Type="http://schemas.microsoft.com/office/2007/relationships/media" Target="../media/media7.wav"/><Relationship Id="rId20" Type="http://schemas.openxmlformats.org/officeDocument/2006/relationships/image" Target="../media/image44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audio" Target="../media/media6.wma"/><Relationship Id="rId5" Type="http://schemas.openxmlformats.org/officeDocument/2006/relationships/tags" Target="../tags/tag100.xml"/><Relationship Id="rId15" Type="http://schemas.openxmlformats.org/officeDocument/2006/relationships/tags" Target="../tags/tag108.xml"/><Relationship Id="rId23" Type="http://schemas.openxmlformats.org/officeDocument/2006/relationships/image" Target="../media/image30.png"/><Relationship Id="rId10" Type="http://schemas.microsoft.com/office/2007/relationships/media" Target="../media/media6.wma"/><Relationship Id="rId19" Type="http://schemas.openxmlformats.org/officeDocument/2006/relationships/notesSlide" Target="../notesSlides/notesSlide10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7.xml"/><Relationship Id="rId22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0.png"/><Relationship Id="rId2" Type="http://schemas.openxmlformats.org/officeDocument/2006/relationships/tags" Target="../tags/tag110.xml"/><Relationship Id="rId16" Type="http://schemas.microsoft.com/office/2007/relationships/hdphoto" Target="../media/hdphoto5.wdp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audio" Target="../media/media6.wma"/><Relationship Id="rId5" Type="http://schemas.openxmlformats.org/officeDocument/2006/relationships/tags" Target="../tags/tag113.xml"/><Relationship Id="rId15" Type="http://schemas.openxmlformats.org/officeDocument/2006/relationships/image" Target="../media/image28.png"/><Relationship Id="rId10" Type="http://schemas.microsoft.com/office/2007/relationships/media" Target="../media/media6.wma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26" Type="http://schemas.openxmlformats.org/officeDocument/2006/relationships/image" Target="../media/image47.png"/><Relationship Id="rId3" Type="http://schemas.openxmlformats.org/officeDocument/2006/relationships/tags" Target="../tags/tag120.xml"/><Relationship Id="rId21" Type="http://schemas.openxmlformats.org/officeDocument/2006/relationships/tags" Target="../tags/tag138.xml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5" Type="http://schemas.openxmlformats.org/officeDocument/2006/relationships/image" Target="../media/image46.jpeg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tags" Target="../tags/tag137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tags" Target="../tags/tag140.xml"/><Relationship Id="rId10" Type="http://schemas.openxmlformats.org/officeDocument/2006/relationships/tags" Target="../tags/tag127.xml"/><Relationship Id="rId19" Type="http://schemas.openxmlformats.org/officeDocument/2006/relationships/tags" Target="../tags/tag136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Lets%20sing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0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148.xml"/><Relationship Id="rId16" Type="http://schemas.openxmlformats.org/officeDocument/2006/relationships/image" Target="../media/image23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microsoft.com/office/2007/relationships/hdphoto" Target="../media/hdphoto5.wdp"/><Relationship Id="rId5" Type="http://schemas.openxmlformats.org/officeDocument/2006/relationships/tags" Target="../tags/tag151.xml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tags" Target="../tags/tag150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1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6.xml"/><Relationship Id="rId7" Type="http://schemas.openxmlformats.org/officeDocument/2006/relationships/image" Target="../media/image2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microsoft.com/office/2007/relationships/hdphoto" Target="../media/hdphoto5.wdp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1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audio" Target="../media/media1.wav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3" Type="http://schemas.openxmlformats.org/officeDocument/2006/relationships/tags" Target="../tags/tag26.xml"/><Relationship Id="rId7" Type="http://schemas.microsoft.com/office/2007/relationships/media" Target="../media/media2.wav"/><Relationship Id="rId12" Type="http://schemas.openxmlformats.org/officeDocument/2006/relationships/image" Target="../media/image3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31.png"/><Relationship Id="rId5" Type="http://schemas.openxmlformats.org/officeDocument/2006/relationships/tags" Target="../tags/tag28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openxmlformats.org/officeDocument/2006/relationships/tags" Target="../tags/tag32.xml"/><Relationship Id="rId7" Type="http://schemas.microsoft.com/office/2007/relationships/media" Target="../media/media3.wav"/><Relationship Id="rId12" Type="http://schemas.openxmlformats.org/officeDocument/2006/relationships/image" Target="../media/image3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32.png"/><Relationship Id="rId5" Type="http://schemas.openxmlformats.org/officeDocument/2006/relationships/tags" Target="../tags/tag34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Let’s play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57750" y="5073015"/>
            <a:ext cx="644144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are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climbing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mountains.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climbing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klaɪmɪŋ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42454" y="219643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climb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442710" y="3155950"/>
            <a:ext cx="3304540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climb mountains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7368" y="1665287"/>
            <a:ext cx="3849370" cy="354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limb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7990" y="1312083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56080" y="5298732"/>
            <a:ext cx="908050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are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playing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football on the playground.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845" y="1459027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pleɪɪŋ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881366" y="2361028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play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881622" y="3320542"/>
            <a:ext cx="3304540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play football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play the piano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641848" y="3583394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653723" y="2555228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0960" y="1757906"/>
            <a:ext cx="4519106" cy="271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lay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64752" y="1458722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57750" y="5073015"/>
            <a:ext cx="556895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drinking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coffee.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drinking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drɪŋkɪŋ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42454" y="219643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drink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442710" y="3155950"/>
            <a:ext cx="3304540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drink water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drink coffee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07909" y="1758032"/>
            <a:ext cx="3526448" cy="35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393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quickly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792" y="3673909"/>
            <a:ext cx="3063494" cy="1824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085" y="905510"/>
            <a:ext cx="2829560" cy="2112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65" y="4132624"/>
            <a:ext cx="3244278" cy="1834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825" y="1381963"/>
            <a:ext cx="2680335" cy="1947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640" y="1561264"/>
            <a:ext cx="2411730" cy="2112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650" y="4076317"/>
            <a:ext cx="2749135" cy="1947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8" y="251795"/>
            <a:ext cx="3151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47"/>
          <p:cNvSpPr txBox="1"/>
          <p:nvPr>
            <p:custDataLst>
              <p:tags r:id="rId1"/>
            </p:custDataLst>
          </p:nvPr>
        </p:nvSpPr>
        <p:spPr>
          <a:xfrm>
            <a:off x="1909924" y="2242833"/>
            <a:ext cx="1676409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drinking</a:t>
            </a:r>
          </a:p>
        </p:txBody>
      </p:sp>
      <p:sp>
        <p:nvSpPr>
          <p:cNvPr id="36" name="TextBox 35"/>
          <p:cNvSpPr txBox="1"/>
          <p:nvPr>
            <p:custDataLst>
              <p:tags r:id="rId2"/>
            </p:custDataLst>
          </p:nvPr>
        </p:nvSpPr>
        <p:spPr>
          <a:xfrm>
            <a:off x="5640817" y="4429119"/>
            <a:ext cx="1336868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cooking</a:t>
            </a:r>
          </a:p>
        </p:txBody>
      </p:sp>
      <p:sp>
        <p:nvSpPr>
          <p:cNvPr id="39" name="TextBox 38"/>
          <p:cNvSpPr txBox="1"/>
          <p:nvPr>
            <p:custDataLst>
              <p:tags r:id="rId3"/>
            </p:custDataLst>
          </p:nvPr>
        </p:nvSpPr>
        <p:spPr>
          <a:xfrm>
            <a:off x="3764334" y="4367364"/>
            <a:ext cx="1519256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reading</a:t>
            </a:r>
          </a:p>
        </p:txBody>
      </p:sp>
      <p:sp>
        <p:nvSpPr>
          <p:cNvPr id="40" name="TextBox 39"/>
          <p:cNvSpPr txBox="1"/>
          <p:nvPr>
            <p:custDataLst>
              <p:tags r:id="rId4"/>
            </p:custDataLst>
          </p:nvPr>
        </p:nvSpPr>
        <p:spPr>
          <a:xfrm>
            <a:off x="207226" y="4370535"/>
            <a:ext cx="166210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climbing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>
            <p:custDataLst>
              <p:tags r:id="rId5"/>
            </p:custDataLst>
          </p:nvPr>
        </p:nvSpPr>
        <p:spPr>
          <a:xfrm>
            <a:off x="1861845" y="4314522"/>
            <a:ext cx="159067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watching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>
            <p:custDataLst>
              <p:tags r:id="rId6"/>
            </p:custDataLst>
          </p:nvPr>
        </p:nvSpPr>
        <p:spPr>
          <a:xfrm>
            <a:off x="8983409" y="4441978"/>
            <a:ext cx="1474120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seeing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0540531" y="4445148"/>
            <a:ext cx="1662104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danc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28065" y="4441980"/>
            <a:ext cx="1676409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drawing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pic>
        <p:nvPicPr>
          <p:cNvPr id="63" name="Picture 2" descr="C:\Users\Administrator\Desktop\qqqq2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1959857" y="1742760"/>
            <a:ext cx="1508126" cy="189686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>
            <p:custDataLst>
              <p:tags r:id="rId10"/>
            </p:custDataLst>
          </p:nvPr>
        </p:nvSpPr>
        <p:spPr>
          <a:xfrm>
            <a:off x="10855132" y="2343616"/>
            <a:ext cx="1336868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thinking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11"/>
            </p:custDataLst>
          </p:nvPr>
        </p:nvSpPr>
        <p:spPr>
          <a:xfrm>
            <a:off x="9213320" y="2242830"/>
            <a:ext cx="1519256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running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>
            <p:custDataLst>
              <p:tags r:id="rId12"/>
            </p:custDataLst>
          </p:nvPr>
        </p:nvSpPr>
        <p:spPr>
          <a:xfrm>
            <a:off x="3837838" y="2242831"/>
            <a:ext cx="147412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sleeping</a:t>
            </a:r>
          </a:p>
        </p:txBody>
      </p:sp>
      <p:sp>
        <p:nvSpPr>
          <p:cNvPr id="46" name="TextBox 45"/>
          <p:cNvSpPr txBox="1"/>
          <p:nvPr>
            <p:custDataLst>
              <p:tags r:id="rId13"/>
            </p:custDataLst>
          </p:nvPr>
        </p:nvSpPr>
        <p:spPr>
          <a:xfrm>
            <a:off x="5627184" y="2246001"/>
            <a:ext cx="1662104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playing</a:t>
            </a:r>
          </a:p>
        </p:txBody>
      </p:sp>
      <p:sp>
        <p:nvSpPr>
          <p:cNvPr id="47" name="TextBox 46"/>
          <p:cNvSpPr txBox="1"/>
          <p:nvPr>
            <p:custDataLst>
              <p:tags r:id="rId14"/>
            </p:custDataLst>
          </p:nvPr>
        </p:nvSpPr>
        <p:spPr>
          <a:xfrm>
            <a:off x="455121" y="2342844"/>
            <a:ext cx="1333478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eating</a:t>
            </a:r>
          </a:p>
        </p:txBody>
      </p:sp>
      <p:sp>
        <p:nvSpPr>
          <p:cNvPr id="49" name="TextBox 48"/>
          <p:cNvSpPr txBox="1"/>
          <p:nvPr>
            <p:custDataLst>
              <p:tags r:id="rId15"/>
            </p:custDataLst>
          </p:nvPr>
        </p:nvSpPr>
        <p:spPr>
          <a:xfrm>
            <a:off x="7455971" y="2189988"/>
            <a:ext cx="1590679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talking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Users\Administrator\Desktop\qqqq2.pn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199344" y="1755464"/>
            <a:ext cx="1508126" cy="1896867"/>
          </a:xfrm>
          <a:prstGeom prst="rect">
            <a:avLst/>
          </a:prstGeom>
          <a:noFill/>
        </p:spPr>
      </p:pic>
      <p:pic>
        <p:nvPicPr>
          <p:cNvPr id="64" name="Picture 2" descr="C:\Users\Administrator\Desktop\qqqq2.png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3731517" y="1728473"/>
            <a:ext cx="1508126" cy="1896867"/>
          </a:xfrm>
          <a:prstGeom prst="rect">
            <a:avLst/>
          </a:prstGeom>
          <a:noFill/>
        </p:spPr>
      </p:pic>
      <p:pic>
        <p:nvPicPr>
          <p:cNvPr id="65" name="Picture 2" descr="C:\Users\Administrator\Desktop\qqqq2.pn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5531754" y="1757048"/>
            <a:ext cx="1508126" cy="1896867"/>
          </a:xfrm>
          <a:prstGeom prst="rect">
            <a:avLst/>
          </a:prstGeom>
          <a:noFill/>
        </p:spPr>
      </p:pic>
      <p:pic>
        <p:nvPicPr>
          <p:cNvPr id="66" name="Picture 2" descr="C:\Users\Administrator\Desktop\qqqq2.pn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7441277" y="1489859"/>
            <a:ext cx="1508126" cy="1896867"/>
          </a:xfrm>
          <a:prstGeom prst="rect">
            <a:avLst/>
          </a:prstGeom>
          <a:noFill/>
        </p:spPr>
      </p:pic>
      <p:pic>
        <p:nvPicPr>
          <p:cNvPr id="67" name="Picture 2" descr="C:\Users\Administrator\Desktop\qqqq2.pn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9092687" y="1489858"/>
            <a:ext cx="1508126" cy="1896867"/>
          </a:xfrm>
          <a:prstGeom prst="rect">
            <a:avLst/>
          </a:prstGeom>
          <a:noFill/>
        </p:spPr>
      </p:pic>
      <p:pic>
        <p:nvPicPr>
          <p:cNvPr id="68" name="Picture 2" descr="C:\Users\Administrator\Desktop\qqqq2.pn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10678534" y="1558572"/>
            <a:ext cx="1508126" cy="1896867"/>
          </a:xfrm>
          <a:prstGeom prst="rect">
            <a:avLst/>
          </a:prstGeom>
          <a:noFill/>
        </p:spPr>
      </p:pic>
      <p:pic>
        <p:nvPicPr>
          <p:cNvPr id="69" name="Picture 2" descr="C:\Users\Administrator\Desktop\qqqq2.pn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3731517" y="3667235"/>
            <a:ext cx="1508126" cy="1896867"/>
          </a:xfrm>
          <a:prstGeom prst="rect">
            <a:avLst/>
          </a:prstGeom>
          <a:noFill/>
        </p:spPr>
      </p:pic>
      <p:pic>
        <p:nvPicPr>
          <p:cNvPr id="70" name="Picture 2" descr="C:\Users\Administrator\Desktop\qqqq2.pn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1835829" y="3652331"/>
            <a:ext cx="1508126" cy="1896867"/>
          </a:xfrm>
          <a:prstGeom prst="rect">
            <a:avLst/>
          </a:prstGeom>
          <a:noFill/>
        </p:spPr>
      </p:pic>
      <p:pic>
        <p:nvPicPr>
          <p:cNvPr id="71" name="Picture 2" descr="C:\Users\Administrator\Desktop\qqqq2.png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280473" y="3711358"/>
            <a:ext cx="1508126" cy="1896867"/>
          </a:xfrm>
          <a:prstGeom prst="rect">
            <a:avLst/>
          </a:prstGeom>
          <a:noFill/>
        </p:spPr>
      </p:pic>
      <p:pic>
        <p:nvPicPr>
          <p:cNvPr id="72" name="Picture 2" descr="C:\Users\Administrator\Desktop\qqqq2.png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5531754" y="3807007"/>
            <a:ext cx="1508126" cy="1896867"/>
          </a:xfrm>
          <a:prstGeom prst="rect">
            <a:avLst/>
          </a:prstGeom>
          <a:noFill/>
        </p:spPr>
      </p:pic>
      <p:pic>
        <p:nvPicPr>
          <p:cNvPr id="73" name="Picture 2" descr="C:\Users\Administrator\Desktop\qqqq2.png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7212206" y="3757719"/>
            <a:ext cx="1508126" cy="1896867"/>
          </a:xfrm>
          <a:prstGeom prst="rect">
            <a:avLst/>
          </a:prstGeom>
          <a:noFill/>
        </p:spPr>
      </p:pic>
      <p:pic>
        <p:nvPicPr>
          <p:cNvPr id="74" name="Picture 2" descr="C:\Users\Administrator\Desktop\qqqq2.png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8949403" y="3711357"/>
            <a:ext cx="1508126" cy="1896867"/>
          </a:xfrm>
          <a:prstGeom prst="rect">
            <a:avLst/>
          </a:prstGeom>
          <a:noFill/>
        </p:spPr>
      </p:pic>
      <p:pic>
        <p:nvPicPr>
          <p:cNvPr id="75" name="Picture 2" descr="C:\Users\Administrator\Desktop\qqqq2.pn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10557576" y="3807007"/>
            <a:ext cx="1508126" cy="1896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2775" y="224409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drinking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12775" y="560832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playing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12775" y="307213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climbing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95325" y="3957955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jumping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520315" y="2738755"/>
            <a:ext cx="7073265" cy="3667125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212975" y="1998980"/>
            <a:ext cx="7235825" cy="244919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461260" y="1288415"/>
            <a:ext cx="6919595" cy="22675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461260" y="2325370"/>
            <a:ext cx="6890385" cy="298513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5" y="259971"/>
            <a:ext cx="663204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12775" y="484505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sleeping</a:t>
            </a:r>
            <a:endParaRPr lang="en-US" sz="3600" b="1" dirty="0">
              <a:solidFill>
                <a:srgbClr val="0070C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12775" y="156591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356090" y="5467985"/>
            <a:ext cx="1378585" cy="12071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093835" y="818515"/>
            <a:ext cx="1283970" cy="9588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186545" y="3801110"/>
            <a:ext cx="1425575" cy="1010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072880" y="1915795"/>
            <a:ext cx="1632585" cy="972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154160" y="2907030"/>
            <a:ext cx="1581150" cy="8940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356090" y="4811395"/>
            <a:ext cx="1256030" cy="912495"/>
          </a:xfrm>
          <a:prstGeom prst="rect">
            <a:avLst/>
          </a:prstGeom>
        </p:spPr>
      </p:pic>
      <p:cxnSp>
        <p:nvCxnSpPr>
          <p:cNvPr id="20" name="直接连接符 19"/>
          <p:cNvCxnSpPr/>
          <p:nvPr>
            <p:custDataLst>
              <p:tags r:id="rId13"/>
            </p:custDataLst>
          </p:nvPr>
        </p:nvCxnSpPr>
        <p:spPr>
          <a:xfrm flipV="1">
            <a:off x="2237740" y="3284855"/>
            <a:ext cx="7501255" cy="2781935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4"/>
            </p:custDataLst>
          </p:nvPr>
        </p:nvCxnSpPr>
        <p:spPr>
          <a:xfrm>
            <a:off x="2461260" y="4432935"/>
            <a:ext cx="7122795" cy="916305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2" r="4443"/>
          <a:stretch/>
        </p:blipFill>
        <p:spPr>
          <a:xfrm>
            <a:off x="118110" y="1061062"/>
            <a:ext cx="11650337" cy="5347358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3912870" y="1143635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eating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 rot="21180000">
            <a:off x="6113780" y="1151255"/>
            <a:ext cx="1516380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playing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 rot="840000">
            <a:off x="9140825" y="1151255"/>
            <a:ext cx="1623695" cy="52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jumping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 rot="20640000">
            <a:off x="819150" y="1220470"/>
            <a:ext cx="1591310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climbing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5274945" y="5522713"/>
            <a:ext cx="3006725" cy="885825"/>
          </a:xfrm>
          <a:prstGeom prst="wedgeRoundRectCallout">
            <a:avLst>
              <a:gd name="adj1" fmla="val -31921"/>
              <a:gd name="adj2" fmla="val -8240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No. They’re playing with each other.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4" y="406886"/>
            <a:ext cx="247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’s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Learn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5" name="圆角矩形标注 14"/>
          <p:cNvSpPr/>
          <p:nvPr>
            <p:custDataLst>
              <p:tags r:id="rId5"/>
            </p:custDataLst>
          </p:nvPr>
        </p:nvSpPr>
        <p:spPr>
          <a:xfrm>
            <a:off x="981075" y="5427345"/>
            <a:ext cx="2859405" cy="728345"/>
          </a:xfrm>
          <a:prstGeom prst="wedgeRoundRectCallout">
            <a:avLst>
              <a:gd name="adj1" fmla="val 39673"/>
              <a:gd name="adj2" fmla="val -8330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these rabbits eating?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6"/>
            </p:custDataLst>
          </p:nvPr>
        </p:nvSpPr>
        <p:spPr>
          <a:xfrm>
            <a:off x="5370195" y="3860800"/>
            <a:ext cx="1936115" cy="719455"/>
          </a:xfrm>
          <a:prstGeom prst="wedgeRoundRectCallout">
            <a:avLst>
              <a:gd name="adj1" fmla="val -32387"/>
              <a:gd name="adj2" fmla="val 775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Yes. He is so cute.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>
            <p:custDataLst>
              <p:tags r:id="rId7"/>
            </p:custDataLst>
          </p:nvPr>
        </p:nvSpPr>
        <p:spPr>
          <a:xfrm>
            <a:off x="499745" y="3639820"/>
            <a:ext cx="3150870" cy="563880"/>
          </a:xfrm>
          <a:prstGeom prst="wedgeRoundRectCallout">
            <a:avLst>
              <a:gd name="adj1" fmla="val 50261"/>
              <a:gd name="adj2" fmla="val 818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Oh, Fido is sleeping.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6"/>
          <p:cNvSpPr txBox="1"/>
          <p:nvPr>
            <p:custDataLst>
              <p:tags r:id="rId8"/>
            </p:custDataLst>
          </p:nvPr>
        </p:nvSpPr>
        <p:spPr>
          <a:xfrm>
            <a:off x="2232025" y="2240280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drinking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TextBox 6"/>
          <p:cNvSpPr txBox="1"/>
          <p:nvPr>
            <p:custDataLst>
              <p:tags r:id="rId9"/>
            </p:custDataLst>
          </p:nvPr>
        </p:nvSpPr>
        <p:spPr>
          <a:xfrm>
            <a:off x="7237730" y="2301240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sleeping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pic>
        <p:nvPicPr>
          <p:cNvPr id="6" name="B Let's learn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41052" y="420294"/>
            <a:ext cx="619125" cy="619125"/>
          </a:xfrm>
          <a:prstGeom prst="rect">
            <a:avLst/>
          </a:prstGeom>
        </p:spPr>
      </p:pic>
      <p:cxnSp>
        <p:nvCxnSpPr>
          <p:cNvPr id="54" name="直接连接符 53"/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6083330" y="6277292"/>
            <a:ext cx="17406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30"/>
          <p:cNvSpPr txBox="1"/>
          <p:nvPr>
            <p:custDataLst>
              <p:tags r:id="rId13"/>
            </p:custDataLst>
          </p:nvPr>
        </p:nvSpPr>
        <p:spPr>
          <a:xfrm>
            <a:off x="6117168" y="6266756"/>
            <a:ext cx="181038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彼此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</a:t>
            </a:r>
          </a:p>
        </p:txBody>
      </p:sp>
      <p:cxnSp>
        <p:nvCxnSpPr>
          <p:cNvPr id="8" name="直接连接符 7"/>
          <p:cNvCxnSpPr/>
          <p:nvPr>
            <p:custDataLst>
              <p:tags r:id="rId14"/>
            </p:custDataLst>
          </p:nvPr>
        </p:nvCxnSpPr>
        <p:spPr>
          <a:xfrm flipV="1">
            <a:off x="5929589" y="4556361"/>
            <a:ext cx="701040" cy="241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0"/>
          <p:cNvSpPr txBox="1"/>
          <p:nvPr>
            <p:custDataLst>
              <p:tags r:id="rId15"/>
            </p:custDataLst>
          </p:nvPr>
        </p:nvSpPr>
        <p:spPr>
          <a:xfrm>
            <a:off x="6403340" y="4149961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可爱的</a:t>
            </a:r>
          </a:p>
        </p:txBody>
      </p:sp>
      <p:pic>
        <p:nvPicPr>
          <p:cNvPr id="2" name="each other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68590" y="59677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10" y="1028700"/>
            <a:ext cx="12192000" cy="5379720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3912870" y="1143635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eating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 rot="21180000">
            <a:off x="6113780" y="1151255"/>
            <a:ext cx="1516380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playing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 rot="840000">
            <a:off x="9140825" y="1151255"/>
            <a:ext cx="1623695" cy="52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jumping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 rot="20640000">
            <a:off x="819150" y="1220470"/>
            <a:ext cx="1591310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climbing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5274945" y="5523230"/>
            <a:ext cx="2719070" cy="702310"/>
          </a:xfrm>
          <a:prstGeom prst="wedgeRoundRectCallout">
            <a:avLst>
              <a:gd name="adj1" fmla="val -31921"/>
              <a:gd name="adj2" fmla="val -8240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No. They’re ...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981275" y="406886"/>
            <a:ext cx="33041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5" name="圆角矩形标注 14"/>
          <p:cNvSpPr/>
          <p:nvPr>
            <p:custDataLst>
              <p:tags r:id="rId5"/>
            </p:custDataLst>
          </p:nvPr>
        </p:nvSpPr>
        <p:spPr>
          <a:xfrm>
            <a:off x="1994535" y="5445125"/>
            <a:ext cx="2020570" cy="728345"/>
          </a:xfrm>
          <a:prstGeom prst="wedgeRoundRectCallout">
            <a:avLst>
              <a:gd name="adj1" fmla="val 39673"/>
              <a:gd name="adj2" fmla="val -8330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Are these rabbits ...?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6"/>
            </p:custDataLst>
          </p:nvPr>
        </p:nvSpPr>
        <p:spPr>
          <a:xfrm>
            <a:off x="5370195" y="3860800"/>
            <a:ext cx="1936115" cy="719455"/>
          </a:xfrm>
          <a:prstGeom prst="wedgeRoundRectCallout">
            <a:avLst>
              <a:gd name="adj1" fmla="val -32387"/>
              <a:gd name="adj2" fmla="val 7753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Yes. He is ...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>
            <p:custDataLst>
              <p:tags r:id="rId7"/>
            </p:custDataLst>
          </p:nvPr>
        </p:nvSpPr>
        <p:spPr>
          <a:xfrm>
            <a:off x="1373505" y="3860800"/>
            <a:ext cx="2364740" cy="563880"/>
          </a:xfrm>
          <a:prstGeom prst="wedgeRoundRectCallout">
            <a:avLst>
              <a:gd name="adj1" fmla="val 50261"/>
              <a:gd name="adj2" fmla="val 818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Oh, Fido is ...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6"/>
          <p:cNvSpPr txBox="1"/>
          <p:nvPr>
            <p:custDataLst>
              <p:tags r:id="rId8"/>
            </p:custDataLst>
          </p:nvPr>
        </p:nvSpPr>
        <p:spPr>
          <a:xfrm>
            <a:off x="2232025" y="2240280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drinking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TextBox 6"/>
          <p:cNvSpPr txBox="1"/>
          <p:nvPr>
            <p:custDataLst>
              <p:tags r:id="rId9"/>
            </p:custDataLst>
          </p:nvPr>
        </p:nvSpPr>
        <p:spPr>
          <a:xfrm>
            <a:off x="7237730" y="2301240"/>
            <a:ext cx="168084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sleeping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pic>
        <p:nvPicPr>
          <p:cNvPr id="6" name="B Let's learn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38245" y="439961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482725"/>
            <a:chOff x="862511" y="1413046"/>
            <a:chExt cx="4175971" cy="900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2980" y="1534964"/>
              <a:ext cx="3600269" cy="778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zh-CN" altLang="en-US" sz="3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现在进行时的动词</a:t>
              </a:r>
              <a:r>
                <a:rPr lang="en-US" altLang="zh-CN" sz="3600" b="1" dirty="0" err="1">
                  <a:solidFill>
                    <a:schemeClr val="tx1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zh-CN" altLang="en-US" sz="3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形式变化规则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464820" y="2240915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7"/>
          <p:cNvSpPr txBox="1"/>
          <p:nvPr/>
        </p:nvSpPr>
        <p:spPr>
          <a:xfrm>
            <a:off x="576580" y="2501265"/>
            <a:ext cx="102069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、一般动词，加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+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；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514350" indent="-514350"/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      例子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: wash--washing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read--reading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2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、以不发音字母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e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结尾的动词，去掉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e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，再加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+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；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514350" indent="-514350"/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      例子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: make—making write—writing use--using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3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、以重读闭音节结尾的动词且末尾只有一个辅音字母，双写最后的辅音字母，再加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+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；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514350" indent="-514350"/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      例子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:run--running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swim--swimming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put--putting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4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、以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ie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结尾的动词，改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ie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为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y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，再加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+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</a:rPr>
              <a:t>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。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514350" indent="-514350"/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      例子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: lie—lying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 die--dying</a:t>
            </a: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tie--tying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22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5"/>
          <a:srcRect t="59503" b="9419"/>
          <a:stretch>
            <a:fillRect/>
          </a:stretch>
        </p:blipFill>
        <p:spPr bwMode="auto">
          <a:xfrm>
            <a:off x="0" y="1074056"/>
            <a:ext cx="12192000" cy="578394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1637364" y="1427626"/>
            <a:ext cx="120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Mike </a:t>
            </a:r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3933222" y="1556777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sleeping</a:t>
            </a: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9057483" y="1534099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at school!</a:t>
            </a: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 rot="20769160">
            <a:off x="1452530" y="3000372"/>
            <a:ext cx="120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Mike </a:t>
            </a:r>
          </a:p>
        </p:txBody>
      </p:sp>
      <p:sp>
        <p:nvSpPr>
          <p:cNvPr id="22" name="TextBox 21"/>
          <p:cNvSpPr txBox="1"/>
          <p:nvPr>
            <p:custDataLst>
              <p:tags r:id="rId6"/>
            </p:custDataLst>
          </p:nvPr>
        </p:nvSpPr>
        <p:spPr>
          <a:xfrm rot="21022206">
            <a:off x="3524232" y="2357430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sleeping</a:t>
            </a:r>
          </a:p>
        </p:txBody>
      </p:sp>
      <p:sp>
        <p:nvSpPr>
          <p:cNvPr id="23" name="TextBox 22"/>
          <p:cNvSpPr txBox="1"/>
          <p:nvPr>
            <p:custDataLst>
              <p:tags r:id="rId7"/>
            </p:custDataLst>
          </p:nvPr>
        </p:nvSpPr>
        <p:spPr>
          <a:xfrm rot="21050141">
            <a:off x="7024694" y="1968948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at school!</a:t>
            </a:r>
          </a:p>
        </p:txBody>
      </p:sp>
      <p:sp>
        <p:nvSpPr>
          <p:cNvPr id="24" name="TextBox 23"/>
          <p:cNvSpPr txBox="1"/>
          <p:nvPr>
            <p:custDataLst>
              <p:tags r:id="rId8"/>
            </p:custDataLst>
          </p:nvPr>
        </p:nvSpPr>
        <p:spPr>
          <a:xfrm>
            <a:off x="1165645" y="3929066"/>
            <a:ext cx="160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Chen </a:t>
            </a:r>
            <a:r>
              <a:rPr lang="en-US" altLang="zh-CN" sz="2400" dirty="0" err="1">
                <a:latin typeface="Comic Sans MS" panose="030F0702030302020204" pitchFamily="66" charset="0"/>
              </a:rPr>
              <a:t>Jie</a:t>
            </a:r>
            <a:r>
              <a:rPr lang="en-US" altLang="zh-CN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5" name="TextBox 24"/>
          <p:cNvSpPr txBox="1"/>
          <p:nvPr>
            <p:custDataLst>
              <p:tags r:id="rId9"/>
            </p:custDataLst>
          </p:nvPr>
        </p:nvSpPr>
        <p:spPr>
          <a:xfrm>
            <a:off x="1023902" y="4572008"/>
            <a:ext cx="160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Oliver </a:t>
            </a:r>
          </a:p>
        </p:txBody>
      </p:sp>
      <p:sp>
        <p:nvSpPr>
          <p:cNvPr id="26" name="TextBox 25"/>
          <p:cNvSpPr txBox="1"/>
          <p:nvPr>
            <p:custDataLst>
              <p:tags r:id="rId10"/>
            </p:custDataLst>
          </p:nvPr>
        </p:nvSpPr>
        <p:spPr>
          <a:xfrm>
            <a:off x="1262601" y="5143512"/>
            <a:ext cx="186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Wu </a:t>
            </a:r>
            <a:r>
              <a:rPr lang="en-US" altLang="zh-CN" sz="2400" dirty="0" err="1">
                <a:latin typeface="Comic Sans MS" panose="030F0702030302020204" pitchFamily="66" charset="0"/>
              </a:rPr>
              <a:t>Binbin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11"/>
            </p:custDataLst>
          </p:nvPr>
        </p:nvSpPr>
        <p:spPr>
          <a:xfrm>
            <a:off x="1023902" y="5715016"/>
            <a:ext cx="160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John </a:t>
            </a:r>
          </a:p>
        </p:txBody>
      </p:sp>
      <p:sp>
        <p:nvSpPr>
          <p:cNvPr id="30" name="TextBox 29"/>
          <p:cNvSpPr txBox="1"/>
          <p:nvPr>
            <p:custDataLst>
              <p:tags r:id="rId12"/>
            </p:custDataLst>
          </p:nvPr>
        </p:nvSpPr>
        <p:spPr>
          <a:xfrm>
            <a:off x="2007255" y="6186054"/>
            <a:ext cx="192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Zhang </a:t>
            </a:r>
            <a:r>
              <a:rPr lang="en-US" altLang="zh-CN" sz="2400" dirty="0" err="1">
                <a:latin typeface="Comic Sans MS" panose="030F0702030302020204" pitchFamily="66" charset="0"/>
              </a:rPr>
              <a:t>Peng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13"/>
            </p:custDataLst>
          </p:nvPr>
        </p:nvSpPr>
        <p:spPr>
          <a:xfrm>
            <a:off x="3952860" y="3857628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running</a:t>
            </a:r>
          </a:p>
        </p:txBody>
      </p:sp>
      <p:sp>
        <p:nvSpPr>
          <p:cNvPr id="32" name="TextBox 31"/>
          <p:cNvSpPr txBox="1"/>
          <p:nvPr>
            <p:custDataLst>
              <p:tags r:id="rId14"/>
            </p:custDataLst>
          </p:nvPr>
        </p:nvSpPr>
        <p:spPr>
          <a:xfrm>
            <a:off x="4310050" y="4429132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reading</a:t>
            </a:r>
          </a:p>
        </p:txBody>
      </p:sp>
      <p:sp>
        <p:nvSpPr>
          <p:cNvPr id="33" name="TextBox 32"/>
          <p:cNvSpPr txBox="1"/>
          <p:nvPr>
            <p:custDataLst>
              <p:tags r:id="rId15"/>
            </p:custDataLst>
          </p:nvPr>
        </p:nvSpPr>
        <p:spPr>
          <a:xfrm>
            <a:off x="4095736" y="5214950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jumping</a:t>
            </a:r>
          </a:p>
        </p:txBody>
      </p:sp>
      <p:sp>
        <p:nvSpPr>
          <p:cNvPr id="34" name="TextBox 33"/>
          <p:cNvSpPr txBox="1"/>
          <p:nvPr>
            <p:custDataLst>
              <p:tags r:id="rId16"/>
            </p:custDataLst>
          </p:nvPr>
        </p:nvSpPr>
        <p:spPr>
          <a:xfrm>
            <a:off x="4881554" y="6000768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playing</a:t>
            </a:r>
          </a:p>
        </p:txBody>
      </p:sp>
      <p:sp>
        <p:nvSpPr>
          <p:cNvPr id="35" name="TextBox 34"/>
          <p:cNvSpPr txBox="1"/>
          <p:nvPr>
            <p:custDataLst>
              <p:tags r:id="rId17"/>
            </p:custDataLst>
          </p:nvPr>
        </p:nvSpPr>
        <p:spPr>
          <a:xfrm rot="504848">
            <a:off x="6096000" y="3786190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climbing</a:t>
            </a:r>
          </a:p>
        </p:txBody>
      </p:sp>
      <p:sp>
        <p:nvSpPr>
          <p:cNvPr id="36" name="TextBox 35"/>
          <p:cNvSpPr txBox="1"/>
          <p:nvPr>
            <p:custDataLst>
              <p:tags r:id="rId18"/>
            </p:custDataLst>
          </p:nvPr>
        </p:nvSpPr>
        <p:spPr>
          <a:xfrm>
            <a:off x="6238876" y="4339784"/>
            <a:ext cx="188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listening to music</a:t>
            </a:r>
          </a:p>
        </p:txBody>
      </p:sp>
      <p:sp>
        <p:nvSpPr>
          <p:cNvPr id="37" name="TextBox 36"/>
          <p:cNvSpPr txBox="1"/>
          <p:nvPr>
            <p:custDataLst>
              <p:tags r:id="rId19"/>
            </p:custDataLst>
          </p:nvPr>
        </p:nvSpPr>
        <p:spPr>
          <a:xfrm>
            <a:off x="5953124" y="5286388"/>
            <a:ext cx="18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is eating</a:t>
            </a:r>
          </a:p>
        </p:txBody>
      </p:sp>
      <p:sp>
        <p:nvSpPr>
          <p:cNvPr id="38" name="TextBox 37"/>
          <p:cNvSpPr txBox="1"/>
          <p:nvPr>
            <p:custDataLst>
              <p:tags r:id="rId20"/>
            </p:custDataLst>
          </p:nvPr>
        </p:nvSpPr>
        <p:spPr>
          <a:xfrm rot="342608">
            <a:off x="8763951" y="3462776"/>
            <a:ext cx="188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with my father</a:t>
            </a:r>
          </a:p>
        </p:txBody>
      </p:sp>
      <p:sp>
        <p:nvSpPr>
          <p:cNvPr id="39" name="TextBox 38"/>
          <p:cNvSpPr txBox="1"/>
          <p:nvPr>
            <p:custDataLst>
              <p:tags r:id="rId21"/>
            </p:custDataLst>
          </p:nvPr>
        </p:nvSpPr>
        <p:spPr>
          <a:xfrm>
            <a:off x="8519176" y="4368172"/>
            <a:ext cx="1600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under the tree</a:t>
            </a:r>
          </a:p>
        </p:txBody>
      </p:sp>
      <p:sp>
        <p:nvSpPr>
          <p:cNvPr id="40" name="TextBox 39"/>
          <p:cNvSpPr txBox="1"/>
          <p:nvPr>
            <p:custDataLst>
              <p:tags r:id="rId22"/>
            </p:custDataLst>
          </p:nvPr>
        </p:nvSpPr>
        <p:spPr>
          <a:xfrm rot="674716">
            <a:off x="8790642" y="5422594"/>
            <a:ext cx="2029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41" name="TextBox 40"/>
          <p:cNvSpPr txBox="1"/>
          <p:nvPr>
            <p:custDataLst>
              <p:tags r:id="rId23"/>
            </p:custDataLst>
          </p:nvPr>
        </p:nvSpPr>
        <p:spPr>
          <a:xfrm>
            <a:off x="8127698" y="5760736"/>
            <a:ext cx="174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in the living room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59522" y="896984"/>
            <a:ext cx="12032477" cy="9249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小组成员分工做卡片，一人做人名卡片，一人做动作卡片，一人做地点卡片。</a:t>
            </a:r>
          </a:p>
          <a:p>
            <a:pPr algn="l"/>
            <a:r>
              <a:rPr lang="en-US" altLang="zh-CN"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三组卡片里各抽一张，连起来说句子，看看谁抽出的句子最合理，看看谁抽出的句子最好笑！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t="15461"/>
          <a:stretch/>
        </p:blipFill>
        <p:spPr bwMode="auto">
          <a:xfrm>
            <a:off x="4310050" y="201885"/>
            <a:ext cx="727194" cy="6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">
            <a:extLst>
              <a:ext uri="{FF2B5EF4-FFF2-40B4-BE49-F238E27FC236}">
                <a16:creationId xmlns="" xmlns:a16="http://schemas.microsoft.com/office/drawing/2014/main" id="{E80F736F-9C23-4E5C-9121-36C2373B4362}"/>
              </a:ext>
            </a:extLst>
          </p:cNvPr>
          <p:cNvSpPr txBox="1"/>
          <p:nvPr/>
        </p:nvSpPr>
        <p:spPr>
          <a:xfrm>
            <a:off x="4138104" y="314073"/>
            <a:ext cx="3661496" cy="535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lvl="0" indent="0" algn="ctr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970405" algn="l"/>
              </a:tabLst>
              <a:defRPr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Let’s </a:t>
            </a: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play</a:t>
            </a:r>
            <a:endParaRPr lang="en-US" altLang="zh-CN" sz="3200" b="1" dirty="0">
              <a:solidFill>
                <a:schemeClr val="tx2"/>
              </a:solidFill>
              <a:latin typeface="Comic Sans MS" panose="030F0702030302020204" pitchFamily="66" charset="0"/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1194723"/>
            <a:ext cx="7135824" cy="4747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" name="图片 1">
            <a:hlinkClick r:id="rId4" action="ppaction://hlinkfile"/>
            <a:extLst>
              <a:ext uri="{FF2B5EF4-FFF2-40B4-BE49-F238E27FC236}">
                <a16:creationId xmlns="" xmlns:a16="http://schemas.microsoft.com/office/drawing/2014/main" id="{24342A4E-0D74-CEE0-C954-BB7FE8257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883" y="1660266"/>
            <a:ext cx="6572058" cy="3816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012569" y="1340548"/>
            <a:ext cx="8658479" cy="5235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eat           eating               Fido is eating.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drink        drinking            I am drinking.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play          playing              They’re playing.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jump         jumping             He is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jumping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climb        climbing            She is climbing.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sleep        sleeping             The baby is sleeping.</a:t>
            </a:r>
          </a:p>
        </p:txBody>
      </p:sp>
      <p:sp>
        <p:nvSpPr>
          <p:cNvPr id="17" name="文本框 8"/>
          <p:cNvSpPr txBox="1"/>
          <p:nvPr/>
        </p:nvSpPr>
        <p:spPr>
          <a:xfrm>
            <a:off x="777240" y="379730"/>
            <a:ext cx="286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Try to say.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302385" y="1198880"/>
            <a:ext cx="9332087" cy="5264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1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  <a:r>
              <a:rPr lang="zh-CN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试</a:t>
            </a:r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着翻译下列句子并找出共同点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</a:p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I am eat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ing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</a:p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Fido is sleep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ing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They are play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ing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</a:p>
          <a:p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2.</a:t>
            </a:r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小组讨论并试着总结出规律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</a:p>
          <a:p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现在进行时的陈述句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 </a:t>
            </a: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主语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+ be + v-ing.</a:t>
            </a:r>
          </a:p>
          <a:p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现在进行时的一般疑问句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: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Be+</a:t>
            </a:r>
            <a:r>
              <a:rPr 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主语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+ </a:t>
            </a: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现在分词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(v-ing)</a:t>
            </a:r>
          </a:p>
        </p:txBody>
      </p:sp>
      <p:sp>
        <p:nvSpPr>
          <p:cNvPr id="18" name="文本框 8"/>
          <p:cNvSpPr txBox="1"/>
          <p:nvPr>
            <p:custDataLst>
              <p:tags r:id="rId2"/>
            </p:custDataLst>
          </p:nvPr>
        </p:nvSpPr>
        <p:spPr>
          <a:xfrm>
            <a:off x="777240" y="379730"/>
            <a:ext cx="3529965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Let’s find out. 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782445" y="1732153"/>
            <a:ext cx="8627110" cy="42252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Eating, eating. Is Zoom eating?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Jumping, jumping. Is John jumping?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Drinking, drinking. Is Zip drinking?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Singing, singing. Is Sarah singing?</a:t>
            </a:r>
          </a:p>
        </p:txBody>
      </p:sp>
      <p:sp>
        <p:nvSpPr>
          <p:cNvPr id="17" name="文本框 8"/>
          <p:cNvSpPr txBox="1"/>
          <p:nvPr/>
        </p:nvSpPr>
        <p:spPr>
          <a:xfrm>
            <a:off x="777240" y="379730"/>
            <a:ext cx="286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Let’s chant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9218403" y="2613965"/>
            <a:ext cx="2811301" cy="778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Is... +v-ing?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000250" y="1083945"/>
            <a:ext cx="8627110" cy="42252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Climbing, climbing, the dog is </a:t>
            </a:r>
            <a:r>
              <a:rPr lang="en-US" altLang="zh-CN" sz="3200">
                <a:latin typeface="Comic Sans MS" panose="030F0702030302020204" pitchFamily="66" charset="0"/>
              </a:rPr>
              <a:t>climbing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Eating, eating, the dog is </a:t>
            </a:r>
            <a:r>
              <a:rPr lang="en-US" altLang="zh-CN" sz="3200">
                <a:latin typeface="Comic Sans MS" panose="030F0702030302020204" pitchFamily="66" charset="0"/>
              </a:rPr>
              <a:t>eating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Drinking, drinking, the dog is </a:t>
            </a:r>
            <a:r>
              <a:rPr lang="en-US" altLang="zh-CN" sz="3200">
                <a:latin typeface="Comic Sans MS" panose="030F0702030302020204" pitchFamily="66" charset="0"/>
              </a:rPr>
              <a:t>drinking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Playing, paying, are the rabbits playing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  <a:endParaRPr lang="en-US" altLang="zh-CN" sz="320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Jumping, jumping, are the rabbits jumping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  <a:endParaRPr lang="en-US" altLang="zh-CN" sz="320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Sleeping, sleeping, are they sleeping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  <a:endParaRPr lang="en-US" altLang="zh-CN" sz="3200">
              <a:latin typeface="Comic Sans MS" panose="030F0702030302020204" pitchFamily="66" charset="0"/>
            </a:endParaRPr>
          </a:p>
        </p:txBody>
      </p:sp>
      <p:sp>
        <p:nvSpPr>
          <p:cNvPr id="17" name="文本框 8"/>
          <p:cNvSpPr txBox="1"/>
          <p:nvPr/>
        </p:nvSpPr>
        <p:spPr>
          <a:xfrm>
            <a:off x="777240" y="379730"/>
            <a:ext cx="286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Let’s chant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1060" y="1184910"/>
            <a:ext cx="895617" cy="6690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61060" y="2612297"/>
            <a:ext cx="939800" cy="82319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39134" y="1922675"/>
            <a:ext cx="939468" cy="665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61060" y="3363640"/>
            <a:ext cx="934592" cy="6903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84206" y="4152798"/>
            <a:ext cx="905667" cy="7316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87053" y="4885879"/>
            <a:ext cx="869624" cy="731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848742" y="1343025"/>
            <a:ext cx="5670812" cy="1995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Life is like flowers, because everyone blooms at different times.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生命就像一朵朵花，每个人都在不同的时间绽放。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EADC7BF-4B63-B3A3-4564-E45742E4D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8" r="166" b="8685"/>
          <a:stretch/>
        </p:blipFill>
        <p:spPr>
          <a:xfrm>
            <a:off x="7042509" y="1908410"/>
            <a:ext cx="4365788" cy="286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9131" y="1354305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一、单项选择。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99490" y="2087301"/>
            <a:ext cx="1089850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1.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Sarah _____ reading a book in the library.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          A. am            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B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. is                  C. are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2.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Can I ____ with the dog?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playing             B. plays             C. play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 ) 3.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--Is he ____ water now? ---No, he isn’t.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drink                B. </a:t>
            </a:r>
            <a:r>
              <a:rPr lang="en-US" altLang="zh-CN" sz="2800" dirty="0" err="1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drinking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C. drinks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</a:t>
            </a:r>
          </a:p>
        </p:txBody>
      </p:sp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1623328" y="2271451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3" name="TextBox 44"/>
          <p:cNvSpPr txBox="1"/>
          <p:nvPr>
            <p:custDataLst>
              <p:tags r:id="rId4"/>
            </p:custDataLst>
          </p:nvPr>
        </p:nvSpPr>
        <p:spPr>
          <a:xfrm>
            <a:off x="1698258" y="3505837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4" name="TextBox 44"/>
          <p:cNvSpPr txBox="1"/>
          <p:nvPr>
            <p:custDataLst>
              <p:tags r:id="rId5"/>
            </p:custDataLst>
          </p:nvPr>
        </p:nvSpPr>
        <p:spPr>
          <a:xfrm>
            <a:off x="1596032" y="4835759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9" y="51894"/>
            <a:ext cx="289297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186" y="419745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040130" y="1846898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1.The monkey is climbing the tree.(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改为一般疑问句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2.tree, running, cat, under, the, is, the (.)(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listening, the, Mike, to, in, music, is, park,(.)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551305" y="2590324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 the monkey climbing the tree?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375283" y="385572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cat is running under the tree.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1439291" y="5158168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Mike is listening to music in the park.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6825" y="1855961"/>
            <a:ext cx="7557428" cy="2971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climbing, eating, playing, jumping, drinking, sleeping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Are these…?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— Yes, 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39" name="矩形 138"/>
          <p:cNvSpPr/>
          <p:nvPr>
            <p:custDataLst>
              <p:tags r:id="rId1"/>
            </p:custDataLst>
          </p:nvPr>
        </p:nvSpPr>
        <p:spPr>
          <a:xfrm>
            <a:off x="2610372" y="2393125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68318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“Let’s play”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>
            <p:custDataLst>
              <p:tags r:id="rId3"/>
            </p:custDataLst>
          </p:nvPr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dog and 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58538" y="587362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80" y="1424305"/>
            <a:ext cx="6835140" cy="1649730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Children,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which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animal do you like best? 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7853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what they are doing.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80" y="1319213"/>
            <a:ext cx="2176925" cy="16262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49" y="2829813"/>
            <a:ext cx="1796415" cy="1573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51" y="1377696"/>
            <a:ext cx="2417086" cy="1711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87" y="4520374"/>
            <a:ext cx="2200910" cy="1626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693" y="4157472"/>
            <a:ext cx="2119356" cy="1711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826" y="2996374"/>
            <a:ext cx="1811655" cy="1524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420620" y="1169629"/>
            <a:ext cx="9556750" cy="106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they are doing.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420620" y="2136775"/>
            <a:ext cx="6901180" cy="102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what the dog is doing.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037715" y="3429000"/>
            <a:ext cx="791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what the rabbits are doing.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1921510" y="4775200"/>
            <a:ext cx="803529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what my partners are doing.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0" y="-78385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8209" y="233918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7994" y="1326490"/>
            <a:ext cx="5552899" cy="1768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Chen Jie is taking Fido to the </a:t>
            </a:r>
            <a:r>
              <a:rPr lang="en-US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farm. Fido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is so excited.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76470" y="988804"/>
            <a:ext cx="3020687" cy="241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E48CD5D-33A8-483D-AD62-E9B7854DD512}"/>
              </a:ext>
            </a:extLst>
          </p:cNvPr>
          <p:cNvSpPr/>
          <p:nvPr/>
        </p:nvSpPr>
        <p:spPr>
          <a:xfrm>
            <a:off x="5065664" y="221129"/>
            <a:ext cx="228620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learn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굴림" pitchFamily="34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7" b="88889" l="9783" r="100000">
                        <a14:foregroundMark x1="27174" y1="55556" x2="71739" y2="54321"/>
                        <a14:foregroundMark x1="82609" y1="49383" x2="82609" y2="49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57" y="180125"/>
            <a:ext cx="701675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1267" y="3567428"/>
            <a:ext cx="362966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Where is Fido?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45630" y="3084178"/>
            <a:ext cx="4555263" cy="2646249"/>
          </a:xfrm>
          <a:prstGeom prst="rect">
            <a:avLst/>
          </a:prstGeom>
        </p:spPr>
      </p:pic>
      <p:sp>
        <p:nvSpPr>
          <p:cNvPr id="11" name="TextBox 6"/>
          <p:cNvSpPr txBox="1"/>
          <p:nvPr>
            <p:custDataLst>
              <p:tags r:id="rId3"/>
            </p:custDataLst>
          </p:nvPr>
        </p:nvSpPr>
        <p:spPr>
          <a:xfrm>
            <a:off x="1066542" y="4178815"/>
            <a:ext cx="4419858" cy="1019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He is </a:t>
            </a:r>
            <a:r>
              <a:rPr lang="en-US" sz="3200">
                <a:solidFill>
                  <a:srgbClr val="C00000"/>
                </a:solidFill>
                <a:latin typeface="Comic Sans MS" panose="030F0702030302020204" pitchFamily="66" charset="0"/>
              </a:rPr>
              <a:t>sleeping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 on Chen jie’s legs.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57750" y="5291455"/>
            <a:ext cx="452120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baby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sleeping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leeping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sliːpɪŋ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42454" y="2208311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sleep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442453" y="3156049"/>
            <a:ext cx="5864291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go </a:t>
            </a:r>
            <a:r>
              <a:rPr lang="en-US" sz="3200" dirty="0">
                <a:latin typeface="Comic Sans MS" panose="030F0702030302020204" pitchFamily="66" charset="0"/>
              </a:rPr>
              <a:t>to sleep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43085"/>
            <a:ext cx="605641" cy="746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4390" y="1391920"/>
            <a:ext cx="4255770" cy="407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eeping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93505" y="1294130"/>
            <a:ext cx="619125" cy="61912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E8FAED91-46C2-479B-8085-16B543DF8AF6}"/>
              </a:ext>
            </a:extLst>
          </p:cNvPr>
          <p:cNvSpPr txBox="1"/>
          <p:nvPr/>
        </p:nvSpPr>
        <p:spPr>
          <a:xfrm>
            <a:off x="860960" y="340823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itchFamily="49" charset="-122"/>
                <a:cs typeface="Times New Roman" pitchFamily="18" charset="0"/>
              </a:rPr>
              <a:t>Learn new words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itchFamily="49" charset="-122"/>
                <a:cs typeface="Times New Roman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57750" y="5291455"/>
            <a:ext cx="5779135" cy="793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breakfast.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iːtɪŋ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42454" y="219643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eat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442710" y="3155950"/>
            <a:ext cx="3304540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eat breakfast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eat lunch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6417" y="1504442"/>
            <a:ext cx="4373245" cy="405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at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4605" y="1294958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57750" y="5291455"/>
            <a:ext cx="556895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are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jumping</a:t>
            </a:r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now.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jumping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dʒʌmpɪŋ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42454" y="219643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jump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3"/>
            </p:custDataLst>
          </p:nvPr>
        </p:nvSpPr>
        <p:spPr>
          <a:xfrm>
            <a:off x="6442710" y="3155950"/>
            <a:ext cx="3304540" cy="171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Comic Sans MS" panose="030F0702030302020204" pitchFamily="66" charset="0"/>
              </a:rPr>
              <a:t>jump into...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jump off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原形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3055" y="2048510"/>
            <a:ext cx="4514445" cy="293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jump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7687" y="12944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1040</Words>
  <Application>Microsoft Office PowerPoint</Application>
  <PresentationFormat>自定义</PresentationFormat>
  <Paragraphs>228</Paragraphs>
  <Slides>29</Slides>
  <Notes>15</Notes>
  <HiddenSlides>0</HiddenSlides>
  <MMClips>8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1127</cp:revision>
  <dcterms:created xsi:type="dcterms:W3CDTF">2019-08-19T07:47:00Z</dcterms:created>
  <dcterms:modified xsi:type="dcterms:W3CDTF">2024-04-01T02:29:00Z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BF1ECC42E39D44EFBE4D36C91B7423BC_13</vt:lpwstr>
  </property>
  <property fmtid="{D5CDD505-2E9C-101B-9397-08002B2CF9AE}" pid="3" name="KSOProductBuildVer">
    <vt:lpwstr>2052-12.1.0.16120</vt:lpwstr>
  </property>
</Properties>
</file>