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65" r:id="rId3"/>
    <p:sldId id="276" r:id="rId4"/>
    <p:sldId id="404" r:id="rId5"/>
    <p:sldId id="407" r:id="rId6"/>
    <p:sldId id="406" r:id="rId7"/>
    <p:sldId id="405" r:id="rId8"/>
    <p:sldId id="287" r:id="rId9"/>
    <p:sldId id="286" r:id="rId10"/>
    <p:sldId id="392" r:id="rId11"/>
    <p:sldId id="402" r:id="rId12"/>
    <p:sldId id="381" r:id="rId13"/>
    <p:sldId id="395" r:id="rId14"/>
    <p:sldId id="283" r:id="rId15"/>
    <p:sldId id="296" r:id="rId16"/>
    <p:sldId id="289" r:id="rId17"/>
    <p:sldId id="290" r:id="rId18"/>
    <p:sldId id="403" r:id="rId19"/>
    <p:sldId id="363" r:id="rId20"/>
    <p:sldId id="282" r:id="rId21"/>
    <p:sldId id="27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5E1"/>
    <a:srgbClr val="FF5B5B"/>
    <a:srgbClr val="F4EE00"/>
    <a:srgbClr val="F68100"/>
    <a:srgbClr val="4BB3B1"/>
    <a:srgbClr val="CFCA02"/>
    <a:srgbClr val="6CC2C0"/>
    <a:srgbClr val="B5E0E9"/>
    <a:srgbClr val="00FFFF"/>
    <a:srgbClr val="39A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05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PartB%20Lets%20learn.sw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media" Target="../media/media3.wav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19.png"/><Relationship Id="rId5" Type="http://schemas.microsoft.com/office/2007/relationships/media" Target="../media/media4.wav"/><Relationship Id="rId10" Type="http://schemas.openxmlformats.org/officeDocument/2006/relationships/image" Target="../media/image18.png"/><Relationship Id="rId4" Type="http://schemas.openxmlformats.org/officeDocument/2006/relationships/audio" Target="../media/media3.wav"/><Relationship Id="rId9" Type="http://schemas.openxmlformats.org/officeDocument/2006/relationships/image" Target="../media/image17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6.wav"/><Relationship Id="rId7" Type="http://schemas.openxmlformats.org/officeDocument/2006/relationships/image" Target="../media/image2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5.png"/><Relationship Id="rId4" Type="http://schemas.openxmlformats.org/officeDocument/2006/relationships/audio" Target="../media/media6.wav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5930183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360612" y="2633515"/>
            <a:ext cx="5779180" cy="3154516"/>
            <a:chOff x="-438540" y="2289482"/>
            <a:chExt cx="5779180" cy="3154516"/>
          </a:xfrm>
        </p:grpSpPr>
        <p:sp>
          <p:nvSpPr>
            <p:cNvPr id="54" name="文本框 7"/>
            <p:cNvSpPr txBox="1"/>
            <p:nvPr/>
          </p:nvSpPr>
          <p:spPr>
            <a:xfrm>
              <a:off x="-438540" y="2289482"/>
              <a:ext cx="5663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5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Whose dog is it?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20404" y="4170947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B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07737" y="4797667"/>
              <a:ext cx="5232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learn </a:t>
              </a:r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&amp;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play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级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852139" y="3429013"/>
            <a:ext cx="1676409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drinking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3032" y="5615299"/>
            <a:ext cx="1336868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cooking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06549" y="5553544"/>
            <a:ext cx="1519256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reading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9441" y="5556715"/>
            <a:ext cx="1662104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playing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04060" y="5500702"/>
            <a:ext cx="1590679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playing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25624" y="5628158"/>
            <a:ext cx="147412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sleeping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482746" y="5631328"/>
            <a:ext cx="1662104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playing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70280" y="5628160"/>
            <a:ext cx="1676409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drinking</a:t>
            </a:r>
          </a:p>
        </p:txBody>
      </p:sp>
      <p:pic>
        <p:nvPicPr>
          <p:cNvPr id="63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072" y="2928940"/>
            <a:ext cx="1508126" cy="1896867"/>
          </a:xfrm>
          <a:prstGeom prst="rect">
            <a:avLst/>
          </a:prstGeom>
          <a:noFill/>
        </p:spPr>
      </p:pic>
      <p:sp>
        <p:nvSpPr>
          <p:cNvPr id="27" name="TextBox 7"/>
          <p:cNvSpPr txBox="1"/>
          <p:nvPr/>
        </p:nvSpPr>
        <p:spPr>
          <a:xfrm>
            <a:off x="832772" y="484774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Play a game.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5" name="图片 34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814308" y="3490765"/>
            <a:ext cx="1336868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cooking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55535" y="3429010"/>
            <a:ext cx="1519256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reading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80053" y="3429011"/>
            <a:ext cx="147412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sleeping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9399" y="3432181"/>
            <a:ext cx="1662104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playing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7336" y="3529024"/>
            <a:ext cx="1333478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eating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98186" y="3376168"/>
            <a:ext cx="1590679" cy="4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playing</a:t>
            </a:r>
          </a:p>
        </p:txBody>
      </p:sp>
      <p:pic>
        <p:nvPicPr>
          <p:cNvPr id="3074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59" y="2941644"/>
            <a:ext cx="1508126" cy="1896867"/>
          </a:xfrm>
          <a:prstGeom prst="rect">
            <a:avLst/>
          </a:prstGeom>
          <a:noFill/>
        </p:spPr>
      </p:pic>
      <p:pic>
        <p:nvPicPr>
          <p:cNvPr id="64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732" y="2914653"/>
            <a:ext cx="1508126" cy="1896867"/>
          </a:xfrm>
          <a:prstGeom prst="rect">
            <a:avLst/>
          </a:prstGeom>
          <a:noFill/>
        </p:spPr>
      </p:pic>
      <p:pic>
        <p:nvPicPr>
          <p:cNvPr id="65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3969" y="2943228"/>
            <a:ext cx="1508126" cy="1896867"/>
          </a:xfrm>
          <a:prstGeom prst="rect">
            <a:avLst/>
          </a:prstGeom>
          <a:noFill/>
        </p:spPr>
      </p:pic>
      <p:pic>
        <p:nvPicPr>
          <p:cNvPr id="66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4205" y="2800353"/>
            <a:ext cx="1508126" cy="1896867"/>
          </a:xfrm>
          <a:prstGeom prst="rect">
            <a:avLst/>
          </a:prstGeom>
          <a:noFill/>
        </p:spPr>
      </p:pic>
      <p:pic>
        <p:nvPicPr>
          <p:cNvPr id="67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5109" y="2828928"/>
            <a:ext cx="1508126" cy="1896867"/>
          </a:xfrm>
          <a:prstGeom prst="rect">
            <a:avLst/>
          </a:prstGeom>
          <a:noFill/>
        </p:spPr>
      </p:pic>
      <p:pic>
        <p:nvPicPr>
          <p:cNvPr id="68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3028" y="2828931"/>
            <a:ext cx="1508126" cy="1896867"/>
          </a:xfrm>
          <a:prstGeom prst="rect">
            <a:avLst/>
          </a:prstGeom>
          <a:noFill/>
        </p:spPr>
      </p:pic>
      <p:pic>
        <p:nvPicPr>
          <p:cNvPr id="69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6" y="4916434"/>
            <a:ext cx="1508126" cy="1896867"/>
          </a:xfrm>
          <a:prstGeom prst="rect">
            <a:avLst/>
          </a:prstGeom>
          <a:noFill/>
        </p:spPr>
      </p:pic>
      <p:pic>
        <p:nvPicPr>
          <p:cNvPr id="70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829" y="4961133"/>
            <a:ext cx="1508126" cy="1896867"/>
          </a:xfrm>
          <a:prstGeom prst="rect">
            <a:avLst/>
          </a:prstGeom>
          <a:noFill/>
        </p:spPr>
      </p:pic>
      <p:pic>
        <p:nvPicPr>
          <p:cNvPr id="71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0651" y="4946386"/>
            <a:ext cx="1508126" cy="1896867"/>
          </a:xfrm>
          <a:prstGeom prst="rect">
            <a:avLst/>
          </a:prstGeom>
          <a:noFill/>
        </p:spPr>
      </p:pic>
      <p:pic>
        <p:nvPicPr>
          <p:cNvPr id="72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8761" y="4944083"/>
            <a:ext cx="1508126" cy="1896867"/>
          </a:xfrm>
          <a:prstGeom prst="rect">
            <a:avLst/>
          </a:prstGeom>
          <a:noFill/>
        </p:spPr>
      </p:pic>
      <p:pic>
        <p:nvPicPr>
          <p:cNvPr id="73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9319" y="4956535"/>
            <a:ext cx="1508126" cy="1896867"/>
          </a:xfrm>
          <a:prstGeom prst="rect">
            <a:avLst/>
          </a:prstGeom>
          <a:noFill/>
        </p:spPr>
      </p:pic>
      <p:pic>
        <p:nvPicPr>
          <p:cNvPr id="74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93" y="4897538"/>
            <a:ext cx="1508126" cy="1896867"/>
          </a:xfrm>
          <a:prstGeom prst="rect">
            <a:avLst/>
          </a:prstGeom>
          <a:noFill/>
        </p:spPr>
      </p:pic>
      <p:pic>
        <p:nvPicPr>
          <p:cNvPr id="75" name="Picture 2" descr="C:\Users\Administrator\Desktop\qqq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4819" y="4912282"/>
            <a:ext cx="1508126" cy="1896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8768" y="398764"/>
            <a:ext cx="779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Look for the right pictures based on phrases.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20" name="图片 1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 rot="10800000">
            <a:off x="1471614" y="2114550"/>
            <a:ext cx="4600575" cy="2686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10800000">
            <a:off x="4095738" y="2071679"/>
            <a:ext cx="6305563" cy="2814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rot="16200000" flipV="1">
            <a:off x="5962649" y="2705098"/>
            <a:ext cx="3057533" cy="2076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371600" y="2214555"/>
            <a:ext cx="7010417" cy="2843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3738546" y="2285992"/>
            <a:ext cx="7010417" cy="2843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3909" y="1410611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climbing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 descr="C:\Users\Administrator\Desktop\22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9286" t="10615" r="74405" b="75519"/>
          <a:stretch>
            <a:fillRect/>
          </a:stretch>
        </p:blipFill>
        <p:spPr bwMode="auto">
          <a:xfrm>
            <a:off x="5254171" y="5051449"/>
            <a:ext cx="2133601" cy="180655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214880" y="1265469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eating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1" name="Picture 2" descr="C:\Users\Administrator\Desktop\22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27471" t="10615" r="54671" b="75519"/>
          <a:stretch>
            <a:fillRect/>
          </a:stretch>
        </p:blipFill>
        <p:spPr bwMode="auto">
          <a:xfrm>
            <a:off x="9869714" y="4891314"/>
            <a:ext cx="2322286" cy="196668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551680" y="1381583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drinking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6" name="Picture 2" descr="C:\Users\Administrator\Desktop\22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13935" t="21119" r="66250" b="67715"/>
          <a:stretch>
            <a:fillRect/>
          </a:stretch>
        </p:blipFill>
        <p:spPr bwMode="auto">
          <a:xfrm>
            <a:off x="7413899" y="5326743"/>
            <a:ext cx="2573382" cy="1531257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7743337" y="1338040"/>
            <a:ext cx="148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playing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8" name="Picture 2" descr="C:\Users\Administrator\Desktop\22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49651" t="11359" r="32247" b="76483"/>
          <a:stretch>
            <a:fillRect/>
          </a:stretch>
        </p:blipFill>
        <p:spPr bwMode="auto">
          <a:xfrm>
            <a:off x="0" y="5301049"/>
            <a:ext cx="2351314" cy="1556951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9905966" y="1468668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jumping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1" name="Picture 2" descr="C:\Users\Administrator\Desktop\22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69629" t="11359" r="11209" b="74746"/>
          <a:stretch>
            <a:fillRect/>
          </a:stretch>
        </p:blipFill>
        <p:spPr bwMode="auto">
          <a:xfrm>
            <a:off x="2975429" y="5343079"/>
            <a:ext cx="2119086" cy="1514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802" y="421471"/>
            <a:ext cx="303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Act the dialogue.</a:t>
            </a:r>
          </a:p>
        </p:txBody>
      </p:sp>
      <p:pic>
        <p:nvPicPr>
          <p:cNvPr id="10" name="Picture 2" descr="C:\Users\Administrator\Desktop\225.jpg"/>
          <p:cNvPicPr>
            <a:picLocks noChangeAspect="1" noChangeArrowheads="1"/>
          </p:cNvPicPr>
          <p:nvPr/>
        </p:nvPicPr>
        <p:blipFill>
          <a:blip r:embed="rId3"/>
          <a:srcRect t="10615" b="45099"/>
          <a:stretch>
            <a:fillRect/>
          </a:stretch>
        </p:blipFill>
        <p:spPr bwMode="auto">
          <a:xfrm>
            <a:off x="0" y="1480457"/>
            <a:ext cx="12192000" cy="537754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82944" y="4114352"/>
            <a:ext cx="2393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Oh, Fido is ……….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771" y="1445770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climbing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7972" y="4186922"/>
            <a:ext cx="1855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Yes. He’s ……!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3902" y="5857892"/>
            <a:ext cx="274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Are these rabbits ……?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8464" y="6000768"/>
            <a:ext cx="317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No. They’re …….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1356" y="1571612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eating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4562" y="1571612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playing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82082" y="1428736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jumping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2596" y="2643182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drinking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3256" y="2714620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sleeping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225.jpg"/>
          <p:cNvPicPr>
            <a:picLocks noChangeAspect="1" noChangeArrowheads="1"/>
          </p:cNvPicPr>
          <p:nvPr/>
        </p:nvPicPr>
        <p:blipFill>
          <a:blip r:embed="rId2"/>
          <a:srcRect t="59503" b="9419"/>
          <a:stretch>
            <a:fillRect/>
          </a:stretch>
        </p:blipFill>
        <p:spPr bwMode="auto">
          <a:xfrm>
            <a:off x="0" y="1074056"/>
            <a:ext cx="12192000" cy="5783944"/>
          </a:xfrm>
          <a:prstGeom prst="rect">
            <a:avLst/>
          </a:prstGeom>
          <a:noFill/>
        </p:spPr>
      </p:pic>
      <p:grpSp>
        <p:nvGrpSpPr>
          <p:cNvPr id="8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8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37364" y="1427626"/>
            <a:ext cx="120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Mike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6242" y="1444382"/>
            <a:ext cx="188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is sleeping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22228" y="1415354"/>
            <a:ext cx="188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at school!</a:t>
            </a:r>
          </a:p>
        </p:txBody>
      </p:sp>
      <p:sp>
        <p:nvSpPr>
          <p:cNvPr id="21" name="TextBox 20"/>
          <p:cNvSpPr txBox="1"/>
          <p:nvPr/>
        </p:nvSpPr>
        <p:spPr>
          <a:xfrm rot="20769160">
            <a:off x="1452530" y="3000372"/>
            <a:ext cx="120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Mike </a:t>
            </a:r>
          </a:p>
        </p:txBody>
      </p:sp>
      <p:sp>
        <p:nvSpPr>
          <p:cNvPr id="22" name="TextBox 21"/>
          <p:cNvSpPr txBox="1"/>
          <p:nvPr/>
        </p:nvSpPr>
        <p:spPr>
          <a:xfrm rot="21022206">
            <a:off x="3524232" y="2357430"/>
            <a:ext cx="188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is sleeping</a:t>
            </a:r>
          </a:p>
        </p:txBody>
      </p:sp>
      <p:sp>
        <p:nvSpPr>
          <p:cNvPr id="23" name="TextBox 22"/>
          <p:cNvSpPr txBox="1"/>
          <p:nvPr/>
        </p:nvSpPr>
        <p:spPr>
          <a:xfrm rot="21050141">
            <a:off x="7024694" y="1968948"/>
            <a:ext cx="188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at school!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5645" y="3929066"/>
            <a:ext cx="160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Chen </a:t>
            </a:r>
            <a:r>
              <a:rPr lang="en-US" altLang="zh-CN" sz="2400" dirty="0" err="1" smtClean="0">
                <a:latin typeface="Comic Sans MS" panose="030F0702030302020204" pitchFamily="66" charset="0"/>
              </a:rPr>
              <a:t>Jie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3902" y="4572008"/>
            <a:ext cx="160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Oliver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2601" y="5143512"/>
            <a:ext cx="186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Wu </a:t>
            </a:r>
            <a:r>
              <a:rPr lang="en-US" altLang="zh-CN" sz="2400" dirty="0" err="1" smtClean="0">
                <a:latin typeface="Comic Sans MS" panose="030F0702030302020204" pitchFamily="66" charset="0"/>
              </a:rPr>
              <a:t>Binbin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3902" y="5715016"/>
            <a:ext cx="160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John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07255" y="6186054"/>
            <a:ext cx="1926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Zhang </a:t>
            </a:r>
            <a:r>
              <a:rPr lang="en-US" altLang="zh-CN" sz="2400" dirty="0" err="1" smtClean="0">
                <a:latin typeface="Comic Sans MS" panose="030F0702030302020204" pitchFamily="66" charset="0"/>
              </a:rPr>
              <a:t>Peng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2860" y="3857628"/>
            <a:ext cx="188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is running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0050" y="4429132"/>
            <a:ext cx="188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is reading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5736" y="5214950"/>
            <a:ext cx="188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is jumping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81554" y="6000768"/>
            <a:ext cx="188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is playing</a:t>
            </a:r>
          </a:p>
        </p:txBody>
      </p:sp>
      <p:sp>
        <p:nvSpPr>
          <p:cNvPr id="35" name="TextBox 34"/>
          <p:cNvSpPr txBox="1"/>
          <p:nvPr/>
        </p:nvSpPr>
        <p:spPr>
          <a:xfrm rot="504848">
            <a:off x="6096000" y="3786190"/>
            <a:ext cx="188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is climbing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38876" y="4339784"/>
            <a:ext cx="1883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is listening to music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3124" y="5286388"/>
            <a:ext cx="188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is eating</a:t>
            </a:r>
          </a:p>
        </p:txBody>
      </p:sp>
      <p:sp>
        <p:nvSpPr>
          <p:cNvPr id="38" name="TextBox 37"/>
          <p:cNvSpPr txBox="1"/>
          <p:nvPr/>
        </p:nvSpPr>
        <p:spPr>
          <a:xfrm rot="342608">
            <a:off x="8763951" y="3462776"/>
            <a:ext cx="1883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with my father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19176" y="4368172"/>
            <a:ext cx="160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under the tree</a:t>
            </a:r>
          </a:p>
        </p:txBody>
      </p:sp>
      <p:sp>
        <p:nvSpPr>
          <p:cNvPr id="40" name="TextBox 39"/>
          <p:cNvSpPr txBox="1"/>
          <p:nvPr/>
        </p:nvSpPr>
        <p:spPr>
          <a:xfrm rot="674716">
            <a:off x="8790642" y="5422594"/>
            <a:ext cx="202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in the park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27698" y="5760736"/>
            <a:ext cx="174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in the living room</a:t>
            </a:r>
          </a:p>
        </p:txBody>
      </p:sp>
      <p:sp>
        <p:nvSpPr>
          <p:cNvPr id="42" name="矩形 41"/>
          <p:cNvSpPr/>
          <p:nvPr/>
        </p:nvSpPr>
        <p:spPr>
          <a:xfrm>
            <a:off x="4226945" y="284330"/>
            <a:ext cx="263886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Look and write</a:t>
            </a:r>
            <a:endParaRPr lang="zh-CN" altLang="en-US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43" name="ïŝḻiḓê"/>
          <p:cNvSpPr/>
          <p:nvPr/>
        </p:nvSpPr>
        <p:spPr bwMode="auto">
          <a:xfrm>
            <a:off x="2798878" y="373302"/>
            <a:ext cx="1465943" cy="304970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rgbClr val="B5E0E9"/>
          </a:solidFill>
          <a:ln w="3175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44" name="ïŝḻiḓê"/>
          <p:cNvSpPr/>
          <p:nvPr/>
        </p:nvSpPr>
        <p:spPr bwMode="auto">
          <a:xfrm flipH="1">
            <a:off x="6894632" y="331033"/>
            <a:ext cx="1574069" cy="327464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rgbClr val="B5E0E9"/>
          </a:solidFill>
          <a:ln w="3175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7083" y="171239"/>
            <a:ext cx="3203121" cy="5355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  <a:ea typeface="Gulim" panose="020B0600000101010101" pitchFamily="34" charset="-127"/>
              </a:rPr>
              <a:t>I want to know</a:t>
            </a:r>
            <a:endParaRPr lang="zh-CN" altLang="en-US" sz="3200" b="1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7" y="2318341"/>
            <a:ext cx="5413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  <a:ea typeface="Gulim" panose="020B0600000101010101" pitchFamily="34" charset="-127"/>
              </a:rPr>
              <a:t>Tomorrow after tomorrow, How many tomorrows!</a:t>
            </a:r>
            <a:endParaRPr lang="zh-CN" altLang="en-US" sz="3200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3389" y="1386506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明日复明日，明日何其多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1037" y="1159556"/>
            <a:ext cx="3660352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3836" y="4929198"/>
            <a:ext cx="5413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  <a:ea typeface="Gulim" panose="020B0600000101010101" pitchFamily="34" charset="-127"/>
              </a:rPr>
              <a:t>Please cherish the present time!</a:t>
            </a:r>
            <a:endParaRPr lang="zh-CN" altLang="en-US" sz="3200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8150" y="378619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请珍惜现在的时间！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209783" y="1963496"/>
            <a:ext cx="8663011" cy="29777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攀登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			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玩耍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			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相互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喝水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			 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882985" y="1259734"/>
            <a:ext cx="4041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、汉译英。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14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8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560757" y="1964435"/>
            <a:ext cx="2042547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climbing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3457575" y="2606441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3452794" y="3749440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524232" y="4892448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7743855" y="2563579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7739074" y="3706578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7810512" y="4849586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7767652" y="1892052"/>
            <a:ext cx="2021707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sleeping</a:t>
            </a: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3595670" y="3035060"/>
            <a:ext cx="1795684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playing</a:t>
            </a: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8139102" y="2992158"/>
            <a:ext cx="1375698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each</a:t>
            </a: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3671670" y="4206642"/>
            <a:ext cx="2029723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drinking</a:t>
            </a: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7824783" y="4235178"/>
            <a:ext cx="1669047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7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8775" y="1731671"/>
            <a:ext cx="10801350" cy="41896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 )1. She is_______ breakfast.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eatting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	B. eating      	C. eat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 )2. —_______ the dogs sleeping? 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—Yes, they are.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A. Is         	B. Are        	C. Am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 )3. They are playing _______ each other.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A. with       	B. to          	C. in 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43580" y="891207"/>
            <a:ext cx="6485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、单项选择。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 27" descr="未标题-1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8984" y="5397682"/>
            <a:ext cx="1473016" cy="1460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4160" y="1749621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4160" y="2810822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8920" y="433581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93392" y="861185"/>
            <a:ext cx="8285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、连词成句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" name="图片 31" descr="未标题-1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8889" y="4677827"/>
            <a:ext cx="1606790" cy="15929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61302" y="1658973"/>
            <a:ext cx="7792518" cy="4228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Olive, at home, is reading (.)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2. cat, the, is running, under the tree(.)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_____________________________ 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3. is playing, John, in the park(.)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72047" y="2263335"/>
            <a:ext cx="555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Olive is reading at home.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9300" y="3416622"/>
            <a:ext cx="669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cat is running under the tree.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3546" y="4602034"/>
            <a:ext cx="669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John is playing in the park.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854206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3912" y="-933064"/>
            <a:ext cx="3988167" cy="902803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970257" y="4531709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361950" y="1855961"/>
            <a:ext cx="7557428" cy="29710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学习了下列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单词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 climbing, eating, playing, jumping, drinking, sleeping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等。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了下列句型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— Are these…?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— Yes, ….</a:t>
            </a: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253609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4041053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610372" y="2393125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Act the dialogue out and show it to your parents.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580875" y="368318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Do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“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et’s play”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with your friends.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349779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Talk about your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dog and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write a short passage.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78245" y="257613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399157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974131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921460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/>
        </p:nvSpPr>
        <p:spPr>
          <a:xfrm>
            <a:off x="393179" y="983334"/>
            <a:ext cx="3850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Can you read the words? </a:t>
            </a:r>
          </a:p>
        </p:txBody>
      </p:sp>
      <p:sp>
        <p:nvSpPr>
          <p:cNvPr id="15" name="椭圆 14"/>
          <p:cNvSpPr/>
          <p:nvPr/>
        </p:nvSpPr>
        <p:spPr>
          <a:xfrm>
            <a:off x="3000376" y="1343025"/>
            <a:ext cx="4986337" cy="4986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243513" y="3729038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5"/>
          <p:cNvSpPr txBox="1"/>
          <p:nvPr/>
        </p:nvSpPr>
        <p:spPr>
          <a:xfrm>
            <a:off x="3481374" y="1914496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theirs  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5842906" y="1914505"/>
            <a:ext cx="217647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ours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6972301" y="3371837"/>
            <a:ext cx="217647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his</a:t>
            </a:r>
          </a:p>
        </p:txBody>
      </p:sp>
      <p:sp>
        <p:nvSpPr>
          <p:cNvPr id="23" name="TextBox 15"/>
          <p:cNvSpPr txBox="1"/>
          <p:nvPr/>
        </p:nvSpPr>
        <p:spPr>
          <a:xfrm>
            <a:off x="6124613" y="4986334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April   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3609993" y="5043499"/>
            <a:ext cx="217647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May 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2995577" y="3529022"/>
            <a:ext cx="217647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hers  </a:t>
            </a:r>
          </a:p>
        </p:txBody>
      </p:sp>
      <p:sp>
        <p:nvSpPr>
          <p:cNvPr id="26" name="右箭头 25"/>
          <p:cNvSpPr/>
          <p:nvPr/>
        </p:nvSpPr>
        <p:spPr>
          <a:xfrm rot="17977282">
            <a:off x="4938707" y="3186111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 rot="7265537">
            <a:off x="4299901" y="4271657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381620" y="3790939"/>
            <a:ext cx="176217" cy="17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3347263">
            <a:off x="5059588" y="4292629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10619408">
            <a:off x="3998029" y="3761842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14229999">
            <a:off x="4359625" y="3230164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15"/>
          <p:cNvSpPr txBox="1"/>
          <p:nvPr/>
        </p:nvSpPr>
        <p:spPr>
          <a:xfrm>
            <a:off x="4910148" y="1357298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mine  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6714210" y="2671758"/>
            <a:ext cx="217647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yours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4858425" y="5486396"/>
            <a:ext cx="266223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yours  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6629846" y="4229104"/>
            <a:ext cx="266223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my   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3043428" y="4243392"/>
            <a:ext cx="266223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their    </a:t>
            </a:r>
          </a:p>
        </p:txBody>
      </p:sp>
      <p:sp>
        <p:nvSpPr>
          <p:cNvPr id="38" name="TextBox 15"/>
          <p:cNvSpPr txBox="1"/>
          <p:nvPr/>
        </p:nvSpPr>
        <p:spPr>
          <a:xfrm>
            <a:off x="3119172" y="2642951"/>
            <a:ext cx="266223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you    </a:t>
            </a:r>
          </a:p>
        </p:txBody>
      </p:sp>
      <p:sp>
        <p:nvSpPr>
          <p:cNvPr id="39" name="右箭头 38"/>
          <p:cNvSpPr/>
          <p:nvPr/>
        </p:nvSpPr>
        <p:spPr>
          <a:xfrm rot="16200000">
            <a:off x="4628512" y="3100078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 rot="12648114">
            <a:off x="4117174" y="3393274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 rot="8825367">
            <a:off x="4125090" y="3996660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 rot="5400000">
            <a:off x="4613470" y="4291559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右箭头 42"/>
          <p:cNvSpPr/>
          <p:nvPr/>
        </p:nvSpPr>
        <p:spPr>
          <a:xfrm rot="2296648">
            <a:off x="5031580" y="3979070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右箭头 43"/>
          <p:cNvSpPr/>
          <p:nvPr/>
        </p:nvSpPr>
        <p:spPr>
          <a:xfrm rot="20233271">
            <a:off x="5093307" y="3476024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295901" y="3609976"/>
            <a:ext cx="347663" cy="347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46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50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3780" y="760096"/>
            <a:ext cx="1226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Now, Chen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Jie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and Mike are in the park with Fido.</a:t>
            </a:r>
          </a:p>
          <a:p>
            <a:endParaRPr lang="en-US" altLang="zh-CN" sz="3200" dirty="0" smtClean="0">
              <a:latin typeface="Comic Sans MS" panose="030F0702030302020204" pitchFamily="66" charset="0"/>
            </a:endParaRPr>
          </a:p>
          <a:p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9" y="4831080"/>
            <a:ext cx="11809596" cy="20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>
            <a:off x="3082413" y="6289830"/>
            <a:ext cx="1108587" cy="491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13480" y="0"/>
            <a:ext cx="2313726" cy="727439"/>
            <a:chOff x="182825" y="1571625"/>
            <a:chExt cx="2838411" cy="732050"/>
          </a:xfrm>
        </p:grpSpPr>
        <p:sp>
          <p:nvSpPr>
            <p:cNvPr id="15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9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59547" y="2709148"/>
            <a:ext cx="3735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But where is Fido?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4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8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4158" y="1134941"/>
            <a:ext cx="749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Fido?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9" y="5090160"/>
            <a:ext cx="11809596" cy="178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>
            <a:off x="3082413" y="6289830"/>
            <a:ext cx="1108587" cy="491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56090" y="3185160"/>
            <a:ext cx="535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He’s sleeping on Chen 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Jie’s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legs.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8" y="2899121"/>
            <a:ext cx="2447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78918" y="4337396"/>
            <a:ext cx="265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leep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形式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（正在）睡觉</a:t>
            </a:r>
          </a:p>
        </p:txBody>
      </p:sp>
      <p:pic>
        <p:nvPicPr>
          <p:cNvPr id="2" name="sleep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2120" y="32461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60374"/>
            <a:ext cx="915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Look at some of Fido’s pictures in the park. 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53" y="2136130"/>
            <a:ext cx="6889264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9" y="1553825"/>
            <a:ext cx="2514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5" y="1416992"/>
            <a:ext cx="2085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32" y="4717106"/>
            <a:ext cx="2619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839" y="3220700"/>
            <a:ext cx="41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He is climbing.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2417" y="3230880"/>
            <a:ext cx="41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He is eating.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8625" y="5436244"/>
            <a:ext cx="41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He is drinking.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drink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45040" y="4907905"/>
            <a:ext cx="609600" cy="609600"/>
          </a:xfrm>
          <a:prstGeom prst="rect">
            <a:avLst/>
          </a:prstGeom>
        </p:spPr>
      </p:pic>
      <p:pic>
        <p:nvPicPr>
          <p:cNvPr id="5" name="eating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81060" y="1739562"/>
            <a:ext cx="609600" cy="609600"/>
          </a:xfrm>
          <a:prstGeom prst="rect">
            <a:avLst/>
          </a:prstGeom>
        </p:spPr>
      </p:pic>
      <p:pic>
        <p:nvPicPr>
          <p:cNvPr id="6" name="climbing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19400" y="18313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321" y="2514600"/>
            <a:ext cx="725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They’re jumping.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1" y="3429000"/>
            <a:ext cx="2581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8441" y="660374"/>
            <a:ext cx="9879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Chen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Jie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and Mike see some rabbits in the park, too.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880" y="1529054"/>
            <a:ext cx="744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 are they doing?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0" y="4148137"/>
            <a:ext cx="9677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/>
          <p:cNvSpPr/>
          <p:nvPr/>
        </p:nvSpPr>
        <p:spPr>
          <a:xfrm rot="841885">
            <a:off x="8808720" y="5034915"/>
            <a:ext cx="1584960" cy="7815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802880" y="4724400"/>
            <a:ext cx="2661898" cy="1935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358421" y="2657415"/>
            <a:ext cx="725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They’re playing.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55" y="3429000"/>
            <a:ext cx="2447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ump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49040" y="3749040"/>
            <a:ext cx="609600" cy="609600"/>
          </a:xfrm>
          <a:prstGeom prst="rect">
            <a:avLst/>
          </a:prstGeom>
        </p:spPr>
      </p:pic>
      <p:pic>
        <p:nvPicPr>
          <p:cNvPr id="3" name="playing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4839" y="3733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6695" y="1745433"/>
            <a:ext cx="116153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 smtClean="0">
                <a:latin typeface="Comic Sans MS" panose="030F0702030302020204" pitchFamily="66" charset="0"/>
              </a:rPr>
              <a:t>1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一般动词，变化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+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ing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514350" indent="-514350"/>
            <a:r>
              <a:rPr lang="zh-CN" altLang="en-US" sz="2800" dirty="0" smtClean="0">
                <a:latin typeface="Comic Sans MS" panose="030F0702030302020204" pitchFamily="66" charset="0"/>
              </a:rPr>
              <a:t>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例子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: wash--washing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read--reading</a:t>
            </a:r>
          </a:p>
          <a:p>
            <a:pPr marL="514350" indent="-514350"/>
            <a:r>
              <a:rPr lang="en-US" altLang="zh-CN" sz="2800" dirty="0" smtClean="0">
                <a:latin typeface="Comic Sans MS" panose="030F0702030302020204" pitchFamily="66" charset="0"/>
              </a:rPr>
              <a:t>2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以不发音字母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e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结尾的动词，变化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去掉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e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再加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+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ing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514350" indent="-514350"/>
            <a:r>
              <a:rPr lang="zh-CN" altLang="en-US" sz="2800" dirty="0" smtClean="0">
                <a:latin typeface="Comic Sans MS" panose="030F0702030302020204" pitchFamily="66" charset="0"/>
              </a:rPr>
              <a:t>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例子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: make—making write—writing use--using</a:t>
            </a:r>
          </a:p>
          <a:p>
            <a:pPr marL="514350" indent="-514350"/>
            <a:r>
              <a:rPr lang="en-US" altLang="zh-CN" sz="2800" dirty="0" smtClean="0">
                <a:latin typeface="Comic Sans MS" panose="030F0702030302020204" pitchFamily="66" charset="0"/>
              </a:rPr>
              <a:t>3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以重读闭音节结尾的动词且末尾只有一个辅音字母 ，变化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双写最后的辅音字母，再加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+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ing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514350" indent="-514350"/>
            <a:r>
              <a:rPr lang="zh-CN" altLang="en-US" sz="2800" dirty="0" smtClean="0">
                <a:latin typeface="Comic Sans MS" panose="030F0702030302020204" pitchFamily="66" charset="0"/>
              </a:rPr>
              <a:t>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例子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:run--running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swim--swimming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put--putting</a:t>
            </a:r>
          </a:p>
          <a:p>
            <a:pPr marL="514350" indent="-514350"/>
            <a:r>
              <a:rPr lang="en-US" altLang="zh-CN" sz="2800" dirty="0" smtClean="0">
                <a:latin typeface="Comic Sans MS" panose="030F0702030302020204" pitchFamily="66" charset="0"/>
              </a:rPr>
              <a:t>4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ie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结尾的动词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变化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改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ie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y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再加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+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ing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514350" indent="-514350"/>
            <a:r>
              <a:rPr lang="zh-CN" altLang="en-US" sz="2800" dirty="0" smtClean="0">
                <a:latin typeface="Comic Sans MS" panose="030F0702030302020204" pitchFamily="66" charset="0"/>
              </a:rPr>
              <a:t>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例子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: lie—lying, die--dying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tie--tying</a:t>
            </a:r>
          </a:p>
        </p:txBody>
      </p:sp>
      <p:sp>
        <p:nvSpPr>
          <p:cNvPr id="28" name="矩形 27"/>
          <p:cNvSpPr/>
          <p:nvPr/>
        </p:nvSpPr>
        <p:spPr>
          <a:xfrm>
            <a:off x="1423065" y="215580"/>
            <a:ext cx="282481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Language points</a:t>
            </a:r>
            <a:endParaRPr lang="zh-CN" altLang="en-US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29" name="ïŝḻiḓê"/>
          <p:cNvSpPr/>
          <p:nvPr/>
        </p:nvSpPr>
        <p:spPr bwMode="auto">
          <a:xfrm>
            <a:off x="87974" y="304552"/>
            <a:ext cx="1465943" cy="304970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rgbClr val="B5E0E9"/>
          </a:solidFill>
          <a:ln w="3175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30" name="ïŝḻiḓê"/>
          <p:cNvSpPr/>
          <p:nvPr/>
        </p:nvSpPr>
        <p:spPr bwMode="auto">
          <a:xfrm flipH="1">
            <a:off x="4183728" y="262283"/>
            <a:ext cx="1574069" cy="327464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rgbClr val="B5E0E9"/>
          </a:solidFill>
          <a:ln w="3175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1489" y="678555"/>
            <a:ext cx="6639431" cy="617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现在进行时的动词</a:t>
            </a:r>
            <a:r>
              <a:rPr lang="en-US" altLang="zh-CN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ing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形式变化规则：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225.jpg"/>
          <p:cNvPicPr>
            <a:picLocks noChangeAspect="1" noChangeArrowheads="1"/>
          </p:cNvPicPr>
          <p:nvPr/>
        </p:nvPicPr>
        <p:blipFill>
          <a:blip r:embed="rId4"/>
          <a:srcRect t="10615" b="45099"/>
          <a:stretch>
            <a:fillRect/>
          </a:stretch>
        </p:blipFill>
        <p:spPr bwMode="auto">
          <a:xfrm>
            <a:off x="0" y="1480457"/>
            <a:ext cx="12192000" cy="53775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77703" y="562258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Listen and read.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2944" y="4114352"/>
            <a:ext cx="2393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Oh, Fido is sleeping.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5771" y="1445770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climbing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7972" y="4186922"/>
            <a:ext cx="1855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Yes. He’s so cute!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3902" y="5857892"/>
            <a:ext cx="274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Are these rabbits eating?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1784" y="5930581"/>
            <a:ext cx="3753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No. They’re playing with </a:t>
            </a:r>
            <a:r>
              <a:rPr lang="en-US" altLang="zh-CN" sz="2800" dirty="0">
                <a:latin typeface="Comic Sans MS" panose="030F0702030302020204" pitchFamily="66" charset="0"/>
              </a:rPr>
              <a:t>each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other.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1356" y="1571612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eating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4562" y="1571612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playing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82082" y="1428736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jumping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52596" y="2643182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drinking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3256" y="2714620"/>
            <a:ext cx="22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sleeping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2" name="图片 31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96000" y="6331434"/>
            <a:ext cx="2134733" cy="47705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8056341" y="4186922"/>
            <a:ext cx="2047779" cy="2144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84080" y="3660054"/>
            <a:ext cx="1828800" cy="52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相互</a:t>
            </a:r>
          </a:p>
        </p:txBody>
      </p:sp>
      <p:sp>
        <p:nvSpPr>
          <p:cNvPr id="6" name="矩形 5"/>
          <p:cNvSpPr/>
          <p:nvPr/>
        </p:nvSpPr>
        <p:spPr>
          <a:xfrm>
            <a:off x="7163366" y="4329795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each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52220" y="432979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每一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27647" y="4375961"/>
            <a:ext cx="1067367" cy="47705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B Let's lear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44193" y="5927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5" grpId="0"/>
      <p:bldP spid="6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3437" y="484774"/>
            <a:ext cx="28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What’s missing?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20" name="图片 1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18206" y="3268531"/>
            <a:ext cx="22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Comic Sans MS" panose="030F0702030302020204" pitchFamily="66" charset="0"/>
              </a:rPr>
              <a:t>climbing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1539" y="1478380"/>
            <a:ext cx="24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Comic Sans MS" panose="030F0702030302020204" pitchFamily="66" charset="0"/>
              </a:rPr>
              <a:t>eating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9522" y="3268531"/>
            <a:ext cx="22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Comic Sans MS" panose="030F0702030302020204" pitchFamily="66" charset="0"/>
              </a:rPr>
              <a:t>playing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3042" y="3268531"/>
            <a:ext cx="22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Comic Sans MS" panose="030F0702030302020204" pitchFamily="66" charset="0"/>
              </a:rPr>
              <a:t>jumping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8391" y="5144296"/>
            <a:ext cx="22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Comic Sans MS" panose="030F0702030302020204" pitchFamily="66" charset="0"/>
              </a:rPr>
              <a:t>drinking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376" y="5098576"/>
            <a:ext cx="22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Comic Sans MS" panose="030F0702030302020204" pitchFamily="66" charset="0"/>
              </a:rPr>
              <a:t>sleeping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634</Words>
  <Application>Microsoft Office PowerPoint</Application>
  <PresentationFormat>自定义</PresentationFormat>
  <Paragraphs>177</Paragraphs>
  <Slides>20</Slides>
  <Notes>0</Notes>
  <HiddenSlides>0</HiddenSlides>
  <MMClips>7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Administrator</cp:lastModifiedBy>
  <cp:revision>683</cp:revision>
  <dcterms:created xsi:type="dcterms:W3CDTF">2019-08-19T07:47:00Z</dcterms:created>
  <dcterms:modified xsi:type="dcterms:W3CDTF">2022-02-21T02:05:08Z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