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32"/>
  </p:notesMasterIdLst>
  <p:handoutMasterIdLst>
    <p:handoutMasterId r:id="rId33"/>
  </p:handoutMasterIdLst>
  <p:sldIdLst>
    <p:sldId id="284" r:id="rId3"/>
    <p:sldId id="506" r:id="rId4"/>
    <p:sldId id="420" r:id="rId5"/>
    <p:sldId id="460" r:id="rId6"/>
    <p:sldId id="278" r:id="rId7"/>
    <p:sldId id="495" r:id="rId8"/>
    <p:sldId id="496" r:id="rId9"/>
    <p:sldId id="497" r:id="rId10"/>
    <p:sldId id="288" r:id="rId11"/>
    <p:sldId id="465" r:id="rId12"/>
    <p:sldId id="498" r:id="rId13"/>
    <p:sldId id="436" r:id="rId14"/>
    <p:sldId id="499" r:id="rId15"/>
    <p:sldId id="500" r:id="rId16"/>
    <p:sldId id="501" r:id="rId17"/>
    <p:sldId id="502" r:id="rId18"/>
    <p:sldId id="503" r:id="rId19"/>
    <p:sldId id="504" r:id="rId20"/>
    <p:sldId id="481" r:id="rId21"/>
    <p:sldId id="477" r:id="rId22"/>
    <p:sldId id="478" r:id="rId23"/>
    <p:sldId id="505" r:id="rId24"/>
    <p:sldId id="479" r:id="rId25"/>
    <p:sldId id="296" r:id="rId26"/>
    <p:sldId id="272" r:id="rId27"/>
    <p:sldId id="298" r:id="rId28"/>
    <p:sldId id="417" r:id="rId29"/>
    <p:sldId id="282" r:id="rId30"/>
    <p:sldId id="271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838B8"/>
    <a:srgbClr val="9379F1"/>
    <a:srgbClr val="4BB3B1"/>
    <a:srgbClr val="6CC2C0"/>
    <a:srgbClr val="B5E0E9"/>
    <a:srgbClr val="39AAC1"/>
    <a:srgbClr val="68C0D2"/>
    <a:srgbClr val="F0C2C7"/>
    <a:srgbClr val="E6F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2058" autoAdjust="0"/>
  </p:normalViewPr>
  <p:slideViewPr>
    <p:cSldViewPr snapToGrid="0" showGuides="1">
      <p:cViewPr varScale="1">
        <p:scale>
          <a:sx n="82" d="100"/>
          <a:sy n="82" d="100"/>
        </p:scale>
        <p:origin x="-26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792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147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点击字母后面的空白</a:t>
            </a:r>
            <a:r>
              <a:rPr lang="zh-CN" altLang="en-US" baseline="0" dirty="0" smtClean="0"/>
              <a:t>，会出现字母，点击图片后面的空白，导线会变短，三次变短后，点击炸弹，炸弹会爆炸。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6.png"/><Relationship Id="rId5" Type="http://schemas.openxmlformats.org/officeDocument/2006/relationships/hyperlink" Target="&#36229;&#38142;&#25509;&#20869;&#23481;/story%20time.mp4" TargetMode="Externa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8.png"/><Relationship Id="rId5" Type="http://schemas.openxmlformats.org/officeDocument/2006/relationships/hyperlink" Target="&#36229;&#38142;&#25509;&#20869;&#23481;/C%20Story%20time.wma" TargetMode="Externa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&#36229;&#38142;&#25509;&#25991;&#20214;/PartB%20Lets%20learn.sw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5844731" y="1740598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" name="组合 23"/>
          <p:cNvGrpSpPr/>
          <p:nvPr/>
        </p:nvGrpSpPr>
        <p:grpSpPr>
          <a:xfrm>
            <a:off x="6307393" y="2633515"/>
            <a:ext cx="5884607" cy="3423968"/>
            <a:chOff x="-344279" y="2289482"/>
            <a:chExt cx="5884607" cy="3423968"/>
          </a:xfrm>
        </p:grpSpPr>
        <p:sp>
          <p:nvSpPr>
            <p:cNvPr id="54" name="文本框 7"/>
            <p:cNvSpPr txBox="1"/>
            <p:nvPr/>
          </p:nvSpPr>
          <p:spPr>
            <a:xfrm>
              <a:off x="-282502" y="2289482"/>
              <a:ext cx="56637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5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/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Whose dog is it?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-338518" y="3865285"/>
              <a:ext cx="58788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 &amp;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Part C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344279" y="4513121"/>
              <a:ext cx="58846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Read and write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—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Story </a:t>
              </a:r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time</a:t>
              </a: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级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971321" y="2263942"/>
            <a:ext cx="108441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这个句子用来表达某人喜欢做某事。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like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在句中是动词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意思是“喜欢”。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Like doing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sth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喜欢做某事。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 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句型结构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主语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+like(s) doing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sth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              </a:t>
            </a:r>
            <a:r>
              <a:rPr lang="en-US" altLang="zh-CN" sz="3200" dirty="0" err="1" smtClean="0">
                <a:latin typeface="Comic Sans MS" panose="030F0702030302020204" pitchFamily="66" charset="0"/>
                <a:ea typeface="楷体" panose="02010609060101010101" pitchFamily="49" charset="-122"/>
              </a:rPr>
              <a:t>e.g.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I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like swimming.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71320" y="1155648"/>
            <a:ext cx="6653845" cy="7363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2. I like flying.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11116.jpg"/>
          <p:cNvPicPr>
            <a:picLocks noChangeAspect="1" noChangeArrowheads="1"/>
          </p:cNvPicPr>
          <p:nvPr/>
        </p:nvPicPr>
        <p:blipFill>
          <a:blip r:embed="rId2"/>
          <a:srcRect l="52754" t="19395" r="8032" b="70363"/>
          <a:stretch>
            <a:fillRect/>
          </a:stretch>
        </p:blipFill>
        <p:spPr bwMode="auto">
          <a:xfrm>
            <a:off x="6731523" y="953293"/>
            <a:ext cx="4245403" cy="197108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533" y="2827926"/>
            <a:ext cx="4008143" cy="207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523" y="2893378"/>
            <a:ext cx="4099920" cy="2138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241" y="4951970"/>
            <a:ext cx="3815435" cy="190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65" y="4850482"/>
            <a:ext cx="3861257" cy="199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54" y="976168"/>
            <a:ext cx="4284569" cy="198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 descr="图标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6859" y="484774"/>
            <a:ext cx="2469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Act out.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istrator\Desktop\11116.jpg"/>
          <p:cNvPicPr>
            <a:picLocks noChangeAspect="1" noChangeArrowheads="1"/>
          </p:cNvPicPr>
          <p:nvPr/>
        </p:nvPicPr>
        <p:blipFill>
          <a:blip r:embed="rId2"/>
          <a:srcRect l="11762" t="66572" r="9001" b="5415"/>
          <a:stretch>
            <a:fillRect/>
          </a:stretch>
        </p:blipFill>
        <p:spPr bwMode="auto">
          <a:xfrm>
            <a:off x="0" y="1333857"/>
            <a:ext cx="12192000" cy="5353665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1390565" y="1567512"/>
            <a:ext cx="1014267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Where are Sarah and Robin?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They are at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                                  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.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2. What are the animals doing in the story?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 bear is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                                   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.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 rabbits are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                            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.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 tiger is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                                  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.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 elephant is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                             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8504" y="437209"/>
            <a:ext cx="38309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Answer the questions.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4095" y="2293749"/>
            <a:ext cx="5982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zoo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1107" y="3595955"/>
            <a:ext cx="5982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dancing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43953" y="4243159"/>
            <a:ext cx="5982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eating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4095" y="4872285"/>
            <a:ext cx="5982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running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3062" y="5522723"/>
            <a:ext cx="5982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walking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656" y="1068951"/>
            <a:ext cx="3786568" cy="296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6427" y="1332854"/>
            <a:ext cx="6473310" cy="526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Where are Zoom and Zip today?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498" y="2150541"/>
            <a:ext cx="499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At the zoo.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9" name="Picture 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656" y="3855084"/>
            <a:ext cx="2944268" cy="300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6000" y="2978557"/>
            <a:ext cx="6473310" cy="526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is Zip doing?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826357" y="5912603"/>
            <a:ext cx="1058866" cy="8989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746996" y="3938044"/>
            <a:ext cx="499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She’s taking pictures.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5482" y="4959757"/>
            <a:ext cx="6473310" cy="526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does Zip take pictures of?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000" y="807341"/>
            <a:ext cx="5390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Let’s watch and find out.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9469" y="5784261"/>
            <a:ext cx="6478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 takes pictures of a tiger and two monkeys.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31833" y="215580"/>
            <a:ext cx="200728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Story time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14" name="ïŝḻiḓê"/>
          <p:cNvSpPr/>
          <p:nvPr/>
        </p:nvSpPr>
        <p:spPr bwMode="auto">
          <a:xfrm>
            <a:off x="87974" y="304552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15" name="ïŝḻiḓê"/>
          <p:cNvSpPr/>
          <p:nvPr/>
        </p:nvSpPr>
        <p:spPr bwMode="auto">
          <a:xfrm flipH="1">
            <a:off x="4183728" y="262283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  <p:pic>
        <p:nvPicPr>
          <p:cNvPr id="2" name="C Story tim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6957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/>
      <p:bldP spid="5" grpId="0" animBg="1"/>
      <p:bldP spid="9" grpId="0"/>
      <p:bldP spid="10" grpId="0"/>
      <p:bldP spid="6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5997" y="623188"/>
            <a:ext cx="8489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Look! There is only the tiger’s tail. Why?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again and find the answer.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5482" y="2092271"/>
            <a:ext cx="5948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Because it’s running so fast.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4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50" y="776273"/>
            <a:ext cx="3606087" cy="295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9FEFC"/>
              </a:clrFrom>
              <a:clrTo>
                <a:srgbClr val="F9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923" y="3736193"/>
            <a:ext cx="3349314" cy="311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5482" y="3259140"/>
            <a:ext cx="5527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are the monkeys doing?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7881" y="4321444"/>
            <a:ext cx="7189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Yes. They’re looking at Zoom and Zip. They’re taking pictures like them. They’re copying them.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C Story tim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4156" y="11002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77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4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8113" y="1131375"/>
            <a:ext cx="788863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Here </a:t>
            </a:r>
            <a:r>
              <a:rPr lang="en-US" altLang="zh-CN" sz="2800" dirty="0">
                <a:latin typeface="Comic Sans MS" panose="030F0702030302020204" pitchFamily="66" charset="0"/>
              </a:rPr>
              <a:t>comes a tiger. 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Where </a:t>
            </a:r>
            <a:r>
              <a:rPr lang="en-US" altLang="zh-CN" sz="2800" dirty="0">
                <a:latin typeface="Comic Sans MS" panose="030F0702030302020204" pitchFamily="66" charset="0"/>
              </a:rPr>
              <a:t>is it? 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err="1" smtClean="0">
                <a:latin typeface="Comic Sans MS" panose="030F0702030302020204" pitchFamily="66" charset="0"/>
              </a:rPr>
              <a:t>Shh</a:t>
            </a:r>
            <a:r>
              <a:rPr lang="en-US" altLang="zh-CN" sz="2800" dirty="0">
                <a:latin typeface="Comic Sans MS" panose="030F0702030302020204" pitchFamily="66" charset="0"/>
              </a:rPr>
              <a:t>. Be quiet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Ah-</a:t>
            </a:r>
            <a:r>
              <a:rPr lang="en-US" altLang="zh-CN" sz="2800" dirty="0" err="1">
                <a:latin typeface="Comic Sans MS" panose="030F0702030302020204" pitchFamily="66" charset="0"/>
              </a:rPr>
              <a:t>choo</a:t>
            </a:r>
            <a:r>
              <a:rPr lang="en-US" altLang="zh-CN" sz="2800" dirty="0">
                <a:latin typeface="Comic Sans MS" panose="030F0702030302020204" pitchFamily="66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Whose tail is that? It's running so fast. Is it the tiger's?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Yes</a:t>
            </a:r>
            <a:r>
              <a:rPr lang="en-US" altLang="zh-CN" sz="2800" dirty="0">
                <a:latin typeface="Comic Sans MS" panose="030F0702030302020204" pitchFamily="66" charset="0"/>
              </a:rPr>
              <a:t>, it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is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0242" y="1146875"/>
            <a:ext cx="19837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Zip: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Zoom: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Zip: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Zoom: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Zoom: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Zip:</a:t>
            </a:r>
          </a:p>
          <a:p>
            <a:pPr>
              <a:lnSpc>
                <a:spcPct val="150000"/>
              </a:lnSpc>
            </a:pPr>
            <a:endParaRPr lang="en-US" altLang="zh-CN" sz="2800" dirty="0" smtClean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图片 3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498" y="437209"/>
            <a:ext cx="4320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and read.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6" name="C Story time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60.916504" end="33011.8164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2581" y="4743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56788" y="897885"/>
            <a:ext cx="10445856" cy="6554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I see two monkeys.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Where are they? </a:t>
            </a:r>
          </a:p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Comic Sans MS" panose="030F0702030302020204" pitchFamily="66" charset="0"/>
              </a:rPr>
              <a:t>Shh</a:t>
            </a:r>
            <a:r>
              <a:rPr lang="en-US" altLang="zh-CN" sz="2800" dirty="0">
                <a:latin typeface="Comic Sans MS" panose="030F0702030302020204" pitchFamily="66" charset="0"/>
              </a:rPr>
              <a:t>. They're climbing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Wow! They’re fast, too.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What are they doing? </a:t>
            </a:r>
            <a:endParaRPr lang="en-US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Why </a:t>
            </a:r>
            <a:r>
              <a:rPr lang="en-US" altLang="zh-CN" sz="2800" dirty="0">
                <a:latin typeface="Comic Sans MS" panose="030F0702030302020204" pitchFamily="66" charset="0"/>
              </a:rPr>
              <a:t>are they looking at us?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</a:t>
            </a:r>
            <a:r>
              <a:rPr lang="en-US" altLang="zh-CN" sz="2800" dirty="0">
                <a:latin typeface="Comic Sans MS" panose="030F0702030302020204" pitchFamily="66" charset="0"/>
              </a:rPr>
              <a:t>don't know.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latin typeface="Comic Sans MS" panose="030F0702030302020204" pitchFamily="66" charset="0"/>
              </a:rPr>
              <a:t>Look!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They’re </a:t>
            </a:r>
            <a:r>
              <a:rPr lang="en-US" altLang="zh-CN" sz="2800" dirty="0">
                <a:latin typeface="Comic Sans MS" panose="030F0702030302020204" pitchFamily="66" charset="0"/>
              </a:rPr>
              <a:t>taking pictures, too.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That’s </a:t>
            </a:r>
            <a:r>
              <a:rPr lang="en-US" altLang="zh-CN" sz="2800" dirty="0">
                <a:latin typeface="Comic Sans MS" panose="030F0702030302020204" pitchFamily="66" charset="0"/>
              </a:rPr>
              <a:t>cute.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They’re </a:t>
            </a:r>
            <a:r>
              <a:rPr lang="en-US" altLang="zh-CN" sz="2800" dirty="0">
                <a:latin typeface="Comic Sans MS" panose="030F0702030302020204" pitchFamily="66" charset="0"/>
              </a:rPr>
              <a:t>copying us!</a:t>
            </a:r>
          </a:p>
          <a:p>
            <a:pPr>
              <a:lnSpc>
                <a:spcPct val="150000"/>
              </a:lnSpc>
            </a:pP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4410" y="938329"/>
            <a:ext cx="198378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Zip: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Zoom: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Zip: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Zoom: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Zoom: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Zip: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Zoom: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Zip: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Zoom:</a:t>
            </a:r>
          </a:p>
          <a:p>
            <a:pPr>
              <a:lnSpc>
                <a:spcPct val="150000"/>
              </a:lnSpc>
            </a:pPr>
            <a:endParaRPr lang="en-US" altLang="zh-CN" sz="2800" dirty="0" smtClean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图片 3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pic>
        <p:nvPicPr>
          <p:cNvPr id="5" name="C Story time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62.8457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876" y="2882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985" y="4030823"/>
            <a:ext cx="3122451" cy="244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78" y="1354684"/>
            <a:ext cx="2506420" cy="255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45" y="3911030"/>
            <a:ext cx="2950140" cy="242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65" y="1265699"/>
            <a:ext cx="2863500" cy="234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76" y="4030823"/>
            <a:ext cx="2557221" cy="237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984" y="1354684"/>
            <a:ext cx="3228888" cy="255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 descr="图标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4007" y="437209"/>
            <a:ext cx="5204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Number the pictures.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606" y="874419"/>
            <a:ext cx="813368" cy="9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994" y="960429"/>
            <a:ext cx="813368" cy="9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98" y="960428"/>
            <a:ext cx="813368" cy="9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093" y="3542393"/>
            <a:ext cx="813368" cy="9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565" y="3611332"/>
            <a:ext cx="813368" cy="9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97" y="3611332"/>
            <a:ext cx="813368" cy="9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7875443" y="3882789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/>
              <a:t>①</a:t>
            </a:r>
          </a:p>
        </p:txBody>
      </p:sp>
      <p:sp>
        <p:nvSpPr>
          <p:cNvPr id="4" name="矩形 3"/>
          <p:cNvSpPr/>
          <p:nvPr/>
        </p:nvSpPr>
        <p:spPr>
          <a:xfrm>
            <a:off x="5132296" y="1172939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/>
              <a:t>②</a:t>
            </a:r>
            <a:endParaRPr lang="zh-CN" altLang="en-US" sz="4000" b="1" dirty="0"/>
          </a:p>
        </p:txBody>
      </p:sp>
      <p:sp>
        <p:nvSpPr>
          <p:cNvPr id="5" name="矩形 4"/>
          <p:cNvSpPr/>
          <p:nvPr/>
        </p:nvSpPr>
        <p:spPr>
          <a:xfrm>
            <a:off x="1843763" y="3806609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/>
              <a:t>③</a:t>
            </a:r>
          </a:p>
        </p:txBody>
      </p:sp>
      <p:sp>
        <p:nvSpPr>
          <p:cNvPr id="6" name="矩形 5"/>
          <p:cNvSpPr/>
          <p:nvPr/>
        </p:nvSpPr>
        <p:spPr>
          <a:xfrm>
            <a:off x="2058745" y="109491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/>
              <a:t>④</a:t>
            </a:r>
            <a:endParaRPr lang="zh-CN" altLang="en-US" sz="4000" b="1" dirty="0"/>
          </a:p>
        </p:txBody>
      </p:sp>
      <p:sp>
        <p:nvSpPr>
          <p:cNvPr id="7" name="矩形 6"/>
          <p:cNvSpPr/>
          <p:nvPr/>
        </p:nvSpPr>
        <p:spPr>
          <a:xfrm>
            <a:off x="5036243" y="3880305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/>
              <a:t>⑤</a:t>
            </a:r>
          </a:p>
        </p:txBody>
      </p:sp>
      <p:sp>
        <p:nvSpPr>
          <p:cNvPr id="9" name="矩形 8"/>
          <p:cNvSpPr/>
          <p:nvPr/>
        </p:nvSpPr>
        <p:spPr>
          <a:xfrm>
            <a:off x="7893939" y="122103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/>
              <a:t>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45" y="1186829"/>
            <a:ext cx="3122451" cy="244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78" y="1354684"/>
            <a:ext cx="2506420" cy="255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104" y="1299023"/>
            <a:ext cx="2950140" cy="242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96" y="3881297"/>
            <a:ext cx="2863500" cy="234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76" y="4030823"/>
            <a:ext cx="2557221" cy="237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104" y="4030823"/>
            <a:ext cx="2950140" cy="233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 descr="图标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4007" y="437209"/>
            <a:ext cx="689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+mn-ea"/>
                <a:sym typeface="+mn-lt"/>
              </a:rPr>
              <a:t>Act the story out in </a:t>
            </a:r>
            <a:r>
              <a:rPr lang="en-US" altLang="zh-CN" sz="2800" dirty="0" smtClean="0">
                <a:latin typeface="Comic Sans MS" panose="030F0702030302020204" pitchFamily="66" charset="0"/>
                <a:cs typeface="+mn-ea"/>
                <a:sym typeface="+mn-lt"/>
              </a:rPr>
              <a:t>groups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5556.jpg"/>
          <p:cNvPicPr>
            <a:picLocks noChangeAspect="1" noChangeArrowheads="1"/>
          </p:cNvPicPr>
          <p:nvPr/>
        </p:nvPicPr>
        <p:blipFill>
          <a:blip r:embed="rId4"/>
          <a:srcRect l="7802" t="13589" r="4600" b="73750"/>
          <a:stretch>
            <a:fillRect/>
          </a:stretch>
        </p:blipFill>
        <p:spPr bwMode="auto">
          <a:xfrm>
            <a:off x="412953" y="1799303"/>
            <a:ext cx="11421919" cy="293492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12953" y="988386"/>
            <a:ext cx="3336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and number.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95838" y="3516885"/>
            <a:ext cx="28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89" y="3567679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23562" y="2255769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38555" y="234471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grpSp>
        <p:nvGrpSpPr>
          <p:cNvPr id="13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19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5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4726906" y="185949"/>
            <a:ext cx="206178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check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26" name="ïŝḻiḓê"/>
          <p:cNvSpPr/>
          <p:nvPr/>
        </p:nvSpPr>
        <p:spPr bwMode="auto">
          <a:xfrm>
            <a:off x="3010297" y="274921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7" name="ïŝḻiḓê"/>
          <p:cNvSpPr/>
          <p:nvPr/>
        </p:nvSpPr>
        <p:spPr bwMode="auto">
          <a:xfrm flipH="1">
            <a:off x="7106051" y="232652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  <p:pic>
        <p:nvPicPr>
          <p:cNvPr id="3" name="listen and numb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0929" y="1002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8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接连接符 20"/>
          <p:cNvCxnSpPr/>
          <p:nvPr/>
        </p:nvCxnSpPr>
        <p:spPr>
          <a:xfrm rot="10800000">
            <a:off x="1471614" y="2114550"/>
            <a:ext cx="4600575" cy="2686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rot="10800000">
            <a:off x="4095738" y="2071679"/>
            <a:ext cx="6305563" cy="2814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rot="16200000" flipV="1">
            <a:off x="5962649" y="2705098"/>
            <a:ext cx="3057533" cy="20764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1371600" y="2214555"/>
            <a:ext cx="7010417" cy="28432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3738546" y="2285992"/>
            <a:ext cx="7010417" cy="28432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3909" y="1410611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climbing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Picture 2" descr="C:\Users\Administrator\Desktop\225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9286" t="10615" r="74405" b="75519"/>
          <a:stretch>
            <a:fillRect/>
          </a:stretch>
        </p:blipFill>
        <p:spPr bwMode="auto">
          <a:xfrm>
            <a:off x="5254171" y="5051449"/>
            <a:ext cx="2133601" cy="1806552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3214880" y="1265469"/>
            <a:ext cx="1361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eating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1" name="Picture 2" descr="C:\Users\Administrator\Desktop\225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27471" t="10615" r="54671" b="75519"/>
          <a:stretch>
            <a:fillRect/>
          </a:stretch>
        </p:blipFill>
        <p:spPr bwMode="auto">
          <a:xfrm>
            <a:off x="9869714" y="4891314"/>
            <a:ext cx="2322286" cy="1966686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5551680" y="1381583"/>
            <a:ext cx="172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drinking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6" name="Picture 2" descr="C:\Users\Administrator\Desktop\225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13935" t="21119" r="66250" b="67715"/>
          <a:stretch>
            <a:fillRect/>
          </a:stretch>
        </p:blipFill>
        <p:spPr bwMode="auto">
          <a:xfrm>
            <a:off x="7413899" y="5326743"/>
            <a:ext cx="2573382" cy="1531257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7743337" y="1338040"/>
            <a:ext cx="1487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playing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" name="Picture 2" descr="C:\Users\Administrator\Desktop\225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49651" t="11359" r="32247" b="76483"/>
          <a:stretch>
            <a:fillRect/>
          </a:stretch>
        </p:blipFill>
        <p:spPr bwMode="auto">
          <a:xfrm>
            <a:off x="0" y="5301049"/>
            <a:ext cx="2351314" cy="1556951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9905966" y="1468668"/>
            <a:ext cx="1649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jumping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" name="Picture 2" descr="C:\Users\Administrator\Desktop\225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69629" t="11359" r="11209" b="74746"/>
          <a:stretch>
            <a:fillRect/>
          </a:stretch>
        </p:blipFill>
        <p:spPr bwMode="auto">
          <a:xfrm>
            <a:off x="2975429" y="5343079"/>
            <a:ext cx="2119086" cy="1514921"/>
          </a:xfrm>
          <a:prstGeom prst="rect">
            <a:avLst/>
          </a:prstGeom>
          <a:noFill/>
        </p:spPr>
      </p:pic>
      <p:grpSp>
        <p:nvGrpSpPr>
          <p:cNvPr id="19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25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6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9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9365" y="849086"/>
            <a:ext cx="390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Let’s match!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dministrator\Desktop\5556.jpg"/>
          <p:cNvPicPr>
            <a:picLocks noChangeAspect="1" noChangeArrowheads="1"/>
          </p:cNvPicPr>
          <p:nvPr/>
        </p:nvPicPr>
        <p:blipFill>
          <a:blip r:embed="rId4"/>
          <a:srcRect l="7802" t="27332" r="4600" b="53518"/>
          <a:stretch>
            <a:fillRect/>
          </a:stretch>
        </p:blipFill>
        <p:spPr bwMode="auto">
          <a:xfrm>
            <a:off x="235972" y="1828801"/>
            <a:ext cx="11421919" cy="50292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95274" y="433318"/>
            <a:ext cx="7271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again and choose the right answers.</a:t>
            </a:r>
          </a:p>
        </p:txBody>
      </p:sp>
      <p:pic>
        <p:nvPicPr>
          <p:cNvPr id="27" name="图片 26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6712" y="2285992"/>
            <a:ext cx="3873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1. What is Amy doing?</a:t>
            </a:r>
            <a:endParaRPr lang="en-US" altLang="zh-CN" sz="2800" dirty="0" smtClean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53124" y="2214554"/>
            <a:ext cx="350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2. Whose bike is it?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6712" y="4500570"/>
            <a:ext cx="4421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3. What is the cat doing?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71978" y="4500570"/>
            <a:ext cx="5614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4. What is Wu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Binbin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doing now?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5482" y="3124842"/>
            <a:ext cx="39372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lphaUcPeriod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She is shopping.</a:t>
            </a:r>
          </a:p>
          <a:p>
            <a:pPr marL="514350" indent="-514350">
              <a:buAutoNum type="alphaUcPeriod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She is eating lunch.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35996" y="3124842"/>
            <a:ext cx="24016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lphaUcPeriod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 is his.</a:t>
            </a:r>
          </a:p>
          <a:p>
            <a:pPr marL="514350" indent="-514350">
              <a:buAutoNum type="alphaUcPeriod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 is hers.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3157" y="5465546"/>
            <a:ext cx="30043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lphaUcPeriod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 is climbing.</a:t>
            </a:r>
          </a:p>
          <a:p>
            <a:pPr marL="514350" indent="-514350">
              <a:buAutoNum type="alphaUcPeriod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 is sleeping.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87871" y="5465547"/>
            <a:ext cx="28985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lphaUcPeriod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He is playing.</a:t>
            </a:r>
          </a:p>
          <a:p>
            <a:pPr marL="514350" indent="-514350">
              <a:buAutoNum type="alphaUcPeriod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He is eating.</a:t>
            </a:r>
          </a:p>
        </p:txBody>
      </p:sp>
      <p:sp>
        <p:nvSpPr>
          <p:cNvPr id="2" name="矩形 1"/>
          <p:cNvSpPr/>
          <p:nvPr/>
        </p:nvSpPr>
        <p:spPr>
          <a:xfrm>
            <a:off x="635716" y="3041682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+mj-ea"/>
              </a:rPr>
              <a:t>√</a:t>
            </a:r>
            <a:endParaRPr lang="zh-CN" altLang="en-US" sz="5400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14262" y="5387818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+mj-ea"/>
              </a:rPr>
              <a:t>√</a:t>
            </a:r>
            <a:endParaRPr lang="zh-CN" altLang="en-US" sz="5400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851598" y="3505338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+mj-ea"/>
              </a:rPr>
              <a:t>√</a:t>
            </a:r>
            <a:endParaRPr lang="zh-CN" altLang="en-US" sz="5400" dirty="0">
              <a:solidFill>
                <a:srgbClr val="FF0000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913591" y="5808127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+mj-ea"/>
              </a:rPr>
              <a:t>√</a:t>
            </a:r>
            <a:endParaRPr lang="zh-CN" altLang="en-US" sz="5400" dirty="0">
              <a:solidFill>
                <a:srgbClr val="FF0000"/>
              </a:solidFill>
            </a:endParaRPr>
          </a:p>
        </p:txBody>
      </p:sp>
      <p:pic>
        <p:nvPicPr>
          <p:cNvPr id="4" name="listen and numb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7240" y="4333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8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0" grpId="0"/>
      <p:bldP spid="2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917788" y="710452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听力材料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：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180094" y="1577022"/>
            <a:ext cx="79557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1.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Mrs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Smith: </a:t>
            </a:r>
            <a:r>
              <a:rPr lang="en-US" altLang="zh-CN" sz="2800" dirty="0">
                <a:latin typeface="Comic Sans MS" panose="030F0702030302020204" pitchFamily="66" charset="0"/>
              </a:rPr>
              <a:t>Hi, </a:t>
            </a:r>
            <a:r>
              <a:rPr lang="en-US" altLang="zh-CN" sz="2800" dirty="0" err="1">
                <a:latin typeface="Comic Sans MS" panose="030F0702030302020204" pitchFamily="66" charset="0"/>
              </a:rPr>
              <a:t>Mrs</a:t>
            </a:r>
            <a:r>
              <a:rPr lang="en-US" altLang="zh-CN" sz="2800" dirty="0">
                <a:latin typeface="Comic Sans MS" panose="030F0702030302020204" pitchFamily="66" charset="0"/>
              </a:rPr>
              <a:t> Green!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Mrs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Green: </a:t>
            </a:r>
            <a:r>
              <a:rPr lang="en-US" altLang="zh-CN" sz="2800" dirty="0">
                <a:latin typeface="Comic Sans MS" panose="030F0702030302020204" pitchFamily="66" charset="0"/>
              </a:rPr>
              <a:t>Hi, </a:t>
            </a:r>
            <a:r>
              <a:rPr lang="en-US" altLang="zh-CN" sz="2800" dirty="0" err="1">
                <a:latin typeface="Comic Sans MS" panose="030F0702030302020204" pitchFamily="66" charset="0"/>
              </a:rPr>
              <a:t>Mrs</a:t>
            </a:r>
            <a:r>
              <a:rPr lang="en-US" altLang="zh-CN" sz="2800" dirty="0">
                <a:latin typeface="Comic Sans MS" panose="030F0702030302020204" pitchFamily="66" charset="0"/>
              </a:rPr>
              <a:t> Smith!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Mrs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Smith: </a:t>
            </a:r>
            <a:r>
              <a:rPr lang="en-US" altLang="zh-CN" sz="2800" dirty="0">
                <a:latin typeface="Comic Sans MS" panose="030F0702030302020204" pitchFamily="66" charset="0"/>
              </a:rPr>
              <a:t>Where is Amy now?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Mrs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Green: </a:t>
            </a:r>
            <a:r>
              <a:rPr lang="en-US" altLang="zh-CN" sz="2800" dirty="0">
                <a:latin typeface="Comic Sans MS" panose="030F0702030302020204" pitchFamily="66" charset="0"/>
              </a:rPr>
              <a:t>She is shopping for us.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Mrs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Smith: </a:t>
            </a:r>
            <a:r>
              <a:rPr lang="en-US" altLang="zh-CN" sz="2800" dirty="0">
                <a:latin typeface="Comic Sans MS" panose="030F0702030302020204" pitchFamily="66" charset="0"/>
              </a:rPr>
              <a:t>I see. What a good girl!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Mrs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Green: </a:t>
            </a:r>
            <a:r>
              <a:rPr lang="en-US" altLang="zh-CN" sz="2800" dirty="0">
                <a:latin typeface="Comic Sans MS" panose="030F0702030302020204" pitchFamily="66" charset="0"/>
              </a:rPr>
              <a:t>Yes, she is. </a:t>
            </a:r>
            <a:endParaRPr lang="zh-CN" altLang="zh-CN" sz="2800" dirty="0">
              <a:latin typeface="Comic Sans MS" panose="030F0702030302020204" pitchFamily="66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510007" y="4215539"/>
            <a:ext cx="38590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listen and number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6.892578" end="37650.4804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7513" y="6418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39510" y="373853"/>
            <a:ext cx="804878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2. 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Look at the cat.</a:t>
            </a:r>
            <a:endParaRPr lang="zh-CN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Oh, yes.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Haha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!</a:t>
            </a:r>
            <a:endParaRPr lang="zh-CN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Chen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It's climbing!</a:t>
            </a:r>
            <a:endParaRPr lang="zh-CN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3</a:t>
            </a:r>
            <a:r>
              <a:rPr lang="en-US" altLang="zh-CN" sz="2800" dirty="0">
                <a:latin typeface="Comic Sans MS" panose="030F0702030302020204" pitchFamily="66" charset="0"/>
              </a:rPr>
              <a:t>.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Boy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800" dirty="0">
                <a:latin typeface="Comic Sans MS" panose="030F0702030302020204" pitchFamily="66" charset="0"/>
              </a:rPr>
              <a:t>Hey, whose bike is that?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Girl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800" dirty="0">
                <a:latin typeface="Comic Sans MS" panose="030F0702030302020204" pitchFamily="66" charset="0"/>
              </a:rPr>
              <a:t>It's mine. Do you like it?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Boy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800" dirty="0">
                <a:latin typeface="Comic Sans MS" panose="030F0702030302020204" pitchFamily="66" charset="0"/>
              </a:rPr>
              <a:t>Yes. Very much!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4.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   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Robin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Binbin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 </a:t>
            </a:r>
            <a:r>
              <a:rPr lang="en-US" altLang="zh-CN" sz="2800" dirty="0">
                <a:latin typeface="Comic Sans MS" panose="030F0702030302020204" pitchFamily="66" charset="0"/>
              </a:rPr>
              <a:t>What are you doing?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Wu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Binbin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800" dirty="0">
                <a:latin typeface="Comic Sans MS" panose="030F0702030302020204" pitchFamily="66" charset="0"/>
              </a:rPr>
              <a:t>I am eating.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Robin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800" dirty="0">
                <a:latin typeface="Comic Sans MS" panose="030F0702030302020204" pitchFamily="66" charset="0"/>
              </a:rPr>
              <a:t>Let's play a game.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Wu </a:t>
            </a:r>
            <a:r>
              <a:rPr lang="en-US" altLang="zh-CN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Binbin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800" dirty="0">
                <a:latin typeface="Comic Sans MS" panose="030F0702030302020204" pitchFamily="66" charset="0"/>
              </a:rPr>
              <a:t>OK, Robin.</a:t>
            </a:r>
            <a:endParaRPr lang="zh-CN" altLang="zh-CN" sz="2800" dirty="0">
              <a:latin typeface="Comic Sans MS" panose="030F0702030302020204" pitchFamily="66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034364" y="2371241"/>
            <a:ext cx="2606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4246532" y="3651673"/>
            <a:ext cx="2606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4934915" y="5545811"/>
            <a:ext cx="20289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pic>
        <p:nvPicPr>
          <p:cNvPr id="8" name="listen and number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1408" y="4372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9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dministrator\Desktop\5556.jpg"/>
          <p:cNvPicPr>
            <a:picLocks noChangeAspect="1" noChangeArrowheads="1"/>
          </p:cNvPicPr>
          <p:nvPr/>
        </p:nvPicPr>
        <p:blipFill>
          <a:blip r:embed="rId2"/>
          <a:srcRect l="7802" t="53894" r="4600" b="24655"/>
          <a:stretch>
            <a:fillRect/>
          </a:stretch>
        </p:blipFill>
        <p:spPr bwMode="auto">
          <a:xfrm>
            <a:off x="0" y="965037"/>
            <a:ext cx="12192000" cy="563388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36162" y="1431256"/>
            <a:ext cx="7745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his </a:t>
            </a:r>
          </a:p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his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369" y="632886"/>
            <a:ext cx="4272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Complete the sentences.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81224" y="1428736"/>
            <a:ext cx="145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her</a:t>
            </a:r>
          </a:p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hers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24298" y="1428736"/>
            <a:ext cx="145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my </a:t>
            </a:r>
          </a:p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mine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10248" y="1428736"/>
            <a:ext cx="145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their </a:t>
            </a:r>
          </a:p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theirs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67636" y="1428736"/>
            <a:ext cx="145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our </a:t>
            </a:r>
          </a:p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ours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525024" y="1428736"/>
            <a:ext cx="145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your </a:t>
            </a:r>
          </a:p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yours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8487" y="2474591"/>
            <a:ext cx="57246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400" dirty="0" smtClean="0">
                <a:latin typeface="Comic Sans MS" panose="030F0702030302020204" pitchFamily="66" charset="0"/>
              </a:rPr>
              <a:t>Amy: Whose English book is that? </a:t>
            </a:r>
          </a:p>
          <a:p>
            <a:pPr marL="514350" indent="-514350"/>
            <a:r>
              <a:rPr lang="en-US" altLang="zh-CN" sz="2400" dirty="0" smtClean="0">
                <a:latin typeface="Comic Sans MS" panose="030F0702030302020204" pitchFamily="66" charset="0"/>
              </a:rPr>
              <a:t>    John: It's ______________. </a:t>
            </a:r>
          </a:p>
          <a:p>
            <a:pPr marL="514350" indent="-514350"/>
            <a:r>
              <a:rPr lang="en-US" altLang="zh-CN" sz="2400" dirty="0" smtClean="0">
                <a:latin typeface="Comic Sans MS" panose="030F0702030302020204" pitchFamily="66" charset="0"/>
              </a:rPr>
              <a:t>         It's </a:t>
            </a:r>
            <a:r>
              <a:rPr lang="en-US" altLang="zh-CN" sz="2400" u="sng" dirty="0" smtClean="0">
                <a:latin typeface="Comic Sans MS" panose="030F0702030302020204" pitchFamily="66" charset="0"/>
              </a:rPr>
              <a:t>_______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.</a:t>
            </a:r>
          </a:p>
          <a:p>
            <a:pPr marL="514350" indent="-514350"/>
            <a:r>
              <a:rPr lang="en-US" altLang="zh-CN" sz="2400" dirty="0" smtClean="0">
                <a:latin typeface="Comic Sans MS" panose="030F0702030302020204" pitchFamily="66" charset="0"/>
              </a:rPr>
              <a:t>     Amy: Whose storybook is this? </a:t>
            </a:r>
          </a:p>
          <a:p>
            <a:pPr marL="514350" indent="-514350"/>
            <a:r>
              <a:rPr lang="en-US" altLang="zh-CN" sz="2400" dirty="0" smtClean="0">
                <a:latin typeface="Comic Sans MS" panose="030F0702030302020204" pitchFamily="66" charset="0"/>
              </a:rPr>
              <a:t>    John: It's__________. It's </a:t>
            </a:r>
            <a:r>
              <a:rPr lang="en-US" altLang="zh-CN" sz="2400" u="sng" dirty="0" smtClean="0">
                <a:latin typeface="Comic Sans MS" panose="030F0702030302020204" pitchFamily="66" charset="0"/>
              </a:rPr>
              <a:t>____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78829" y="2474908"/>
            <a:ext cx="59950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400" dirty="0" smtClean="0">
                <a:latin typeface="Comic Sans MS" panose="030F0702030302020204" pitchFamily="66" charset="0"/>
              </a:rPr>
              <a:t>2. Wu </a:t>
            </a:r>
            <a:r>
              <a:rPr lang="en-US" altLang="zh-CN" sz="2400" dirty="0" err="1" smtClean="0">
                <a:latin typeface="Comic Sans MS" panose="030F0702030302020204" pitchFamily="66" charset="0"/>
              </a:rPr>
              <a:t>Binbin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: Where is ____pen? </a:t>
            </a:r>
          </a:p>
          <a:p>
            <a:pPr marL="514350" indent="-514350"/>
            <a:r>
              <a:rPr lang="en-US" altLang="zh-CN" sz="2400" dirty="0" smtClean="0">
                <a:latin typeface="Comic Sans MS" panose="030F0702030302020204" pitchFamily="66" charset="0"/>
              </a:rPr>
              <a:t>                   I can't find it. </a:t>
            </a:r>
          </a:p>
          <a:p>
            <a:pPr marL="514350" indent="-514350"/>
            <a:r>
              <a:rPr lang="en-US" altLang="zh-CN" sz="2400" dirty="0" smtClean="0">
                <a:latin typeface="Comic Sans MS" panose="030F0702030302020204" pitchFamily="66" charset="0"/>
              </a:rPr>
              <a:t>        Sarah: Here's  one. </a:t>
            </a:r>
          </a:p>
          <a:p>
            <a:pPr marL="514350" indent="-514350"/>
            <a:r>
              <a:rPr lang="en-US" altLang="zh-CN" sz="2400" dirty="0" smtClean="0">
                <a:latin typeface="Comic Sans MS" panose="030F0702030302020204" pitchFamily="66" charset="0"/>
              </a:rPr>
              <a:t>                    Is this </a:t>
            </a:r>
            <a:r>
              <a:rPr lang="en-US" altLang="zh-CN" sz="2400" u="sng" dirty="0" smtClean="0">
                <a:latin typeface="Comic Sans MS" panose="030F0702030302020204" pitchFamily="66" charset="0"/>
              </a:rPr>
              <a:t>_____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pen? </a:t>
            </a:r>
          </a:p>
          <a:p>
            <a:pPr marL="514350" indent="-514350"/>
            <a:r>
              <a:rPr lang="en-US" altLang="zh-CN" sz="2400" dirty="0" smtClean="0">
                <a:latin typeface="Comic Sans MS" panose="030F0702030302020204" pitchFamily="66" charset="0"/>
              </a:rPr>
              <a:t>  Wu </a:t>
            </a:r>
            <a:r>
              <a:rPr lang="en-US" altLang="zh-CN" sz="2400" dirty="0" err="1" smtClean="0">
                <a:latin typeface="Comic Sans MS" panose="030F0702030302020204" pitchFamily="66" charset="0"/>
              </a:rPr>
              <a:t>Binbin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: Yes, it's </a:t>
            </a:r>
            <a:r>
              <a:rPr lang="en-US" altLang="zh-CN" sz="2400" u="sng" dirty="0" smtClean="0">
                <a:latin typeface="Comic Sans MS" panose="030F0702030302020204" pitchFamily="66" charset="0"/>
              </a:rPr>
              <a:t>______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.Thank you.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3515" y="4556125"/>
            <a:ext cx="58312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400" dirty="0" smtClean="0">
                <a:latin typeface="Comic Sans MS" panose="030F0702030302020204" pitchFamily="66" charset="0"/>
              </a:rPr>
              <a:t>3.Grandpa: Whose rabbits are these? Robin: These are_________. </a:t>
            </a:r>
          </a:p>
          <a:p>
            <a:pPr marL="514350" indent="-514350"/>
            <a:r>
              <a:rPr lang="en-US" altLang="zh-CN" sz="2400" dirty="0" smtClean="0">
                <a:latin typeface="Comic Sans MS" panose="030F0702030302020204" pitchFamily="66" charset="0"/>
              </a:rPr>
              <a:t>Grandpa: Oh, these are </a:t>
            </a:r>
            <a:r>
              <a:rPr lang="en-US" altLang="zh-CN" sz="2400" u="sng" dirty="0" smtClean="0">
                <a:latin typeface="Comic Sans MS" panose="030F0702030302020204" pitchFamily="66" charset="0"/>
              </a:rPr>
              <a:t>____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rabbits. </a:t>
            </a:r>
          </a:p>
          <a:p>
            <a:pPr marL="514350" indent="-514350"/>
            <a:r>
              <a:rPr lang="en-US" altLang="zh-CN" sz="2400" dirty="0" smtClean="0">
                <a:latin typeface="Comic Sans MS" panose="030F0702030302020204" pitchFamily="66" charset="0"/>
              </a:rPr>
              <a:t>    Sarah: Look! The rabbits are eating </a:t>
            </a:r>
            <a:r>
              <a:rPr lang="en-US" altLang="zh-CN" sz="2400" u="sng" dirty="0" smtClean="0">
                <a:latin typeface="Comic Sans MS" panose="030F0702030302020204" pitchFamily="66" charset="0"/>
              </a:rPr>
              <a:t>  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400" u="sng" dirty="0" smtClean="0">
                <a:latin typeface="Comic Sans MS" panose="030F0702030302020204" pitchFamily="66" charset="0"/>
              </a:rPr>
              <a:t>___________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carrots now.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14720" y="4458599"/>
            <a:ext cx="5592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400" dirty="0" smtClean="0">
                <a:latin typeface="Comic Sans MS" panose="030F0702030302020204" pitchFamily="66" charset="0"/>
              </a:rPr>
              <a:t>4. Mike: Mum, ______dog is so cute.</a:t>
            </a:r>
          </a:p>
          <a:p>
            <a:pPr marL="514350" indent="-514350"/>
            <a:r>
              <a:rPr lang="en-US" altLang="zh-CN" sz="2400" dirty="0" smtClean="0">
                <a:latin typeface="Comic Sans MS" panose="030F0702030302020204" pitchFamily="66" charset="0"/>
              </a:rPr>
              <a:t>             I love him so much. </a:t>
            </a:r>
          </a:p>
          <a:p>
            <a:pPr marL="514350" indent="-514350"/>
            <a:r>
              <a:rPr lang="en-US" altLang="zh-CN" sz="2400" dirty="0" smtClean="0">
                <a:latin typeface="Comic Sans MS" panose="030F0702030302020204" pitchFamily="66" charset="0"/>
              </a:rPr>
              <a:t>    Mum: My dear, it's not only </a:t>
            </a:r>
            <a:r>
              <a:rPr lang="en-US" altLang="zh-CN" sz="2400" u="sng" dirty="0" smtClean="0">
                <a:latin typeface="Comic Sans MS" panose="030F0702030302020204" pitchFamily="66" charset="0"/>
              </a:rPr>
              <a:t>   </a:t>
            </a:r>
          </a:p>
          <a:p>
            <a:pPr marL="514350" indent="-514350"/>
            <a:r>
              <a:rPr lang="en-US" altLang="zh-CN" sz="2400" dirty="0" smtClean="0">
                <a:latin typeface="Comic Sans MS" panose="030F0702030302020204" pitchFamily="66" charset="0"/>
              </a:rPr>
              <a:t>             </a:t>
            </a:r>
            <a:r>
              <a:rPr lang="en-US" altLang="zh-CN" sz="2400" u="sng" dirty="0" smtClean="0">
                <a:latin typeface="Comic Sans MS" panose="030F0702030302020204" pitchFamily="66" charset="0"/>
              </a:rPr>
              <a:t>_____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dog. It's also ______. </a:t>
            </a:r>
          </a:p>
          <a:p>
            <a:pPr marL="514350" indent="-514350"/>
            <a:r>
              <a:rPr lang="en-US" altLang="zh-CN" sz="2400" dirty="0" smtClean="0">
                <a:latin typeface="Comic Sans MS" panose="030F0702030302020204" pitchFamily="66" charset="0"/>
              </a:rPr>
              <a:t>     Mike: Yes, Mum. He's </a:t>
            </a:r>
            <a:r>
              <a:rPr lang="en-US" altLang="zh-CN" sz="2400" u="sng" dirty="0" smtClean="0">
                <a:latin typeface="Comic Sans MS" panose="030F0702030302020204" pitchFamily="66" charset="0"/>
              </a:rPr>
              <a:t>______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dog.</a:t>
            </a:r>
          </a:p>
        </p:txBody>
      </p:sp>
      <p:sp>
        <p:nvSpPr>
          <p:cNvPr id="16" name="矩形 15"/>
          <p:cNvSpPr/>
          <p:nvPr/>
        </p:nvSpPr>
        <p:spPr>
          <a:xfrm>
            <a:off x="1653662" y="239106"/>
            <a:ext cx="275428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wrap it up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17" name="ïŝḻiḓê"/>
          <p:cNvSpPr/>
          <p:nvPr/>
        </p:nvSpPr>
        <p:spPr bwMode="auto">
          <a:xfrm>
            <a:off x="283301" y="328078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18" name="ïŝḻiḓê"/>
          <p:cNvSpPr/>
          <p:nvPr/>
        </p:nvSpPr>
        <p:spPr bwMode="auto">
          <a:xfrm flipH="1">
            <a:off x="4379055" y="285809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025211" y="3213337"/>
            <a:ext cx="2864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Miss White's book</a:t>
            </a:r>
            <a:endParaRPr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2133808" y="3952374"/>
            <a:ext cx="183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>
                <a:latin typeface="Comic Sans MS" panose="030F0702030302020204" pitchFamily="66" charset="0"/>
              </a:rPr>
              <a:t>Mr</a:t>
            </a:r>
            <a:r>
              <a:rPr lang="en-US" altLang="zh-CN" sz="2400" dirty="0">
                <a:latin typeface="Comic Sans MS" panose="030F0702030302020204" pitchFamily="66" charset="0"/>
              </a:rPr>
              <a:t> Zhang's</a:t>
            </a:r>
            <a:endParaRPr lang="zh-CN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9120980" y="2474436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my</a:t>
            </a:r>
            <a:endParaRPr lang="zh-CN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8519322" y="4385438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my</a:t>
            </a:r>
            <a:endParaRPr lang="zh-CN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10357112" y="5541407"/>
            <a:ext cx="840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mine</a:t>
            </a:r>
            <a:endParaRPr lang="zh-CN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338941" y="2767428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hers</a:t>
            </a:r>
            <a:endParaRPr lang="zh-CN" altLang="en-US" sz="2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56748" y="3923479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his</a:t>
            </a:r>
            <a:endParaRPr lang="zh-CN" altLang="en-US" sz="2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00427" y="3551416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your</a:t>
            </a:r>
            <a:endParaRPr lang="zh-CN" altLang="en-US" sz="2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67857" y="3923521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mine</a:t>
            </a:r>
            <a:endParaRPr lang="zh-CN" altLang="en-US" sz="2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20014" y="5290264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his</a:t>
            </a:r>
            <a:endParaRPr lang="zh-CN" altLang="en-US" sz="2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53777" y="6032446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their</a:t>
            </a:r>
            <a:endParaRPr lang="zh-CN" altLang="en-US" sz="2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14813" y="4828619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latin typeface="Comic Sans MS" panose="030F0702030302020204" pitchFamily="66" charset="0"/>
              </a:rPr>
              <a:t>Binbin’s</a:t>
            </a:r>
            <a:endParaRPr lang="zh-CN" altLang="en-US" sz="2400" dirty="0" smtClean="0"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34372" y="5570920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your</a:t>
            </a:r>
            <a:endParaRPr lang="zh-CN" altLang="en-US" sz="2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836007" y="5936044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our</a:t>
            </a:r>
            <a:endParaRPr lang="zh-CN" altLang="en-US" sz="2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27" grpId="0"/>
      <p:bldP spid="28" grpId="0"/>
      <p:bldP spid="29" grpId="0"/>
      <p:bldP spid="30" grpId="0"/>
      <p:bldP spid="40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53846" y="1777573"/>
            <a:ext cx="10993512" cy="526297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3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 walk________            		2. look ________    </a:t>
            </a:r>
          </a:p>
          <a:p>
            <a:pPr lvl="0" indent="304800" fontAlgn="base">
              <a:lnSpc>
                <a:spcPct val="3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fly ________             		4. run________</a:t>
            </a:r>
          </a:p>
          <a:p>
            <a:pPr indent="304800" fontAlgn="base">
              <a:lnSpc>
                <a:spcPct val="3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5. climb ________             	6. dance________</a:t>
            </a:r>
          </a:p>
          <a:p>
            <a:pPr lvl="0" indent="304800" fontAlgn="base">
              <a:lnSpc>
                <a:spcPct val="3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30"/>
          <p:cNvGrpSpPr/>
          <p:nvPr/>
        </p:nvGrpSpPr>
        <p:grpSpPr>
          <a:xfrm>
            <a:off x="91386" y="121647"/>
            <a:ext cx="2590049" cy="727439"/>
            <a:chOff x="182825" y="1571625"/>
            <a:chExt cx="2813882" cy="732050"/>
          </a:xfrm>
        </p:grpSpPr>
        <p:sp>
          <p:nvSpPr>
            <p:cNvPr id="32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6" name="文本框 8"/>
            <p:cNvSpPr txBox="1"/>
            <p:nvPr/>
          </p:nvSpPr>
          <p:spPr>
            <a:xfrm>
              <a:off x="869152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352832" y="2322630"/>
            <a:ext cx="2599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walking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407896" y="1343142"/>
            <a:ext cx="78022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、写出下列动词的现在分词。</a:t>
            </a:r>
            <a:endParaRPr lang="zh-CN" altLang="zh-CN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7297080" y="2369684"/>
            <a:ext cx="2599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looking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70162" y="3630474"/>
            <a:ext cx="2599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flying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64733" y="3637119"/>
            <a:ext cx="2599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running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77688" y="4910306"/>
            <a:ext cx="2599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climbing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13906" y="4879310"/>
            <a:ext cx="2599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dancing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0" grpId="0"/>
      <p:bldP spid="23" grpId="0"/>
      <p:bldP spid="24" grpId="0"/>
      <p:bldP spid="25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301621" y="1872885"/>
            <a:ext cx="9558655" cy="3634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)1. Amy is ________ in the music room.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A. dancing       	B.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danceing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	C. dance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)2. ________ elephant is drinking water.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A. A            		B. An          		C. Some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)3. Two monkeys ________ climbing the tree.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A. am           	       B. is           		C. are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578078" y="1988715"/>
            <a:ext cx="55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28" name="图片 27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259484" y="911497"/>
            <a:ext cx="65173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、单项选择。</a:t>
            </a:r>
          </a:p>
          <a:p>
            <a:endParaRPr lang="zh-CN" altLang="zh-CN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576816" y="3107069"/>
            <a:ext cx="55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38265" y="4301290"/>
            <a:ext cx="55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7741" y="1641025"/>
            <a:ext cx="11283858" cy="44012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1. Where are Sarah and Mike?         	      A. It’s flying.</a:t>
            </a:r>
          </a:p>
          <a:p>
            <a:pPr lvl="0" indent="304800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2. What is the bird doing?             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B. They are at the zoo.</a:t>
            </a:r>
          </a:p>
          <a:p>
            <a:pPr lvl="0" indent="304800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 Are these rabbits eating?            	      C. They are walking.</a:t>
            </a:r>
          </a:p>
          <a:p>
            <a:pPr lvl="0" indent="304800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4. What are the bears doing?           	      D. No, they are sleeping.</a:t>
            </a:r>
          </a:p>
        </p:txBody>
      </p:sp>
      <p:pic>
        <p:nvPicPr>
          <p:cNvPr id="25" name="图片 24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124673" y="1056250"/>
            <a:ext cx="6931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、问答连线。</a:t>
            </a:r>
            <a:endParaRPr lang="zh-CN" altLang="zh-CN" sz="3200" dirty="0"/>
          </a:p>
        </p:txBody>
      </p:sp>
      <p:cxnSp>
        <p:nvCxnSpPr>
          <p:cNvPr id="15" name="直接连接符 14"/>
          <p:cNvCxnSpPr/>
          <p:nvPr/>
        </p:nvCxnSpPr>
        <p:spPr>
          <a:xfrm>
            <a:off x="5974715" y="2455545"/>
            <a:ext cx="1554480" cy="10636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5289938" y="2455727"/>
            <a:ext cx="2242238" cy="9351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5420641" y="4521426"/>
            <a:ext cx="2078306" cy="10269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5792124" y="4521426"/>
            <a:ext cx="1706823" cy="10269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3854206" y="2788575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13498" y="-1458709"/>
            <a:ext cx="4436594" cy="9933934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>
          <a:xfrm>
            <a:off x="653605" y="466712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76918" y="1851041"/>
            <a:ext cx="9322050" cy="26776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能够正确听、说、认读单词：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excited, dancing, walking, flying, running, like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en-US" altLang="zh-CN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能用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The … is </a:t>
            </a:r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v+ing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…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句型简单介绍某动物正在干什么。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能够掌握人称代词的用法。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22" name="Freeform 34"/>
          <p:cNvSpPr>
            <a:spLocks noEditPoints="1"/>
          </p:cNvSpPr>
          <p:nvPr/>
        </p:nvSpPr>
        <p:spPr bwMode="auto">
          <a:xfrm rot="8869549">
            <a:off x="10386794" y="1023369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9" name="矩形 138"/>
          <p:cNvSpPr/>
          <p:nvPr/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sentences like Read and Write.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story out in groups.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725173" y="223270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Read the story to your parents.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725751" y="1910171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6411" y="1985350"/>
            <a:ext cx="3655636" cy="314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矩形 52"/>
          <p:cNvSpPr/>
          <p:nvPr/>
        </p:nvSpPr>
        <p:spPr>
          <a:xfrm>
            <a:off x="1927881" y="2599642"/>
            <a:ext cx="5312229" cy="2320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72318" y="873440"/>
            <a:ext cx="599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Guess. What animal is it?</a:t>
            </a:r>
          </a:p>
        </p:txBody>
      </p:sp>
      <p:sp>
        <p:nvSpPr>
          <p:cNvPr id="51" name="矩形 50"/>
          <p:cNvSpPr/>
          <p:nvPr/>
        </p:nvSpPr>
        <p:spPr>
          <a:xfrm>
            <a:off x="2554514" y="1698171"/>
            <a:ext cx="5312229" cy="957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2393473" y="4892898"/>
            <a:ext cx="5312229" cy="840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TextBox 53"/>
          <p:cNvSpPr txBox="1"/>
          <p:nvPr/>
        </p:nvSpPr>
        <p:spPr>
          <a:xfrm>
            <a:off x="7290284" y="3494416"/>
            <a:ext cx="2624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a bear.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4971" y="2189061"/>
            <a:ext cx="3554823" cy="360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" name="矩形 51"/>
          <p:cNvSpPr/>
          <p:nvPr/>
        </p:nvSpPr>
        <p:spPr>
          <a:xfrm>
            <a:off x="2480557" y="4950954"/>
            <a:ext cx="5312229" cy="840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747938" y="2795582"/>
            <a:ext cx="5312229" cy="2320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2554514" y="1875147"/>
            <a:ext cx="5312229" cy="957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169214" y="197366"/>
            <a:ext cx="404944" cy="4936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196093" y="921984"/>
            <a:ext cx="7262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What’s this?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898480" y="2642523"/>
            <a:ext cx="2624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a rabbit.</a:t>
            </a:r>
          </a:p>
        </p:txBody>
      </p:sp>
      <p:pic>
        <p:nvPicPr>
          <p:cNvPr id="14" name="图片 13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3" grpId="0" animBg="1"/>
      <p:bldP spid="51" grpId="0" animBg="1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01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10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4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546070" y="331851"/>
            <a:ext cx="5675067" cy="480131"/>
            <a:chOff x="2813952" y="406592"/>
            <a:chExt cx="5675067" cy="480131"/>
          </a:xfrm>
        </p:grpSpPr>
        <p:sp>
          <p:nvSpPr>
            <p:cNvPr id="16" name="矩形 15"/>
            <p:cNvSpPr/>
            <p:nvPr/>
          </p:nvSpPr>
          <p:spPr>
            <a:xfrm>
              <a:off x="4224105" y="406592"/>
              <a:ext cx="2688557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Read and write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7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ïŝḻiḓê"/>
            <p:cNvSpPr/>
            <p:nvPr/>
          </p:nvSpPr>
          <p:spPr bwMode="auto">
            <a:xfrm flipH="1">
              <a:off x="6914950" y="42559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14619" y="949013"/>
            <a:ext cx="9843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Sarah and Robin are at the zoo. Robin is 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excited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29667" y="811982"/>
            <a:ext cx="141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兴奋的</a:t>
            </a:r>
            <a:endParaRPr lang="en-US" altLang="zh-CN" sz="32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15198" y="775358"/>
            <a:ext cx="1565332" cy="6968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574158" y="1565336"/>
            <a:ext cx="1046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Robin is looking at the animals. What animals does he see?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FF9"/>
              </a:clrFrom>
              <a:clrTo>
                <a:srgbClr val="FA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2549144"/>
            <a:ext cx="728662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3"/>
          <p:cNvSpPr/>
          <p:nvPr/>
        </p:nvSpPr>
        <p:spPr>
          <a:xfrm>
            <a:off x="7731960" y="2442897"/>
            <a:ext cx="1148570" cy="77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11115714" y="2826522"/>
            <a:ext cx="1282244" cy="7787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5113336" y="3523925"/>
            <a:ext cx="1302962" cy="829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10448887" y="3624664"/>
            <a:ext cx="1484807" cy="10866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6912244" y="4477071"/>
            <a:ext cx="819716" cy="8175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8995550" y="4353085"/>
            <a:ext cx="1217834" cy="9415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8509939" y="6402733"/>
            <a:ext cx="834504" cy="4707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14619" y="2287534"/>
            <a:ext cx="5578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are the animals doing?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592" y="3178115"/>
            <a:ext cx="4613334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bear is dancing.</a:t>
            </a: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rabbits are eating.</a:t>
            </a: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tiger is running.</a:t>
            </a: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elephant is walking.</a:t>
            </a: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monkey is climbing.</a:t>
            </a: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bird is flying.</a:t>
            </a: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fish is swimming.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 animBg="1"/>
      <p:bldP spid="4" grpId="0" animBg="1"/>
      <p:bldP spid="27" grpId="0" animBg="1"/>
      <p:bldP spid="28" grpId="0" animBg="1"/>
      <p:bldP spid="33" grpId="0" animBg="1"/>
      <p:bldP spid="34" grpId="0" animBg="1"/>
      <p:bldP spid="35" grpId="0" animBg="1"/>
      <p:bldP spid="36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11116.jpg"/>
          <p:cNvPicPr>
            <a:picLocks noChangeAspect="1" noChangeArrowheads="1"/>
          </p:cNvPicPr>
          <p:nvPr/>
        </p:nvPicPr>
        <p:blipFill>
          <a:blip r:embed="rId2"/>
          <a:srcRect l="52754" t="19395" r="8032" b="70363"/>
          <a:stretch>
            <a:fillRect/>
          </a:stretch>
        </p:blipFill>
        <p:spPr bwMode="auto">
          <a:xfrm>
            <a:off x="6731523" y="984289"/>
            <a:ext cx="4245403" cy="1971081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533" y="2827926"/>
            <a:ext cx="4008143" cy="207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523" y="2955370"/>
            <a:ext cx="4099920" cy="2138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241" y="4951970"/>
            <a:ext cx="3815435" cy="190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855" y="4989964"/>
            <a:ext cx="3861257" cy="199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54" y="976168"/>
            <a:ext cx="4284569" cy="198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 descr="图标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321" y="371959"/>
            <a:ext cx="662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Then what is Robin doing?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2927" y="2001263"/>
            <a:ext cx="4330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Robin is dancing like a bear.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0152" y="2020497"/>
            <a:ext cx="4008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Robin is eating like a rabbit.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2533" y="3909408"/>
            <a:ext cx="4008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Robin is running like a tiger.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3076" y="4105509"/>
            <a:ext cx="4008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Robin is walking like an elephant.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25241" y="5969715"/>
            <a:ext cx="4008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Robin is climbing like a monkey.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0855" y="5997220"/>
            <a:ext cx="4008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Robin is flying like a bird.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53925" y="1969828"/>
            <a:ext cx="743919" cy="5277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9451382" y="2001263"/>
            <a:ext cx="743919" cy="5277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315918" y="3909408"/>
            <a:ext cx="743919" cy="5277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9451382" y="4126514"/>
            <a:ext cx="743919" cy="5277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687877" y="5969455"/>
            <a:ext cx="743919" cy="5277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9280901" y="6017876"/>
            <a:ext cx="743919" cy="5277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55708" y="3266181"/>
            <a:ext cx="8579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like</a:t>
            </a:r>
            <a:endParaRPr lang="zh-CN" altLang="en-US" sz="3200" dirty="0"/>
          </a:p>
        </p:txBody>
      </p:sp>
      <p:sp>
        <p:nvSpPr>
          <p:cNvPr id="24" name="矩形 23"/>
          <p:cNvSpPr/>
          <p:nvPr/>
        </p:nvSpPr>
        <p:spPr>
          <a:xfrm>
            <a:off x="266417" y="3852355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那样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  <p:bldP spid="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7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8242" y="1419556"/>
            <a:ext cx="9104316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 are you doing here, Robin?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looking at a bear. </a:t>
            </a: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dancing like a bear</a:t>
            </a: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looking at the rabbits. </a:t>
            </a: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eating like a rabbit</a:t>
            </a: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looking at a tiger. </a:t>
            </a: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running like a tiger.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looking at an elephant. </a:t>
            </a: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walking like an elephant.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looking at a monkey. </a:t>
            </a: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climbing like </a:t>
            </a: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him.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en-US" altLang="zh-CN" sz="28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en-US" altLang="zh-CN" sz="28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en-US" altLang="zh-CN" sz="28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7260" y="1409045"/>
            <a:ext cx="16504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Sarah: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Robin:</a:t>
            </a:r>
            <a:endParaRPr lang="en-US" altLang="zh-CN" sz="28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en-US" altLang="zh-CN" sz="2800" dirty="0" smtClean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en-US" altLang="zh-CN" sz="28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en-US" altLang="zh-CN" sz="2800" dirty="0" smtClean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en-US" altLang="zh-CN" sz="28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en-US" altLang="zh-CN" sz="2800" dirty="0" smtClean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en-US" altLang="zh-CN" sz="28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图片 4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-4232"/>
            <a:ext cx="855482" cy="8744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235" y="432977"/>
            <a:ext cx="3640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Read after the tape.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pic>
        <p:nvPicPr>
          <p:cNvPr id="3" name="read and writ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4.883301" end="18846.8535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9342" y="4434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21438" y="1668433"/>
            <a:ext cx="98620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I’m looking at a bird. </a:t>
            </a:r>
          </a:p>
          <a:p>
            <a:pPr lvl="0"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I like flying. I want to be a bird!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Robin, do you want to swim like a fish?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No! No! I don’t want to be a fish!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5186" y="-1009223"/>
            <a:ext cx="165042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2800" dirty="0" smtClean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en-US" altLang="zh-CN" sz="2800" dirty="0" smtClean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en-US" altLang="zh-CN" sz="28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en-US" altLang="zh-CN" sz="3200" dirty="0" smtClean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Robin:</a:t>
            </a:r>
            <a:endParaRPr lang="en-US" altLang="zh-CN" sz="32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en-US" altLang="zh-CN" sz="3200" dirty="0" smtClean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Sarah: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Robin:</a:t>
            </a:r>
          </a:p>
        </p:txBody>
      </p:sp>
      <p:pic>
        <p:nvPicPr>
          <p:cNvPr id="4" name="图片 3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-4232"/>
            <a:ext cx="855482" cy="874419"/>
          </a:xfrm>
          <a:prstGeom prst="rect">
            <a:avLst/>
          </a:prstGeom>
        </p:spPr>
      </p:pic>
      <p:pic>
        <p:nvPicPr>
          <p:cNvPr id="5" name="read and writ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255.3359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482" y="2605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423065" y="215580"/>
            <a:ext cx="282481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Language points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33" name="ïŝḻiḓê"/>
          <p:cNvSpPr/>
          <p:nvPr/>
        </p:nvSpPr>
        <p:spPr bwMode="auto">
          <a:xfrm>
            <a:off x="87974" y="304552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34" name="ïŝḻiḓê"/>
          <p:cNvSpPr/>
          <p:nvPr/>
        </p:nvSpPr>
        <p:spPr bwMode="auto">
          <a:xfrm flipH="1">
            <a:off x="4183728" y="262283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820945" y="2640071"/>
            <a:ext cx="108441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该句为主系表结构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。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excited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在句中作表语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意思是“兴奋的”。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        e.g.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Are you excited about going to Beijing? 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06575" y="1495584"/>
            <a:ext cx="6354305" cy="7284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1. Robin 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is excited! 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1296</Words>
  <Application>Microsoft Office PowerPoint</Application>
  <PresentationFormat>自定义</PresentationFormat>
  <Paragraphs>273</Paragraphs>
  <Slides>29</Slides>
  <Notes>2</Notes>
  <HiddenSlides>0</HiddenSlides>
  <MMClips>10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31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810</cp:revision>
  <dcterms:created xsi:type="dcterms:W3CDTF">2019-08-19T07:47:00Z</dcterms:created>
  <dcterms:modified xsi:type="dcterms:W3CDTF">2022-02-21T08:12:15Z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