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4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5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6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5" r:id="rId2"/>
    <p:sldId id="536" r:id="rId3"/>
    <p:sldId id="537" r:id="rId4"/>
    <p:sldId id="574" r:id="rId5"/>
    <p:sldId id="516" r:id="rId6"/>
    <p:sldId id="386" r:id="rId7"/>
    <p:sldId id="450" r:id="rId8"/>
    <p:sldId id="451" r:id="rId9"/>
    <p:sldId id="609" r:id="rId10"/>
    <p:sldId id="521" r:id="rId11"/>
    <p:sldId id="524" r:id="rId12"/>
    <p:sldId id="610" r:id="rId13"/>
    <p:sldId id="523" r:id="rId14"/>
    <p:sldId id="526" r:id="rId15"/>
    <p:sldId id="459" r:id="rId16"/>
    <p:sldId id="400" r:id="rId17"/>
    <p:sldId id="611" r:id="rId18"/>
    <p:sldId id="616" r:id="rId19"/>
    <p:sldId id="534" r:id="rId20"/>
    <p:sldId id="613" r:id="rId21"/>
    <p:sldId id="576" r:id="rId22"/>
    <p:sldId id="614" r:id="rId23"/>
    <p:sldId id="533" r:id="rId24"/>
    <p:sldId id="615" r:id="rId25"/>
    <p:sldId id="578" r:id="rId26"/>
    <p:sldId id="579" r:id="rId27"/>
    <p:sldId id="416" r:id="rId28"/>
    <p:sldId id="418" r:id="rId29"/>
    <p:sldId id="618" r:id="rId30"/>
    <p:sldId id="619" r:id="rId31"/>
    <p:sldId id="363" r:id="rId32"/>
    <p:sldId id="280" r:id="rId33"/>
    <p:sldId id="27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9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F69582"/>
    <a:srgbClr val="EC8AEE"/>
    <a:srgbClr val="FF9900"/>
    <a:srgbClr val="FF00FF"/>
    <a:srgbClr val="F0C2C7"/>
    <a:srgbClr val="9379F1"/>
    <a:srgbClr val="4BB3B1"/>
    <a:srgbClr val="6CC2C0"/>
    <a:srgbClr val="B5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8" y="-96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73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B96234-E4C6-42DA-BAA6-225BF2D979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TALK.mp4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microsoft.com/office/2007/relationships/hdphoto" Target="../media/hdphoto3.wdp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35.png"/><Relationship Id="rId5" Type="http://schemas.openxmlformats.org/officeDocument/2006/relationships/tags" Target="../tags/tag4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5.xml"/><Relationship Id="rId9" Type="http://schemas.openxmlformats.org/officeDocument/2006/relationships/audio" Target="../media/media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&#36229;&#38142;&#25509;&#25991;&#20214;/TALK.mp4" TargetMode="External"/><Relationship Id="rId3" Type="http://schemas.openxmlformats.org/officeDocument/2006/relationships/tags" Target="../tags/tag5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audio" Target="../media/media2.wav"/><Relationship Id="rId11" Type="http://schemas.microsoft.com/office/2007/relationships/hdphoto" Target="../media/hdphoto3.wdp"/><Relationship Id="rId5" Type="http://schemas.microsoft.com/office/2007/relationships/media" Target="../media/media2.wav"/><Relationship Id="rId10" Type="http://schemas.openxmlformats.org/officeDocument/2006/relationships/image" Target="../media/image18.png"/><Relationship Id="rId4" Type="http://schemas.openxmlformats.org/officeDocument/2006/relationships/tags" Target="../tags/tag52.xml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image" Target="../media/image36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microsoft.com/office/2007/relationships/hdphoto" Target="../media/hdphoto3.wdp"/><Relationship Id="rId5" Type="http://schemas.openxmlformats.org/officeDocument/2006/relationships/tags" Target="../tags/tag57.xml"/><Relationship Id="rId10" Type="http://schemas.openxmlformats.org/officeDocument/2006/relationships/image" Target="../media/image18.png"/><Relationship Id="rId4" Type="http://schemas.openxmlformats.org/officeDocument/2006/relationships/tags" Target="../tags/tag56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18" Type="http://schemas.openxmlformats.org/officeDocument/2006/relationships/image" Target="../media/image18.png"/><Relationship Id="rId3" Type="http://schemas.openxmlformats.org/officeDocument/2006/relationships/tags" Target="../tags/tag63.xml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17" Type="http://schemas.openxmlformats.org/officeDocument/2006/relationships/image" Target="../media/image31.jpeg"/><Relationship Id="rId2" Type="http://schemas.openxmlformats.org/officeDocument/2006/relationships/tags" Target="../tags/tag62.xml"/><Relationship Id="rId16" Type="http://schemas.openxmlformats.org/officeDocument/2006/relationships/hyperlink" Target="&#36229;&#38142;&#25509;&#25991;&#20214;/TALK.mp4" TargetMode="External"/><Relationship Id="rId20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audio" Target="../media/media2.wav"/><Relationship Id="rId11" Type="http://schemas.openxmlformats.org/officeDocument/2006/relationships/tags" Target="../tags/tag69.xml"/><Relationship Id="rId5" Type="http://schemas.microsoft.com/office/2007/relationships/media" Target="../media/media2.wav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68.xml"/><Relationship Id="rId19" Type="http://schemas.microsoft.com/office/2007/relationships/hdphoto" Target="../media/hdphoto3.wdp"/><Relationship Id="rId4" Type="http://schemas.openxmlformats.org/officeDocument/2006/relationships/tags" Target="../tags/tag64.xml"/><Relationship Id="rId9" Type="http://schemas.openxmlformats.org/officeDocument/2006/relationships/tags" Target="../tags/tag67.xml"/><Relationship Id="rId14" Type="http://schemas.openxmlformats.org/officeDocument/2006/relationships/tags" Target="../tags/tag7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image" Target="../media/image31.jpeg"/><Relationship Id="rId3" Type="http://schemas.openxmlformats.org/officeDocument/2006/relationships/tags" Target="../tags/tag75.xml"/><Relationship Id="rId21" Type="http://schemas.openxmlformats.org/officeDocument/2006/relationships/image" Target="../media/image30.png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hyperlink" Target="&#36229;&#38142;&#25509;&#25991;&#20214;/TALK.mp4" TargetMode="External"/><Relationship Id="rId2" Type="http://schemas.openxmlformats.org/officeDocument/2006/relationships/tags" Target="../tags/tag74.xml"/><Relationship Id="rId16" Type="http://schemas.openxmlformats.org/officeDocument/2006/relationships/slideLayout" Target="../slideLayouts/slideLayout2.xml"/><Relationship Id="rId20" Type="http://schemas.microsoft.com/office/2007/relationships/hdphoto" Target="../media/hdphoto3.wdp"/><Relationship Id="rId1" Type="http://schemas.openxmlformats.org/officeDocument/2006/relationships/tags" Target="../tags/tag73.xml"/><Relationship Id="rId6" Type="http://schemas.openxmlformats.org/officeDocument/2006/relationships/audio" Target="../media/media2.wav"/><Relationship Id="rId11" Type="http://schemas.openxmlformats.org/officeDocument/2006/relationships/tags" Target="../tags/tag81.xml"/><Relationship Id="rId5" Type="http://schemas.microsoft.com/office/2007/relationships/media" Target="../media/media2.wav"/><Relationship Id="rId15" Type="http://schemas.openxmlformats.org/officeDocument/2006/relationships/tags" Target="../tags/tag85.xml"/><Relationship Id="rId10" Type="http://schemas.openxmlformats.org/officeDocument/2006/relationships/tags" Target="../tags/tag80.xml"/><Relationship Id="rId19" Type="http://schemas.openxmlformats.org/officeDocument/2006/relationships/image" Target="../media/image18.png"/><Relationship Id="rId4" Type="http://schemas.openxmlformats.org/officeDocument/2006/relationships/tags" Target="../tags/tag76.xml"/><Relationship Id="rId9" Type="http://schemas.openxmlformats.org/officeDocument/2006/relationships/tags" Target="../tags/tag79.xml"/><Relationship Id="rId14" Type="http://schemas.openxmlformats.org/officeDocument/2006/relationships/tags" Target="../tags/tag8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Lets%20sing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0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tags" Target="../tags/tag93.xml"/><Relationship Id="rId7" Type="http://schemas.openxmlformats.org/officeDocument/2006/relationships/image" Target="../media/image42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4.xml"/><Relationship Id="rId10" Type="http://schemas.microsoft.com/office/2007/relationships/hdphoto" Target="../media/hdphoto3.wdp"/><Relationship Id="rId4" Type="http://schemas.openxmlformats.org/officeDocument/2006/relationships/tags" Target="../tags/tag94.xml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tags" Target="../tags/tag97.xml"/><Relationship Id="rId7" Type="http://schemas.openxmlformats.org/officeDocument/2006/relationships/image" Target="../media/image42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4.xml"/><Relationship Id="rId10" Type="http://schemas.microsoft.com/office/2007/relationships/hdphoto" Target="../media/hdphoto3.wdp"/><Relationship Id="rId4" Type="http://schemas.openxmlformats.org/officeDocument/2006/relationships/tags" Target="../tags/tag98.xml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tags" Target="../tags/tag101.xml"/><Relationship Id="rId7" Type="http://schemas.openxmlformats.org/officeDocument/2006/relationships/image" Target="../media/image42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.xml"/><Relationship Id="rId10" Type="http://schemas.microsoft.com/office/2007/relationships/hdphoto" Target="../media/hdphoto3.wdp"/><Relationship Id="rId4" Type="http://schemas.openxmlformats.org/officeDocument/2006/relationships/tags" Target="../tags/tag102.xml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image" Target="../media/image45.png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image" Target="../media/image44.png"/><Relationship Id="rId2" Type="http://schemas.openxmlformats.org/officeDocument/2006/relationships/tags" Target="../tags/tag104.xml"/><Relationship Id="rId16" Type="http://schemas.openxmlformats.org/officeDocument/2006/relationships/image" Target="../media/image48.pn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microsoft.com/office/2007/relationships/hdphoto" Target="../media/hdphoto3.wdp"/><Relationship Id="rId5" Type="http://schemas.openxmlformats.org/officeDocument/2006/relationships/tags" Target="../tags/tag107.xml"/><Relationship Id="rId15" Type="http://schemas.openxmlformats.org/officeDocument/2006/relationships/image" Target="../media/image47.png"/><Relationship Id="rId10" Type="http://schemas.openxmlformats.org/officeDocument/2006/relationships/image" Target="../media/image18.png"/><Relationship Id="rId4" Type="http://schemas.openxmlformats.org/officeDocument/2006/relationships/tags" Target="../tags/tag10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113.xml"/><Relationship Id="rId7" Type="http://schemas.openxmlformats.org/officeDocument/2006/relationships/image" Target="../media/image16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10" Type="http://schemas.openxmlformats.org/officeDocument/2006/relationships/image" Target="../media/image52.png"/><Relationship Id="rId4" Type="http://schemas.openxmlformats.org/officeDocument/2006/relationships/tags" Target="../tags/tag114.xml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0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tags" Target="../tags/tag9.xml"/><Relationship Id="rId16" Type="http://schemas.openxmlformats.org/officeDocument/2006/relationships/image" Target="../media/image22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9.png"/><Relationship Id="rId5" Type="http://schemas.openxmlformats.org/officeDocument/2006/relationships/tags" Target="../tags/tag12.xml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tags" Target="../tags/tag11.xml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tags" Target="../tags/tag1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0.png"/><Relationship Id="rId3" Type="http://schemas.openxmlformats.org/officeDocument/2006/relationships/tags" Target="../tags/tag24.xml"/><Relationship Id="rId7" Type="http://schemas.openxmlformats.org/officeDocument/2006/relationships/audio" Target="../media/media1.wav"/><Relationship Id="rId12" Type="http://schemas.microsoft.com/office/2007/relationships/hdphoto" Target="../media/hdphoto7.wdp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microsoft.com/office/2007/relationships/media" Target="../media/media1.wav"/><Relationship Id="rId11" Type="http://schemas.openxmlformats.org/officeDocument/2006/relationships/image" Target="../media/image29.png"/><Relationship Id="rId5" Type="http://schemas.openxmlformats.org/officeDocument/2006/relationships/tags" Target="../tags/tag26.xml"/><Relationship Id="rId10" Type="http://schemas.openxmlformats.org/officeDocument/2006/relationships/image" Target="../media/image28.png"/><Relationship Id="rId4" Type="http://schemas.openxmlformats.org/officeDocument/2006/relationships/tags" Target="../tags/tag25.xml"/><Relationship Id="rId9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29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3.wdp"/><Relationship Id="rId5" Type="http://schemas.openxmlformats.org/officeDocument/2006/relationships/audio" Target="../media/media1.wav"/><Relationship Id="rId10" Type="http://schemas.openxmlformats.org/officeDocument/2006/relationships/image" Target="../media/image18.png"/><Relationship Id="rId4" Type="http://schemas.microsoft.com/office/2007/relationships/media" Target="../media/media1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2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wav"/><Relationship Id="rId10" Type="http://schemas.openxmlformats.org/officeDocument/2006/relationships/image" Target="../media/image30.png"/><Relationship Id="rId4" Type="http://schemas.microsoft.com/office/2007/relationships/media" Target="../media/media1.wav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5.xml"/><Relationship Id="rId7" Type="http://schemas.microsoft.com/office/2007/relationships/hdphoto" Target="../media/hdphoto3.wdp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5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>
            <p:custDataLst>
              <p:tags r:id="rId1"/>
            </p:custDataLst>
          </p:nvPr>
        </p:nvSpPr>
        <p:spPr>
          <a:xfrm>
            <a:off x="1066665" y="1607735"/>
            <a:ext cx="7998487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 </a:t>
            </a:r>
            <a:r>
              <a:rPr lang="en-US" altLang="zh-CN" sz="3200" dirty="0">
                <a:latin typeface="Comic Sans MS" panose="030F0702030302020204" pitchFamily="66" charset="0"/>
              </a:rPr>
              <a:t>is Fido now?</a:t>
            </a:r>
          </a:p>
          <a:p>
            <a:pPr marL="514350" indent="-514350">
              <a:buAutoNum type="arabicPeriod"/>
            </a:pPr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2.What is Fido doing?</a:t>
            </a: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3.Can Sam take Fido to the park?</a:t>
            </a:r>
          </a:p>
          <a:p>
            <a:pPr marL="514350" indent="-514350"/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765960" y="68264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answer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20586"/>
            <a:ext cx="605641" cy="74683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95" y="979049"/>
            <a:ext cx="7624701" cy="5072769"/>
          </a:xfrm>
          <a:prstGeom prst="rect">
            <a:avLst/>
          </a:prstGeom>
        </p:spPr>
      </p:pic>
      <p:pic>
        <p:nvPicPr>
          <p:cNvPr id="5" name="图片 4">
            <a:hlinkClick r:id="rId3" action="ppaction://hlinkfile"/>
            <a:extLst>
              <a:ext uri="{FF2B5EF4-FFF2-40B4-BE49-F238E27FC236}">
                <a16:creationId xmlns="" xmlns:a16="http://schemas.microsoft.com/office/drawing/2014/main" id="{82134B84-D757-F378-1E6A-DD1C770CE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226" y="1628324"/>
            <a:ext cx="7029702" cy="3774217"/>
          </a:xfrm>
          <a:prstGeom prst="roundRect">
            <a:avLst>
              <a:gd name="adj" fmla="val 11729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>
            <p:custDataLst>
              <p:tags r:id="rId1"/>
            </p:custDataLst>
          </p:nvPr>
        </p:nvSpPr>
        <p:spPr>
          <a:xfrm>
            <a:off x="1066665" y="1607735"/>
            <a:ext cx="7998487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1.Where </a:t>
            </a:r>
            <a:r>
              <a:rPr lang="en-US" altLang="zh-CN" sz="3200" dirty="0">
                <a:latin typeface="Comic Sans MS" panose="030F0702030302020204" pitchFamily="66" charset="0"/>
              </a:rPr>
              <a:t>is Fido now?</a:t>
            </a:r>
          </a:p>
          <a:p>
            <a:pPr marL="514350" indent="-514350">
              <a:buAutoNum type="arabicPeriod"/>
            </a:pPr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2.What is Fido doing?</a:t>
            </a: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3.Can Sam take Fido to the park?</a:t>
            </a:r>
          </a:p>
          <a:p>
            <a:pPr marL="514350" indent="-514350"/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765960" y="68264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answer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20586"/>
            <a:ext cx="605641" cy="74683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1546225" y="2286000"/>
            <a:ext cx="7038975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He is in the kitchen. </a:t>
            </a:r>
            <a:endParaRPr lang="zh-CN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5"/>
          <p:cNvSpPr txBox="1"/>
          <p:nvPr>
            <p:custDataLst>
              <p:tags r:id="rId3"/>
            </p:custDataLst>
          </p:nvPr>
        </p:nvSpPr>
        <p:spPr>
          <a:xfrm>
            <a:off x="1546225" y="3741979"/>
            <a:ext cx="4085590" cy="959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is eating.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5"/>
          <p:cNvSpPr txBox="1"/>
          <p:nvPr>
            <p:custDataLst>
              <p:tags r:id="rId4"/>
            </p:custDataLst>
          </p:nvPr>
        </p:nvSpPr>
        <p:spPr>
          <a:xfrm>
            <a:off x="1602613" y="5141249"/>
            <a:ext cx="2613127" cy="828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Yes, he can. 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>
            <p:custDataLst>
              <p:tags r:id="rId1"/>
            </p:custDataLst>
          </p:nvPr>
        </p:nvSpPr>
        <p:spPr>
          <a:xfrm>
            <a:off x="845947" y="1090930"/>
            <a:ext cx="10654665" cy="48939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1. Sam is looking for Fido.                    (   )</a:t>
            </a: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2. Fido is drinking water.                      (   )</a:t>
            </a: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3. Fido is Sam’s dog.                              (   )</a:t>
            </a: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4. Sam can take Fido to the park.          (   )</a:t>
            </a:r>
          </a:p>
          <a:p>
            <a:pPr marL="514350" indent="-514350"/>
            <a:endParaRPr lang="en-US" altLang="zh-CN" sz="3200" dirty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</a:rPr>
              <a:t>5. Sam, Sarah, Fido will go to the park.  (   )</a:t>
            </a: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498475" y="220345"/>
            <a:ext cx="4759325" cy="828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</a:rPr>
              <a:t>Listen and judge.</a:t>
            </a:r>
          </a:p>
        </p:txBody>
      </p:sp>
      <p:sp>
        <p:nvSpPr>
          <p:cNvPr id="3" name="TextBox 5"/>
          <p:cNvSpPr txBox="1"/>
          <p:nvPr>
            <p:custDataLst>
              <p:tags r:id="rId3"/>
            </p:custDataLst>
          </p:nvPr>
        </p:nvSpPr>
        <p:spPr>
          <a:xfrm>
            <a:off x="8317532" y="1115044"/>
            <a:ext cx="758825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5"/>
          <p:cNvSpPr txBox="1"/>
          <p:nvPr>
            <p:custDataLst>
              <p:tags r:id="rId4"/>
            </p:custDataLst>
          </p:nvPr>
        </p:nvSpPr>
        <p:spPr>
          <a:xfrm>
            <a:off x="8445751" y="2094461"/>
            <a:ext cx="758825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5"/>
          <p:cNvSpPr txBox="1"/>
          <p:nvPr>
            <p:custDataLst>
              <p:tags r:id="rId5"/>
            </p:custDataLst>
          </p:nvPr>
        </p:nvSpPr>
        <p:spPr>
          <a:xfrm>
            <a:off x="8565737" y="3080359"/>
            <a:ext cx="758825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5"/>
          <p:cNvSpPr txBox="1"/>
          <p:nvPr>
            <p:custDataLst>
              <p:tags r:id="rId6"/>
            </p:custDataLst>
          </p:nvPr>
        </p:nvSpPr>
        <p:spPr>
          <a:xfrm>
            <a:off x="8540752" y="4040060"/>
            <a:ext cx="758825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5"/>
          <p:cNvSpPr txBox="1"/>
          <p:nvPr>
            <p:custDataLst>
              <p:tags r:id="rId7"/>
            </p:custDataLst>
          </p:nvPr>
        </p:nvSpPr>
        <p:spPr>
          <a:xfrm>
            <a:off x="8635174" y="5013960"/>
            <a:ext cx="758825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alk">
            <a:hlinkClick r:id="" action="ppaction://media"/>
            <a:extLst>
              <a:ext uri="{FF2B5EF4-FFF2-40B4-BE49-F238E27FC236}">
                <a16:creationId xmlns="" xmlns:a16="http://schemas.microsoft.com/office/drawing/2014/main" id="{5FFB2995-80C2-3A58-09A6-92857775614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68931" y="2203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8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2" grpId="0"/>
      <p:bldP spid="4" grpId="0"/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111.jpg">
            <a:hlinkClick r:id="rId8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EA9FA4"/>
              </a:clrFrom>
              <a:clrTo>
                <a:srgbClr val="EA9FA4">
                  <a:alpha val="0"/>
                </a:srgbClr>
              </a:clrTo>
            </a:clrChange>
          </a:blip>
          <a:srcRect l="11199" t="36552" r="-1427" b="33950"/>
          <a:stretch>
            <a:fillRect/>
          </a:stretch>
        </p:blipFill>
        <p:spPr bwMode="auto">
          <a:xfrm>
            <a:off x="860960" y="958671"/>
            <a:ext cx="11126491" cy="4456883"/>
          </a:xfrm>
          <a:prstGeom prst="rect">
            <a:avLst/>
          </a:prstGeom>
          <a:noFill/>
        </p:spPr>
      </p:pic>
      <p:sp>
        <p:nvSpPr>
          <p:cNvPr id="8" name="文本框 8"/>
          <p:cNvSpPr txBox="1"/>
          <p:nvPr/>
        </p:nvSpPr>
        <p:spPr>
          <a:xfrm>
            <a:off x="867587" y="314177"/>
            <a:ext cx="3626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follow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1982470" y="1324610"/>
            <a:ext cx="767334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Where is Fido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Chen Jie: He’s in the kitchen.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Is he drinking water?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Chen Jie: No, he isn’t. He’s eating.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Can I play with him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Chen Jie: Yes. Can you take him to the park?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Of course! Fido, come here!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Fido: Woof, woof!</a:t>
            </a: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136885" y="959119"/>
            <a:ext cx="485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latin typeface="Comic Sans MS" panose="030F0702030302020204" pitchFamily="66" charset="0"/>
              </a:rPr>
              <a:t>(Sam is at Chen </a:t>
            </a:r>
            <a:r>
              <a:rPr lang="en-US" altLang="zh-CN" sz="2800" i="1" dirty="0" err="1">
                <a:latin typeface="Comic Sans MS" panose="030F0702030302020204" pitchFamily="66" charset="0"/>
              </a:rPr>
              <a:t>Jie’s</a:t>
            </a:r>
            <a:r>
              <a:rPr lang="en-US" altLang="zh-CN" sz="2800" i="1" dirty="0">
                <a:latin typeface="Comic Sans MS" panose="030F0702030302020204" pitchFamily="66" charset="0"/>
              </a:rPr>
              <a:t> home.)</a:t>
            </a:r>
            <a:endParaRPr lang="zh-CN" altLang="en-US" sz="2800" i="1" dirty="0">
              <a:latin typeface="Comic Sans MS" panose="030F0702030302020204" pitchFamily="66" charset="0"/>
            </a:endParaRPr>
          </a:p>
        </p:txBody>
      </p:sp>
      <p:pic>
        <p:nvPicPr>
          <p:cNvPr id="3" name="talk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18000" y="314177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2" cstate="print"/>
          <a:srcRect t="1" b="1094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自己分配角色。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27623" y="4383748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选择一种两人练习。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111.jpg">
            <a:hlinkClick r:id="rId16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>
            <a:clrChange>
              <a:clrFrom>
                <a:srgbClr val="EA9FA4"/>
              </a:clrFrom>
              <a:clrTo>
                <a:srgbClr val="EA9FA4">
                  <a:alpha val="0"/>
                </a:srgbClr>
              </a:clrTo>
            </a:clrChange>
          </a:blip>
          <a:srcRect l="11199" t="36552" r="-1427" b="33950"/>
          <a:stretch>
            <a:fillRect/>
          </a:stretch>
        </p:blipFill>
        <p:spPr bwMode="auto">
          <a:xfrm>
            <a:off x="492819" y="886526"/>
            <a:ext cx="11419722" cy="4724740"/>
          </a:xfrm>
          <a:prstGeom prst="rect">
            <a:avLst/>
          </a:prstGeom>
          <a:noFill/>
        </p:spPr>
      </p:pic>
      <p:sp>
        <p:nvSpPr>
          <p:cNvPr id="8" name="文本框 8"/>
          <p:cNvSpPr txBox="1"/>
          <p:nvPr/>
        </p:nvSpPr>
        <p:spPr>
          <a:xfrm>
            <a:off x="867587" y="314177"/>
            <a:ext cx="3626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repeat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1982470" y="1324610"/>
            <a:ext cx="767334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Where is Fido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Chen Jie: He’s in the kitchen.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Is he drinking water?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Chen Jie: No, he isn’t. He’s eating.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Can I play with him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Chen Jie: Yes. Can you take him to the park?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Of course! Fido, come here!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Fido: Woof, woof!</a:t>
            </a: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136885" y="959119"/>
            <a:ext cx="485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latin typeface="Comic Sans MS" panose="030F0702030302020204" pitchFamily="66" charset="0"/>
              </a:rPr>
              <a:t>(Sam is at Chen </a:t>
            </a:r>
            <a:r>
              <a:rPr lang="en-US" altLang="zh-CN" sz="2800" i="1" dirty="0" err="1">
                <a:latin typeface="Comic Sans MS" panose="030F0702030302020204" pitchFamily="66" charset="0"/>
              </a:rPr>
              <a:t>Jie’s</a:t>
            </a:r>
            <a:r>
              <a:rPr lang="en-US" altLang="zh-CN" sz="2800" i="1" dirty="0">
                <a:latin typeface="Comic Sans MS" panose="030F0702030302020204" pitchFamily="66" charset="0"/>
              </a:rPr>
              <a:t> home.)</a:t>
            </a:r>
            <a:endParaRPr lang="zh-CN" altLang="en-US" sz="2800" i="1" dirty="0">
              <a:latin typeface="Comic Sans MS" panose="030F0702030302020204" pitchFamily="66" charset="0"/>
            </a:endParaRPr>
          </a:p>
        </p:txBody>
      </p:sp>
      <p:pic>
        <p:nvPicPr>
          <p:cNvPr id="3" name="talk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318000" y="278765"/>
            <a:ext cx="619125" cy="619125"/>
          </a:xfrm>
          <a:prstGeom prst="rect">
            <a:avLst/>
          </a:prstGeom>
        </p:spPr>
      </p:pic>
      <p:cxnSp>
        <p:nvCxnSpPr>
          <p:cNvPr id="54" name="直接连接符 53"/>
          <p:cNvCxnSpPr/>
          <p:nvPr>
            <p:custDataLst>
              <p:tags r:id="rId7"/>
            </p:custDataLst>
          </p:nvPr>
        </p:nvCxnSpPr>
        <p:spPr>
          <a:xfrm>
            <a:off x="4510427" y="2507474"/>
            <a:ext cx="2287905" cy="139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30"/>
          <p:cNvSpPr txBox="1"/>
          <p:nvPr>
            <p:custDataLst>
              <p:tags r:id="rId8"/>
            </p:custDataLst>
          </p:nvPr>
        </p:nvSpPr>
        <p:spPr>
          <a:xfrm>
            <a:off x="4937125" y="1820358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在厨房</a:t>
            </a:r>
          </a:p>
        </p:txBody>
      </p:sp>
      <p:cxnSp>
        <p:nvCxnSpPr>
          <p:cNvPr id="2" name="直接连接符 1"/>
          <p:cNvCxnSpPr/>
          <p:nvPr>
            <p:custDataLst>
              <p:tags r:id="rId9"/>
            </p:custDataLst>
          </p:nvPr>
        </p:nvCxnSpPr>
        <p:spPr>
          <a:xfrm>
            <a:off x="3031449" y="3248896"/>
            <a:ext cx="3401060" cy="63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11"/>
          <p:cNvSpPr txBox="1"/>
          <p:nvPr>
            <p:custDataLst>
              <p:tags r:id="rId10"/>
            </p:custDataLst>
          </p:nvPr>
        </p:nvSpPr>
        <p:spPr>
          <a:xfrm>
            <a:off x="3123587" y="2455382"/>
            <a:ext cx="3674745" cy="475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现在进行时态</a:t>
            </a:r>
            <a:r>
              <a:rPr lang="en-US" altLang="zh-CN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, </a:t>
            </a:r>
            <a:r>
              <a:rPr lang="en-US" altLang="zh-CN" sz="2000" b="1" dirty="0" err="1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be+v-ing</a:t>
            </a:r>
            <a:r>
              <a:rPr lang="zh-CN" altLang="zh-CN" sz="2000" b="1" dirty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构成</a:t>
            </a:r>
            <a:endParaRPr lang="zh-CN" altLang="zh-CN" sz="2000" b="1" dirty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  <a:sym typeface="+mn-ea"/>
            </a:endParaRPr>
          </a:p>
        </p:txBody>
      </p:sp>
      <p:cxnSp>
        <p:nvCxnSpPr>
          <p:cNvPr id="6" name="直接连接符 5"/>
          <p:cNvCxnSpPr/>
          <p:nvPr>
            <p:custDataLst>
              <p:tags r:id="rId11"/>
            </p:custDataLst>
          </p:nvPr>
        </p:nvCxnSpPr>
        <p:spPr>
          <a:xfrm flipV="1">
            <a:off x="4001729" y="4516356"/>
            <a:ext cx="1424940" cy="95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0"/>
          <p:cNvSpPr txBox="1"/>
          <p:nvPr>
            <p:custDataLst>
              <p:tags r:id="rId12"/>
            </p:custDataLst>
          </p:nvPr>
        </p:nvSpPr>
        <p:spPr>
          <a:xfrm>
            <a:off x="3859530" y="3718677"/>
            <a:ext cx="23431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一起玩</a:t>
            </a:r>
            <a:endPara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3"/>
            </p:custDataLst>
          </p:nvPr>
        </p:nvCxnSpPr>
        <p:spPr>
          <a:xfrm>
            <a:off x="5861009" y="5111351"/>
            <a:ext cx="3432175" cy="831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0"/>
          <p:cNvSpPr txBox="1"/>
          <p:nvPr>
            <p:custDataLst>
              <p:tags r:id="rId14"/>
            </p:custDataLst>
          </p:nvPr>
        </p:nvSpPr>
        <p:spPr>
          <a:xfrm>
            <a:off x="5971775" y="4424013"/>
            <a:ext cx="294830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带某人去某地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8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" grpId="0"/>
      <p:bldP spid="28" grpId="0" bldLvl="0" animBg="1"/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111.jpg">
            <a:hlinkClick r:id="rId17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>
            <a:clrChange>
              <a:clrFrom>
                <a:srgbClr val="EA9FA4"/>
              </a:clrFrom>
              <a:clrTo>
                <a:srgbClr val="EA9FA4">
                  <a:alpha val="0"/>
                </a:srgbClr>
              </a:clrTo>
            </a:clrChange>
          </a:blip>
          <a:srcRect l="11199" t="36552" r="-1427" b="33950"/>
          <a:stretch>
            <a:fillRect/>
          </a:stretch>
        </p:blipFill>
        <p:spPr bwMode="auto">
          <a:xfrm>
            <a:off x="106679" y="898888"/>
            <a:ext cx="11649891" cy="4254518"/>
          </a:xfrm>
          <a:prstGeom prst="rect">
            <a:avLst/>
          </a:prstGeom>
          <a:noFill/>
        </p:spPr>
      </p:pic>
      <p:sp>
        <p:nvSpPr>
          <p:cNvPr id="8" name="文本框 8"/>
          <p:cNvSpPr txBox="1"/>
          <p:nvPr/>
        </p:nvSpPr>
        <p:spPr>
          <a:xfrm>
            <a:off x="867587" y="314177"/>
            <a:ext cx="3626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follow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1719580" y="1324609"/>
            <a:ext cx="767334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Where is Fido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Chen Jie: He’s in the kitchen.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Is he drinking water?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Chen Jie: No, he isn’t. He’s eating.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Can I play with him now?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Chen Jie: Yes. Can you take him to the park?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Sam: Of course! Fido, come here!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Fido: Woof, woof!</a:t>
            </a: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136885" y="959119"/>
            <a:ext cx="4855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latin typeface="Comic Sans MS" panose="030F0702030302020204" pitchFamily="66" charset="0"/>
              </a:rPr>
              <a:t>(Sam is at Chen </a:t>
            </a:r>
            <a:r>
              <a:rPr lang="en-US" altLang="zh-CN" sz="2800" i="1" dirty="0" err="1">
                <a:latin typeface="Comic Sans MS" panose="030F0702030302020204" pitchFamily="66" charset="0"/>
              </a:rPr>
              <a:t>Jie’s</a:t>
            </a:r>
            <a:r>
              <a:rPr lang="en-US" altLang="zh-CN" sz="2800" i="1" dirty="0">
                <a:latin typeface="Comic Sans MS" panose="030F0702030302020204" pitchFamily="66" charset="0"/>
              </a:rPr>
              <a:t> home.)</a:t>
            </a:r>
            <a:endParaRPr lang="zh-CN" altLang="en-US" sz="2800" i="1" dirty="0">
              <a:latin typeface="Comic Sans MS" panose="030F0702030302020204" pitchFamily="66" charset="0"/>
            </a:endParaRPr>
          </a:p>
        </p:txBody>
      </p:sp>
      <p:pic>
        <p:nvPicPr>
          <p:cNvPr id="3" name="talk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55057" y="314177"/>
            <a:ext cx="619125" cy="619125"/>
          </a:xfrm>
          <a:prstGeom prst="rect">
            <a:avLst/>
          </a:prstGeom>
        </p:spPr>
      </p:pic>
      <p:sp>
        <p:nvSpPr>
          <p:cNvPr id="2" name="流程图: 过程 1"/>
          <p:cNvSpPr/>
          <p:nvPr/>
        </p:nvSpPr>
        <p:spPr>
          <a:xfrm>
            <a:off x="5761355" y="1028700"/>
            <a:ext cx="882650" cy="384175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过程 4"/>
          <p:cNvSpPr/>
          <p:nvPr>
            <p:custDataLst>
              <p:tags r:id="rId7"/>
            </p:custDataLst>
          </p:nvPr>
        </p:nvSpPr>
        <p:spPr>
          <a:xfrm>
            <a:off x="3025140" y="1543050"/>
            <a:ext cx="1105535" cy="384175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过程 5"/>
          <p:cNvSpPr/>
          <p:nvPr>
            <p:custDataLst>
              <p:tags r:id="rId8"/>
            </p:custDataLst>
          </p:nvPr>
        </p:nvSpPr>
        <p:spPr>
          <a:xfrm>
            <a:off x="5556250" y="2221865"/>
            <a:ext cx="1259840" cy="384175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过程 6"/>
          <p:cNvSpPr/>
          <p:nvPr>
            <p:custDataLst>
              <p:tags r:id="rId9"/>
            </p:custDataLst>
          </p:nvPr>
        </p:nvSpPr>
        <p:spPr>
          <a:xfrm>
            <a:off x="3958384" y="2838698"/>
            <a:ext cx="1409143" cy="407422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过程 9"/>
          <p:cNvSpPr/>
          <p:nvPr>
            <p:custDataLst>
              <p:tags r:id="rId10"/>
            </p:custDataLst>
          </p:nvPr>
        </p:nvSpPr>
        <p:spPr>
          <a:xfrm>
            <a:off x="6562725" y="3510915"/>
            <a:ext cx="1066800" cy="384175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>
            <p:custDataLst>
              <p:tags r:id="rId11"/>
            </p:custDataLst>
          </p:nvPr>
        </p:nvSpPr>
        <p:spPr>
          <a:xfrm>
            <a:off x="3994785" y="4135120"/>
            <a:ext cx="698500" cy="384175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过程 12"/>
          <p:cNvSpPr/>
          <p:nvPr>
            <p:custDataLst>
              <p:tags r:id="rId12"/>
            </p:custDataLst>
          </p:nvPr>
        </p:nvSpPr>
        <p:spPr>
          <a:xfrm>
            <a:off x="5880100" y="4769231"/>
            <a:ext cx="737235" cy="384175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过程 14"/>
          <p:cNvSpPr/>
          <p:nvPr>
            <p:custDataLst>
              <p:tags r:id="rId13"/>
            </p:custDataLst>
          </p:nvPr>
        </p:nvSpPr>
        <p:spPr>
          <a:xfrm>
            <a:off x="8453628" y="4769231"/>
            <a:ext cx="882650" cy="384175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流程图: 过程 15"/>
          <p:cNvSpPr/>
          <p:nvPr>
            <p:custDataLst>
              <p:tags r:id="rId14"/>
            </p:custDataLst>
          </p:nvPr>
        </p:nvSpPr>
        <p:spPr>
          <a:xfrm>
            <a:off x="3566350" y="5408295"/>
            <a:ext cx="1057275" cy="384175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过程 16"/>
          <p:cNvSpPr/>
          <p:nvPr>
            <p:custDataLst>
              <p:tags r:id="rId15"/>
            </p:custDataLst>
          </p:nvPr>
        </p:nvSpPr>
        <p:spPr>
          <a:xfrm>
            <a:off x="5776595" y="5408295"/>
            <a:ext cx="882650" cy="384175"/>
          </a:xfrm>
          <a:prstGeom prst="flowChart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8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  <p:bldP spid="5" grpId="0" bldLvl="0" animBg="1"/>
      <p:bldP spid="6" grpId="0" bldLvl="0" animBg="1"/>
      <p:bldP spid="7" grpId="0" bldLvl="0" animBg="1"/>
      <p:bldP spid="10" grpId="0" bldLvl="0" animBg="1"/>
      <p:bldP spid="12" grpId="0" bldLvl="0" animBg="1"/>
      <p:bldP spid="13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482725"/>
            <a:chOff x="862511" y="1413046"/>
            <a:chExt cx="4175971" cy="90088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52980" y="1534964"/>
              <a:ext cx="2690535" cy="7789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zh-CN" altLang="en-US" sz="3600" b="1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黑体" panose="02010609060101010101" pitchFamily="49" charset="-122"/>
                </a:rPr>
                <a:t>现在进行时的一般疑问句</a:t>
              </a:r>
              <a:r>
                <a:rPr kumimoji="1" lang="en-US" altLang="zh-CN" sz="3600" b="1" dirty="0">
                  <a:solidFill>
                    <a:srgbClr val="000000"/>
                  </a:solidFill>
                  <a:latin typeface="Comic Sans MS" panose="030F0702030302020204" pitchFamily="66" charset="0"/>
                  <a:ea typeface="宋体" panose="02010600030101010101" pitchFamily="2" charset="-122"/>
                  <a:cs typeface="黑体" panose="02010609060101010101" pitchFamily="49" charset="-122"/>
                </a:rPr>
                <a:t> 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20" name="矩形: 圆角 30"/>
          <p:cNvSpPr/>
          <p:nvPr/>
        </p:nvSpPr>
        <p:spPr>
          <a:xfrm>
            <a:off x="464820" y="2240915"/>
            <a:ext cx="11163300" cy="4318000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720155" y="2298954"/>
            <a:ext cx="9736259" cy="116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课文原句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: ---Is he drinking water?</a:t>
            </a:r>
          </a:p>
          <a:p>
            <a:pPr>
              <a:lnSpc>
                <a:spcPct val="130000"/>
              </a:lnSpc>
            </a:pP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              ---No, he isn’t.</a:t>
            </a:r>
          </a:p>
        </p:txBody>
      </p:sp>
      <p:sp>
        <p:nvSpPr>
          <p:cNvPr id="4" name="文本框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4820" y="3549650"/>
            <a:ext cx="10797540" cy="143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句型结构：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Be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动词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主语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动词</a:t>
            </a:r>
            <a:r>
              <a:rPr kumimoji="1" lang="en-US" altLang="zh-CN" sz="2800" dirty="0" err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ing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形式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其他？</a:t>
            </a:r>
          </a:p>
          <a:p>
            <a:pPr>
              <a:lnSpc>
                <a:spcPct val="130000"/>
              </a:lnSpc>
            </a:pP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                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肯定回答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: Yes, 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主语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+be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动词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.</a:t>
            </a:r>
          </a:p>
          <a:p>
            <a:pPr>
              <a:lnSpc>
                <a:spcPct val="130000"/>
              </a:lnSpc>
            </a:pP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                 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否定回答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: No,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主语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+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be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动词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+ not.</a:t>
            </a:r>
          </a:p>
        </p:txBody>
      </p:sp>
      <p:sp>
        <p:nvSpPr>
          <p:cNvPr id="10" name="文本框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50330" y="5325364"/>
            <a:ext cx="9736259" cy="116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eg. ---Are you singing?              --Yes, I am.</a:t>
            </a:r>
          </a:p>
          <a:p>
            <a:pPr>
              <a:lnSpc>
                <a:spcPct val="130000"/>
              </a:lnSpc>
            </a:pPr>
            <a:r>
              <a:rPr kumimoji="1" 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    ---Is he listening to music?  --No, he isn’t.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625" y="1188720"/>
            <a:ext cx="7107045" cy="4728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" name="图片 1">
            <a:hlinkClick r:id="rId4" action="ppaction://hlinkfile"/>
            <a:extLst>
              <a:ext uri="{FF2B5EF4-FFF2-40B4-BE49-F238E27FC236}">
                <a16:creationId xmlns="" xmlns:a16="http://schemas.microsoft.com/office/drawing/2014/main" id="{36D38BAD-2EA2-F10D-CFAD-C0EAD56AA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19" y="1642707"/>
            <a:ext cx="6565961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482725"/>
            <a:chOff x="862511" y="1413046"/>
            <a:chExt cx="4175971" cy="90088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52980" y="1534964"/>
              <a:ext cx="2690535" cy="7789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kumimoji="1" lang="zh-CN" sz="36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黑体" panose="02010609060101010101" pitchFamily="49" charset="-122"/>
                </a:rPr>
                <a:t>如何描述某人正在做某事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20" name="矩形: 圆角 30"/>
          <p:cNvSpPr/>
          <p:nvPr/>
        </p:nvSpPr>
        <p:spPr>
          <a:xfrm>
            <a:off x="464820" y="2240915"/>
            <a:ext cx="11163300" cy="4318000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89734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720155" y="2298954"/>
            <a:ext cx="9736259" cy="59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课文原句</a:t>
            </a: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: He is eating.</a:t>
            </a:r>
            <a:endParaRPr kumimoji="1"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4" name="文本框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9787" y="3203491"/>
            <a:ext cx="9198610" cy="81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kumimoji="1" 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句型</a:t>
            </a:r>
            <a:r>
              <a:rPr kumimoji="1" 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结构</a:t>
            </a:r>
            <a:r>
              <a:rPr kumimoji="1"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:</a:t>
            </a:r>
            <a:r>
              <a:rPr kumimoji="1"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主语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+b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e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动词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动词</a:t>
            </a:r>
            <a:r>
              <a:rPr kumimoji="1" lang="en-US" altLang="zh-CN" sz="2800" dirty="0" err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ing</a:t>
            </a:r>
            <a:r>
              <a:rPr kumimoji="1" lang="zh-CN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形式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+</a:t>
            </a:r>
            <a:r>
              <a:rPr kumimoji="1"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其他</a:t>
            </a:r>
            <a:r>
              <a:rPr kumimoji="1"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.</a:t>
            </a:r>
            <a:endParaRPr kumimoji="1"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kumimoji="1"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                 </a:t>
            </a:r>
          </a:p>
        </p:txBody>
      </p:sp>
      <p:sp>
        <p:nvSpPr>
          <p:cNvPr id="10" name="文本框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0090" y="4114800"/>
            <a:ext cx="10298430" cy="181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此句型用于表示此刻或目前这段时间内正在进行的动作，</a:t>
            </a:r>
            <a:r>
              <a:rPr kumimoji="1" lang="en-US" altLang="zh-CN"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be</a:t>
            </a:r>
            <a:r>
              <a:rPr kumimoji="1" lang="zh-CN" altLang="zh-CN"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动词随主语人称和数的变化而变化。</a:t>
            </a:r>
            <a:r>
              <a:rPr kumimoji="1" lang="zh-CN" altLang="zh-CN" sz="280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句型结构还可这样记：</a:t>
            </a:r>
          </a:p>
          <a:p>
            <a:pPr>
              <a:lnSpc>
                <a:spcPct val="130000"/>
              </a:lnSpc>
            </a:pPr>
            <a:r>
              <a:rPr kumimoji="1"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be</a:t>
            </a:r>
            <a:r>
              <a:rPr kumimoji="1" lang="zh-CN" altLang="zh-CN" sz="2800" dirty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动词跟在后，动词</a:t>
            </a:r>
            <a:r>
              <a:rPr kumimoji="1" lang="en-US" altLang="zh-CN" sz="2800" dirty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ing</a:t>
            </a:r>
            <a:r>
              <a:rPr kumimoji="1" lang="zh-CN" altLang="zh-CN" sz="2800" dirty="0">
                <a:solidFill>
                  <a:srgbClr val="C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+mn-ea"/>
              </a:rPr>
              <a:t>形式跟着走，其他成分不可丢。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36842" y="1426619"/>
              <a:ext cx="3769889" cy="355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3199" y="2897313"/>
            <a:ext cx="1103503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kumimoji="1"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kumimoji="1" 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大多数动词可在动词后直接加</a:t>
            </a:r>
            <a:r>
              <a:rPr kumimoji="1"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-</a:t>
            </a:r>
            <a:r>
              <a:rPr kumimoji="1" lang="en-US" altLang="zh-CN" sz="3200" dirty="0" err="1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ing</a:t>
            </a:r>
            <a:r>
              <a:rPr kumimoji="1"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。</a:t>
            </a:r>
            <a:r>
              <a:rPr kumimoji="1"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</a:t>
            </a:r>
            <a:r>
              <a:rPr kumimoji="1"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carry-carrying</a:t>
            </a:r>
          </a:p>
          <a:p>
            <a:endParaRPr kumimoji="1" lang="zh-CN" altLang="zh-CN" sz="32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r>
              <a:rPr kumimoji="1"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2.</a:t>
            </a:r>
            <a:r>
              <a:rPr kumimoji="1"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如果动词以</a:t>
            </a:r>
            <a:r>
              <a:rPr kumimoji="1"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-e</a:t>
            </a:r>
            <a:r>
              <a:rPr kumimoji="1"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结尾，则去掉</a:t>
            </a:r>
            <a:r>
              <a:rPr kumimoji="1"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e</a:t>
            </a:r>
            <a:r>
              <a:rPr kumimoji="1" lang="zh-CN" alt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，</a:t>
            </a:r>
            <a:r>
              <a:rPr kumimoji="1" lang="zh-CN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再</a:t>
            </a:r>
            <a:r>
              <a:rPr kumimoji="1"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加</a:t>
            </a:r>
            <a:r>
              <a:rPr kumimoji="1"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-</a:t>
            </a:r>
            <a:r>
              <a:rPr kumimoji="1" lang="en-US" altLang="zh-CN" sz="3200" dirty="0" err="1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ing</a:t>
            </a:r>
            <a:r>
              <a:rPr kumimoji="1"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。</a:t>
            </a:r>
            <a:r>
              <a:rPr kumimoji="1"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dance-dancing</a:t>
            </a:r>
            <a:endParaRPr kumimoji="1" lang="en-US" altLang="zh-CN" sz="32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endParaRPr kumimoji="1" lang="zh-CN" altLang="zh-CN" sz="32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r>
              <a:rPr kumimoji="1"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3.</a:t>
            </a:r>
            <a:r>
              <a:rPr kumimoji="1"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如果动词只有一个元音字母，而其后跟有一个辅音字母时，将此辅音字母双写，再加</a:t>
            </a:r>
            <a:r>
              <a:rPr kumimoji="1" lang="en-US" altLang="zh-CN" sz="3200" dirty="0" err="1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ing</a:t>
            </a:r>
            <a:r>
              <a:rPr kumimoji="1"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。</a:t>
            </a:r>
            <a:r>
              <a:rPr kumimoji="1"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run-running  swim-swimming</a:t>
            </a:r>
            <a:endParaRPr kumimoji="1" lang="en-US" altLang="zh-CN" sz="32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376425" y="2232333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297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endParaRPr lang="zh-CN" altLang="en-US" sz="3600" b="1" dirty="0">
                <a:solidFill>
                  <a:srgbClr val="00B0F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latin typeface="Comic Sans MS" panose="030F0702030302020204" pitchFamily="66" charset="0"/>
                <a:ea typeface="楷体" panose="02010609060101010101" pitchFamily="49" charset="-122"/>
              </a:endParaRPr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本框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03120" y="1202055"/>
            <a:ext cx="7710170" cy="10255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r>
              <a:rPr kumimoji="1" lang="zh-CN" altLang="en-US" sz="36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动词</a:t>
            </a:r>
            <a:r>
              <a:rPr kumimoji="1" lang="en-US" altLang="zh-CN" sz="3600" b="1" dirty="0" err="1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ing</a:t>
            </a:r>
            <a:r>
              <a:rPr kumimoji="1" lang="zh-CN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形式的构成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570" l="0" r="90000">
                        <a14:foregroundMark x1="8100" y1="29892" x2="9850" y2="87097"/>
                        <a14:foregroundMark x1="67600" y1="31505" x2="79350" y2="99677"/>
                        <a14:foregroundMark x1="11350" y1="19355" x2="13100" y2="77097"/>
                        <a14:foregroundMark x1="17750" y1="16452" x2="6100" y2="14839"/>
                        <a14:foregroundMark x1="5500" y1="13441" x2="0" y2="22366"/>
                        <a14:foregroundMark x1="2850" y1="12688" x2="4750" y2="30108"/>
                        <a14:foregroundMark x1="15100" y1="13978" x2="17250" y2="25591"/>
                        <a14:foregroundMark x1="17850" y1="12688" x2="16100" y2="28817"/>
                        <a14:foregroundMark x1="65350" y1="11613" x2="65000" y2="37097"/>
                        <a14:foregroundMark x1="54750" y1="17204" x2="60500" y2="30968"/>
                        <a14:foregroundMark x1="54350" y1="20968" x2="69500" y2="20968"/>
                        <a14:foregroundMark x1="51500" y1="24516" x2="51600" y2="35806"/>
                        <a14:foregroundMark x1="19100" y1="19677" x2="19600" y2="37097"/>
                        <a14:foregroundMark x1="16000" y1="75269" x2="14100" y2="86559"/>
                        <a14:foregroundMark x1="16500" y1="73656" x2="15850" y2="77097"/>
                        <a14:foregroundMark x1="85750" y1="68817" x2="81250" y2="80108"/>
                        <a14:foregroundMark x1="86850" y1="65591" x2="83000" y2="80645"/>
                        <a14:foregroundMark x1="70850" y1="75269" x2="66000" y2="97312"/>
                        <a14:backgroundMark x1="29850" y1="20968" x2="35350" y2="67204"/>
                        <a14:backgroundMark x1="28350" y1="43011" x2="31500" y2="75806"/>
                        <a14:backgroundMark x1="27350" y1="48710" x2="25350" y2="8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450"/>
            <a:ext cx="12193588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8"/>
          <p:cNvSpPr txBox="1"/>
          <p:nvPr>
            <p:custDataLst>
              <p:tags r:id="rId2"/>
            </p:custDataLst>
          </p:nvPr>
        </p:nvSpPr>
        <p:spPr>
          <a:xfrm>
            <a:off x="777368" y="379562"/>
            <a:ext cx="73453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say.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8650" y="2044422"/>
            <a:ext cx="241934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Is the dog jumping?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1361" y="2243201"/>
            <a:ext cx="25933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No, he isn’t.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He is sleeping.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03" y="1881224"/>
            <a:ext cx="3306129" cy="236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570" l="0" r="90000">
                        <a14:foregroundMark x1="8100" y1="29892" x2="9850" y2="87097"/>
                        <a14:foregroundMark x1="67600" y1="31505" x2="79350" y2="99677"/>
                        <a14:foregroundMark x1="11350" y1="19355" x2="13100" y2="77097"/>
                        <a14:foregroundMark x1="17750" y1="16452" x2="6100" y2="14839"/>
                        <a14:foregroundMark x1="5500" y1="13441" x2="0" y2="22366"/>
                        <a14:foregroundMark x1="2850" y1="12688" x2="4750" y2="30108"/>
                        <a14:foregroundMark x1="15100" y1="13978" x2="17250" y2="25591"/>
                        <a14:foregroundMark x1="17850" y1="12688" x2="16100" y2="28817"/>
                        <a14:foregroundMark x1="65350" y1="11613" x2="65000" y2="37097"/>
                        <a14:foregroundMark x1="54750" y1="17204" x2="60500" y2="30968"/>
                        <a14:foregroundMark x1="54350" y1="20968" x2="69500" y2="20968"/>
                        <a14:foregroundMark x1="51500" y1="24516" x2="51600" y2="35806"/>
                        <a14:foregroundMark x1="19100" y1="19677" x2="19600" y2="37097"/>
                        <a14:foregroundMark x1="16000" y1="75269" x2="14100" y2="86559"/>
                        <a14:foregroundMark x1="16500" y1="73656" x2="15850" y2="77097"/>
                        <a14:foregroundMark x1="85750" y1="68817" x2="81250" y2="80108"/>
                        <a14:foregroundMark x1="86850" y1="65591" x2="83000" y2="80645"/>
                        <a14:foregroundMark x1="70850" y1="75269" x2="66000" y2="97312"/>
                        <a14:backgroundMark x1="29850" y1="20968" x2="35350" y2="67204"/>
                        <a14:backgroundMark x1="28350" y1="43011" x2="31500" y2="75806"/>
                        <a14:backgroundMark x1="27350" y1="48710" x2="25350" y2="8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450"/>
            <a:ext cx="12193588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8"/>
          <p:cNvSpPr txBox="1"/>
          <p:nvPr>
            <p:custDataLst>
              <p:tags r:id="rId2"/>
            </p:custDataLst>
          </p:nvPr>
        </p:nvSpPr>
        <p:spPr>
          <a:xfrm>
            <a:off x="777368" y="379562"/>
            <a:ext cx="73453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say.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8139" y="2035007"/>
            <a:ext cx="2419348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Is the dog eating?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50992" y="2691758"/>
            <a:ext cx="2419348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Yes, he is.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041650" y="1881505"/>
            <a:ext cx="3245485" cy="244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570" l="0" r="90000">
                        <a14:foregroundMark x1="8100" y1="29892" x2="9850" y2="87097"/>
                        <a14:foregroundMark x1="67600" y1="31505" x2="79350" y2="99677"/>
                        <a14:foregroundMark x1="11350" y1="19355" x2="13100" y2="77097"/>
                        <a14:foregroundMark x1="17750" y1="16452" x2="6100" y2="14839"/>
                        <a14:foregroundMark x1="5500" y1="13441" x2="0" y2="22366"/>
                        <a14:foregroundMark x1="2850" y1="12688" x2="4750" y2="30108"/>
                        <a14:foregroundMark x1="15100" y1="13978" x2="17250" y2="25591"/>
                        <a14:foregroundMark x1="17850" y1="12688" x2="16100" y2="28817"/>
                        <a14:foregroundMark x1="65350" y1="11613" x2="65000" y2="37097"/>
                        <a14:foregroundMark x1="54750" y1="17204" x2="60500" y2="30968"/>
                        <a14:foregroundMark x1="54350" y1="20968" x2="69500" y2="20968"/>
                        <a14:foregroundMark x1="51500" y1="24516" x2="51600" y2="35806"/>
                        <a14:foregroundMark x1="19100" y1="19677" x2="19600" y2="37097"/>
                        <a14:foregroundMark x1="16000" y1="75269" x2="14100" y2="86559"/>
                        <a14:foregroundMark x1="16500" y1="73656" x2="15850" y2="77097"/>
                        <a14:foregroundMark x1="85750" y1="68817" x2="81250" y2="80108"/>
                        <a14:foregroundMark x1="86850" y1="65591" x2="83000" y2="80645"/>
                        <a14:foregroundMark x1="70850" y1="75269" x2="66000" y2="97312"/>
                        <a14:backgroundMark x1="29850" y1="20968" x2="35350" y2="67204"/>
                        <a14:backgroundMark x1="28350" y1="43011" x2="31500" y2="75806"/>
                        <a14:backgroundMark x1="27350" y1="48710" x2="25350" y2="82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9" y="788900"/>
            <a:ext cx="12193905" cy="606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8"/>
          <p:cNvSpPr txBox="1"/>
          <p:nvPr>
            <p:custDataLst>
              <p:tags r:id="rId2"/>
            </p:custDataLst>
          </p:nvPr>
        </p:nvSpPr>
        <p:spPr>
          <a:xfrm>
            <a:off x="777368" y="379562"/>
            <a:ext cx="73453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say.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6435" y="1718032"/>
            <a:ext cx="241934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Is the dog running?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806" y="2122630"/>
            <a:ext cx="3861435" cy="1653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No, he isn’t.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He is drinking 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water.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595">
            <a:off x="3323125" y="1691434"/>
            <a:ext cx="2394454" cy="237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73453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and answer.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5" name="TextBox 44"/>
          <p:cNvSpPr txBox="1"/>
          <p:nvPr>
            <p:custDataLst>
              <p:tags r:id="rId3"/>
            </p:custDataLst>
          </p:nvPr>
        </p:nvSpPr>
        <p:spPr>
          <a:xfrm>
            <a:off x="684530" y="1209675"/>
            <a:ext cx="2581910" cy="60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--Is he/she ...?</a:t>
            </a:r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4"/>
          <p:cNvSpPr txBox="1"/>
          <p:nvPr>
            <p:custDataLst>
              <p:tags r:id="rId4"/>
            </p:custDataLst>
          </p:nvPr>
        </p:nvSpPr>
        <p:spPr>
          <a:xfrm>
            <a:off x="588645" y="1934845"/>
            <a:ext cx="6355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--Yes, he/she is./ No, he/she isn’t.</a:t>
            </a:r>
            <a:endParaRPr lang="en-US" altLang="zh-CN" sz="28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1897" y="706755"/>
            <a:ext cx="3041650" cy="2374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97275" y="3206750"/>
            <a:ext cx="3013075" cy="2759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07390" y="2781468"/>
            <a:ext cx="2339340" cy="2703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610350" y="3805555"/>
            <a:ext cx="3081020" cy="2640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500235" y="2357755"/>
            <a:ext cx="2425700" cy="2142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0994" y="1286215"/>
            <a:ext cx="10804525" cy="180403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Write it on your heart that every day is the best.</a:t>
            </a:r>
            <a:endParaRPr lang="zh-CN" alt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en-US" altLang="zh-CN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铭记在心，每一天都是一年中最好的日子。　　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2CA59FA-9C45-2D41-2D1A-FF5BB601B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92" y="2978462"/>
            <a:ext cx="5097919" cy="3740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384425" y="501269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en-US" altLang="zh-CN" sz="3200" b="1" dirty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7968785" y="36283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8" name="矩形 167"/>
          <p:cNvSpPr/>
          <p:nvPr>
            <p:custDataLst>
              <p:tags r:id="rId2"/>
            </p:custDataLst>
          </p:nvPr>
        </p:nvSpPr>
        <p:spPr>
          <a:xfrm>
            <a:off x="6132718" y="1952751"/>
            <a:ext cx="51276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A. --Is she shopping?</a:t>
            </a:r>
          </a:p>
          <a:p>
            <a:pPr indent="0">
              <a:buNone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--Yes, she is.</a:t>
            </a:r>
          </a:p>
          <a:p>
            <a:pPr indent="0">
              <a:buNone/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indent="0">
              <a:buNone/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indent="0">
              <a:buNone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B. --Is he jumping?</a:t>
            </a:r>
          </a:p>
          <a:p>
            <a:pPr indent="0">
              <a:buNone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--No, he isn’t. He is reading.</a:t>
            </a:r>
          </a:p>
          <a:p>
            <a:pPr indent="0">
              <a:buNone/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indent="0">
              <a:buNone/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indent="0">
              <a:buNone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C. --Are they singing?</a:t>
            </a:r>
          </a:p>
          <a:p>
            <a:pPr indent="0">
              <a:buNone/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--No, they are dancing.</a:t>
            </a:r>
          </a:p>
        </p:txBody>
      </p:sp>
      <p:sp>
        <p:nvSpPr>
          <p:cNvPr id="56" name="TextBox 55"/>
          <p:cNvSpPr txBox="1"/>
          <p:nvPr>
            <p:custDataLst>
              <p:tags r:id="rId3"/>
            </p:custDataLst>
          </p:nvPr>
        </p:nvSpPr>
        <p:spPr>
          <a:xfrm>
            <a:off x="688340" y="1070162"/>
            <a:ext cx="5127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indent="266700" eaLnBrk="0" hangingPunct="0">
              <a:defRPr kumimoji="1" sz="3200" b="1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一、图句连连看。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18199" y="5164065"/>
            <a:ext cx="1660989" cy="16939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00944" y="3656498"/>
            <a:ext cx="2095500" cy="1383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直接连接符 4"/>
          <p:cNvCxnSpPr>
            <a:cxnSpLocks/>
          </p:cNvCxnSpPr>
          <p:nvPr/>
        </p:nvCxnSpPr>
        <p:spPr>
          <a:xfrm>
            <a:off x="3035808" y="2870503"/>
            <a:ext cx="3194016" cy="1053981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cxnSpLocks/>
          </p:cNvCxnSpPr>
          <p:nvPr/>
        </p:nvCxnSpPr>
        <p:spPr>
          <a:xfrm>
            <a:off x="3252152" y="4356586"/>
            <a:ext cx="2977672" cy="1266136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cxnSpLocks/>
          </p:cNvCxnSpPr>
          <p:nvPr/>
        </p:nvCxnSpPr>
        <p:spPr>
          <a:xfrm flipV="1">
            <a:off x="3035808" y="2362685"/>
            <a:ext cx="3194016" cy="3279475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B1D27B6-9ACB-F1E6-2CE5-D403AFBBDF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6" b="4304"/>
          <a:stretch/>
        </p:blipFill>
        <p:spPr>
          <a:xfrm>
            <a:off x="1285569" y="1785933"/>
            <a:ext cx="1861580" cy="1783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4525" y="595252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二、选择填空</a:t>
            </a:r>
            <a:r>
              <a:rPr kumimoji="1" lang="zh-CN" altLang="zh-CN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1107552" y="1453325"/>
            <a:ext cx="10410944" cy="474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(     ) 1.—Is Sarah ___ water?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    —Yes, she is.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      A. drink          		B. drinking       	C. drinks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(     ) 2. —Can you take ____ to the park?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      —Sure.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      A. he             		B. him          	C. his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(     ) 3. —_____ is Tom?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      —He’s at home.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      A. Where         	B.  Whose 		C. Who</a:t>
            </a:r>
          </a:p>
        </p:txBody>
      </p:sp>
      <p:sp>
        <p:nvSpPr>
          <p:cNvPr id="36" name="TextBox 35"/>
          <p:cNvSpPr txBox="1"/>
          <p:nvPr>
            <p:custDataLst>
              <p:tags r:id="rId3"/>
            </p:custDataLst>
          </p:nvPr>
        </p:nvSpPr>
        <p:spPr>
          <a:xfrm>
            <a:off x="1400322" y="1491504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4"/>
            </p:custDataLst>
          </p:nvPr>
        </p:nvSpPr>
        <p:spPr>
          <a:xfrm>
            <a:off x="1385082" y="3033580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1340008" y="4572130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820" y="879475"/>
            <a:ext cx="68637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kumimoji="1" lang="zh-CN" altLang="en-US" sz="32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照例子，改写句子并回答。</a:t>
            </a:r>
          </a:p>
        </p:txBody>
      </p:sp>
      <p:sp>
        <p:nvSpPr>
          <p:cNvPr id="2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95604" y="1958213"/>
            <a:ext cx="7327265" cy="354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cs typeface="Comic Sans MS" panose="030F0702030302020204" pitchFamily="66" charset="0"/>
              </a:rPr>
              <a:t>例</a:t>
            </a:r>
            <a:r>
              <a:rPr kumimoji="1" lang="zh-CN" alt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：</a:t>
            </a:r>
            <a:r>
              <a:rPr kumimoji="1"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John is eating an apple. →</a:t>
            </a:r>
          </a:p>
          <a:p>
            <a:endParaRPr kumimoji="1" lang="en-US" altLang="zh-CN" sz="32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  <a:p>
            <a:r>
              <a:rPr kumimoji="1"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</a:t>
            </a:r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Is John eating an apple?</a:t>
            </a:r>
          </a:p>
          <a:p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</a:t>
            </a:r>
          </a:p>
          <a:p>
            <a:r>
              <a:rPr kumimoji="1"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Yes, he is. / No, he isn’t.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8"/>
          <p:cNvSpPr txBox="1"/>
          <p:nvPr/>
        </p:nvSpPr>
        <p:spPr>
          <a:xfrm>
            <a:off x="849548" y="405881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7" y="236552"/>
            <a:ext cx="605641" cy="74683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1" b="100000" l="2313" r="100000">
                        <a14:foregroundMark x1="33986" y1="17267" x2="76335" y2="43093"/>
                        <a14:foregroundMark x1="24199" y1="15616" x2="84875" y2="13964"/>
                        <a14:foregroundMark x1="24733" y1="12763" x2="30605" y2="74474"/>
                        <a14:foregroundMark x1="79715" y1="6757" x2="91993" y2="57958"/>
                        <a14:foregroundMark x1="95907" y1="7357" x2="95374" y2="26577"/>
                        <a14:foregroundMark x1="76335" y1="78378" x2="97865" y2="83333"/>
                        <a14:foregroundMark x1="26690" y1="9009" x2="80961" y2="9009"/>
                        <a14:foregroundMark x1="95907" y1="3453" x2="98577" y2="22222"/>
                        <a14:foregroundMark x1="97331" y1="23874" x2="99288" y2="35435"/>
                        <a14:backgroundMark x1="95374" y1="4505" x2="97865" y2="18919"/>
                        <a14:backgroundMark x1="95374" y1="20571" x2="98577" y2="31081"/>
                        <a14:backgroundMark x1="37900" y1="97147" x2="47687" y2="98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8" y="1947097"/>
            <a:ext cx="2413952" cy="286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40" l="0" r="100000">
                        <a14:foregroundMark x1="35375" y1="19072" x2="91107" y2="39046"/>
                        <a14:foregroundMark x1="92688" y1="54897" x2="83004" y2="92139"/>
                        <a14:foregroundMark x1="25889" y1="15464" x2="98419" y2="26418"/>
                        <a14:foregroundMark x1="95257" y1="66881" x2="95257" y2="92655"/>
                        <a14:foregroundMark x1="93478" y1="93814" x2="88735" y2="96392"/>
                        <a14:foregroundMark x1="39130" y1="31186" x2="42490" y2="49613"/>
                        <a14:foregroundMark x1="43281" y1="33763" x2="43281" y2="38015"/>
                        <a14:backgroundMark x1="35375" y1="2320" x2="26680" y2="1160"/>
                        <a14:backgroundMark x1="94862" y1="6443" x2="99605" y2="6959"/>
                        <a14:backgroundMark x1="94862" y1="85825" x2="93281" y2="94845"/>
                        <a14:backgroundMark x1="95850" y1="71521" x2="99802" y2="88273"/>
                        <a14:backgroundMark x1="97431" y1="90464" x2="98221" y2="97809"/>
                        <a14:backgroundMark x1="96640" y1="65206" x2="99012" y2="71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612" y="1878953"/>
            <a:ext cx="1954529" cy="299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18" y="2496118"/>
            <a:ext cx="2277257" cy="232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99" b="99222" l="0" r="98767">
                        <a14:foregroundMark x1="36826" y1="16342" x2="76271" y2="44358"/>
                        <a14:foregroundMark x1="30663" y1="19066" x2="7088" y2="78599"/>
                        <a14:foregroundMark x1="20339" y1="22309" x2="25732" y2="4799"/>
                        <a14:foregroundMark x1="32974" y1="10246" x2="79507" y2="21790"/>
                        <a14:foregroundMark x1="36210" y1="8431" x2="82280" y2="18547"/>
                        <a14:foregroundMark x1="83359" y1="20882" x2="89368" y2="33333"/>
                        <a14:foregroundMark x1="35131" y1="6096" x2="83975" y2="14397"/>
                        <a14:foregroundMark x1="83975" y1="18158" x2="88906" y2="24125"/>
                        <a14:foregroundMark x1="85054" y1="15305" x2="91063" y2="18158"/>
                        <a14:foregroundMark x1="89985" y1="17250" x2="96456" y2="18158"/>
                        <a14:foregroundMark x1="94915" y1="19066" x2="96456" y2="19974"/>
                        <a14:backgroundMark x1="9399" y1="6096" x2="4931" y2="39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775" y="2517799"/>
            <a:ext cx="2408656" cy="286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>
            <p:custDataLst>
              <p:tags r:id="rId4"/>
            </p:custDataLst>
          </p:nvPr>
        </p:nvSpPr>
        <p:spPr>
          <a:xfrm>
            <a:off x="959812" y="1957540"/>
            <a:ext cx="321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his dog-his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5"/>
            </p:custDataLst>
          </p:nvPr>
        </p:nvSpPr>
        <p:spPr>
          <a:xfrm>
            <a:off x="3665255" y="1994579"/>
            <a:ext cx="422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 her dog- hers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TextBox 21"/>
          <p:cNvSpPr txBox="1"/>
          <p:nvPr/>
        </p:nvSpPr>
        <p:spPr>
          <a:xfrm>
            <a:off x="5790991" y="2493849"/>
            <a:ext cx="321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their dog-theirs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TextBox 22"/>
          <p:cNvSpPr txBox="1"/>
          <p:nvPr>
            <p:custDataLst>
              <p:tags r:id="rId6"/>
            </p:custDataLst>
          </p:nvPr>
        </p:nvSpPr>
        <p:spPr>
          <a:xfrm>
            <a:off x="9149716" y="2854574"/>
            <a:ext cx="321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my dog-mine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4336740" y="1001376"/>
            <a:ext cx="3248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What’s missing?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7730" y="766572"/>
            <a:ext cx="9782810" cy="58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1. Chen Jie is playing the piano.→</a:t>
            </a:r>
          </a:p>
          <a:p>
            <a:endParaRPr kumimoji="1" lang="en-US" sz="32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  <a:p>
            <a:r>
              <a:rPr kumimoji="1"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__________________________________</a:t>
            </a:r>
          </a:p>
          <a:p>
            <a:endParaRPr kumimoji="1" lang="en-US" sz="32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  <a:p>
            <a:r>
              <a:rPr kumimoji="1"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__________________________________</a:t>
            </a:r>
          </a:p>
          <a:p>
            <a:endParaRPr kumimoji="1" lang="en-US" sz="32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  <a:p>
            <a:r>
              <a:rPr kumimoji="1"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2. Fido is drinking water. →</a:t>
            </a:r>
          </a:p>
          <a:p>
            <a:endParaRPr kumimoji="1" lang="en-US" sz="32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  <a:p>
            <a:r>
              <a:rPr kumimoji="1"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_______________________________</a:t>
            </a:r>
          </a:p>
          <a:p>
            <a:endParaRPr kumimoji="1" lang="en-US" sz="3200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  <a:p>
            <a:r>
              <a:rPr kumimoji="1" 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1628394" y="1826260"/>
            <a:ext cx="6420485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Is Chen Jie playing the piano?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3" name="TextBox 44"/>
          <p:cNvSpPr txBox="1"/>
          <p:nvPr>
            <p:custDataLst>
              <p:tags r:id="rId3"/>
            </p:custDataLst>
          </p:nvPr>
        </p:nvSpPr>
        <p:spPr>
          <a:xfrm>
            <a:off x="1521460" y="2881757"/>
            <a:ext cx="6420485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Yes, she is./ No, she isn’t.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" name="TextBox 44"/>
          <p:cNvSpPr txBox="1"/>
          <p:nvPr>
            <p:custDataLst>
              <p:tags r:id="rId4"/>
            </p:custDataLst>
          </p:nvPr>
        </p:nvSpPr>
        <p:spPr>
          <a:xfrm>
            <a:off x="1719834" y="4806251"/>
            <a:ext cx="6420485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Is Fido drinking water?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" name="TextBox 44"/>
          <p:cNvSpPr txBox="1"/>
          <p:nvPr>
            <p:custDataLst>
              <p:tags r:id="rId5"/>
            </p:custDataLst>
          </p:nvPr>
        </p:nvSpPr>
        <p:spPr>
          <a:xfrm>
            <a:off x="1521459" y="5830379"/>
            <a:ext cx="6420485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Yes, he is./ No, he isn’t.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9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97141" y="1785588"/>
            <a:ext cx="7823905" cy="32439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Where is …?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 He is ….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Is he …?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No,….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2" y="2221418"/>
            <a:ext cx="386180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Ask your father some questions.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0369" y="298908"/>
            <a:ext cx="510857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my dog.</a:t>
            </a:r>
            <a:endParaRPr lang="zh-CN" altLang="en-US" sz="360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4595">
            <a:off x="2381087" y="1818706"/>
            <a:ext cx="1908810" cy="189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43" y="4159674"/>
            <a:ext cx="2213911" cy="19138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19" y="1345694"/>
            <a:ext cx="2540000" cy="18141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007" y="2696279"/>
            <a:ext cx="1428750" cy="168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9128" y="4382204"/>
            <a:ext cx="1791335" cy="14687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208530" y="1173480"/>
            <a:ext cx="8219440" cy="776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what the dog is </a:t>
            </a:r>
            <a:r>
              <a:rPr lang="en-US" altLang="zh-CN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doing</a:t>
            </a:r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808374" y="2219430"/>
            <a:ext cx="6718300" cy="941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</a:t>
            </a:r>
            <a:r>
              <a:rPr lang="en-US" altLang="zh-CN" sz="3200">
                <a:latin typeface="Comic Sans MS" panose="030F0702030302020204" pitchFamily="66" charset="0"/>
              </a:rPr>
              <a:t>about where the dog is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620010" y="3429635"/>
            <a:ext cx="7094855" cy="679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</a:t>
            </a:r>
            <a:r>
              <a:rPr lang="en-US" altLang="zh-CN" sz="3200">
                <a:latin typeface="Comic Sans MS" panose="030F0702030302020204" pitchFamily="66" charset="0"/>
              </a:rPr>
              <a:t>about what the dog is doing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086610" y="4827270"/>
            <a:ext cx="816102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about what your partners are doing.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136015"/>
            <a:ext cx="12193588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/>
          <p:cNvSpPr txBox="1"/>
          <p:nvPr>
            <p:custDataLst>
              <p:tags r:id="rId2"/>
            </p:custDataLst>
          </p:nvPr>
        </p:nvSpPr>
        <p:spPr>
          <a:xfrm>
            <a:off x="1798320" y="1717298"/>
            <a:ext cx="704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Today Sam is at Chen </a:t>
            </a:r>
            <a:r>
              <a:rPr lang="en-US" altLang="zh-CN" sz="3200" dirty="0" err="1">
                <a:latin typeface="Comic Sans MS" panose="030F0702030302020204" pitchFamily="66" charset="0"/>
              </a:rPr>
              <a:t>Jie’s</a:t>
            </a:r>
            <a:r>
              <a:rPr lang="en-US" altLang="zh-CN" sz="3200" dirty="0">
                <a:latin typeface="Comic Sans MS" panose="030F0702030302020204" pitchFamily="66" charset="0"/>
              </a:rPr>
              <a:t> home. He wants to play with her dog Fido.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左箭头 10"/>
          <p:cNvSpPr/>
          <p:nvPr>
            <p:custDataLst>
              <p:tags r:id="rId3"/>
            </p:custDataLst>
          </p:nvPr>
        </p:nvSpPr>
        <p:spPr>
          <a:xfrm rot="16200000">
            <a:off x="161498" y="2952972"/>
            <a:ext cx="1463040" cy="640273"/>
          </a:xfrm>
          <a:prstGeom prst="lef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373651" y="5469374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Fido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8"/>
          <p:cNvSpPr txBox="1"/>
          <p:nvPr>
            <p:custDataLst>
              <p:tags r:id="rId5"/>
            </p:custDataLst>
          </p:nvPr>
        </p:nvSpPr>
        <p:spPr>
          <a:xfrm>
            <a:off x="1812766" y="3273108"/>
            <a:ext cx="536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Where is the dog?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let's try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5611" y="413229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0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bldLvl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>
            <p:custDataLst>
              <p:tags r:id="rId1"/>
            </p:custDataLst>
          </p:nvPr>
        </p:nvSpPr>
        <p:spPr>
          <a:xfrm>
            <a:off x="812195" y="1362988"/>
            <a:ext cx="919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Where </a:t>
            </a:r>
            <a:r>
              <a:rPr lang="en-US" altLang="zh-CN" sz="3200" dirty="0">
                <a:latin typeface="Comic Sans MS" panose="030F0702030302020204" pitchFamily="66" charset="0"/>
              </a:rPr>
              <a:t>is the dog?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4" name="Picture 2" descr="C:\Users\Administrator\Desktop\11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 l="11199" t="14266" r="7008" b="68750"/>
          <a:stretch>
            <a:fillRect/>
          </a:stretch>
        </p:blipFill>
        <p:spPr bwMode="auto">
          <a:xfrm>
            <a:off x="644887" y="2248989"/>
            <a:ext cx="10697029" cy="3948907"/>
          </a:xfrm>
          <a:prstGeom prst="rect">
            <a:avLst/>
          </a:prstGeom>
          <a:noFill/>
        </p:spPr>
      </p:pic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 flipH="1">
            <a:off x="3305503" y="2635964"/>
            <a:ext cx="102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pic>
        <p:nvPicPr>
          <p:cNvPr id="2" name="let's try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26840" y="531962"/>
            <a:ext cx="619125" cy="619125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929768" y="531962"/>
            <a:ext cx="3095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tick. 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9" y="41173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1584923" y="1802933"/>
            <a:ext cx="9163087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    </a:t>
            </a: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Sam:</a:t>
            </a:r>
            <a:r>
              <a:rPr lang="en-US" altLang="zh-CN" sz="3200" dirty="0">
                <a:latin typeface="Comic Sans MS" panose="030F0702030302020204" pitchFamily="66" charset="0"/>
              </a:rPr>
              <a:t> Chen </a:t>
            </a:r>
            <a:r>
              <a:rPr lang="en-US" altLang="zh-CN" sz="3200" dirty="0" err="1">
                <a:latin typeface="Comic Sans MS" panose="030F0702030302020204" pitchFamily="66" charset="0"/>
              </a:rPr>
              <a:t>Jie</a:t>
            </a:r>
            <a:r>
              <a:rPr lang="en-US" altLang="zh-CN" sz="3200" dirty="0">
                <a:latin typeface="Comic Sans MS" panose="030F0702030302020204" pitchFamily="66" charset="0"/>
              </a:rPr>
              <a:t>, where is Fido?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3200" dirty="0">
                <a:latin typeface="Comic Sans MS" panose="030F0702030302020204" pitchFamily="66" charset="0"/>
              </a:rPr>
              <a:t> He's in the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living room. 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    </a:t>
            </a: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Sam:</a:t>
            </a:r>
            <a:r>
              <a:rPr lang="en-US" altLang="zh-CN" sz="3200" dirty="0">
                <a:latin typeface="Comic Sans MS" panose="030F0702030302020204" pitchFamily="66" charset="0"/>
              </a:rPr>
              <a:t> What is he doing?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Chen Jie:</a:t>
            </a:r>
            <a:r>
              <a:rPr lang="en-US" altLang="zh-CN" sz="3200" dirty="0">
                <a:latin typeface="Comic Sans MS" panose="030F0702030302020204" pitchFamily="66" charset="0"/>
              </a:rPr>
              <a:t> He's sleeping.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    </a:t>
            </a: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Sam:</a:t>
            </a:r>
            <a:r>
              <a:rPr lang="en-US" altLang="zh-CN" sz="3200" dirty="0">
                <a:latin typeface="Comic Sans MS" panose="030F0702030302020204" pitchFamily="66" charset="0"/>
              </a:rPr>
              <a:t> Again?! Oh, I want to play with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him. 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Chen Jie: </a:t>
            </a:r>
            <a:r>
              <a:rPr lang="en-US" altLang="zh-CN" sz="3200" dirty="0">
                <a:latin typeface="Comic Sans MS" panose="030F0702030302020204" pitchFamily="66" charset="0"/>
              </a:rPr>
              <a:t>You can play with him later!</a:t>
            </a:r>
          </a:p>
        </p:txBody>
      </p:sp>
      <p:sp>
        <p:nvSpPr>
          <p:cNvPr id="8" name="文本框 8"/>
          <p:cNvSpPr txBox="1"/>
          <p:nvPr/>
        </p:nvSpPr>
        <p:spPr>
          <a:xfrm>
            <a:off x="929768" y="5319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9" y="411736"/>
            <a:ext cx="605641" cy="746835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2"/>
            </p:custDataLst>
          </p:nvPr>
        </p:nvSpPr>
        <p:spPr>
          <a:xfrm>
            <a:off x="1459195" y="1111772"/>
            <a:ext cx="196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</a:p>
        </p:txBody>
      </p:sp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>
            <a:off x="3509252" y="3177540"/>
            <a:ext cx="4423447" cy="228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et's try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1380" y="539446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8"/>
          <p:cNvSpPr txBox="1"/>
          <p:nvPr>
            <p:custDataLst>
              <p:tags r:id="rId1"/>
            </p:custDataLst>
          </p:nvPr>
        </p:nvSpPr>
        <p:spPr>
          <a:xfrm>
            <a:off x="867410" y="314325"/>
            <a:ext cx="2317750" cy="644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Try to talk.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sp>
        <p:nvSpPr>
          <p:cNvPr id="26" name="TextBox 31"/>
          <p:cNvSpPr txBox="1"/>
          <p:nvPr>
            <p:custDataLst>
              <p:tags r:id="rId3"/>
            </p:custDataLst>
          </p:nvPr>
        </p:nvSpPr>
        <p:spPr>
          <a:xfrm>
            <a:off x="941070" y="1326021"/>
            <a:ext cx="10124440" cy="1797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Sam is at Chen Jie’s home.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Sam and Chen Jie are talking about Fido.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47140" y="2769235"/>
            <a:ext cx="7698740" cy="360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1217</Words>
  <Application>Microsoft Office PowerPoint</Application>
  <PresentationFormat>自定义</PresentationFormat>
  <Paragraphs>226</Paragraphs>
  <Slides>33</Slides>
  <Notes>7</Notes>
  <HiddenSlides>0</HiddenSlides>
  <MMClips>7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1103</cp:revision>
  <dcterms:created xsi:type="dcterms:W3CDTF">2019-08-19T07:47:00Z</dcterms:created>
  <dcterms:modified xsi:type="dcterms:W3CDTF">2024-04-01T02:14:18Z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2B20F1641C8E41F3BF51F48B6B729C2C_13</vt:lpwstr>
  </property>
  <property fmtid="{D5CDD505-2E9C-101B-9397-08002B2CF9AE}" pid="3" name="KSOProductBuildVer">
    <vt:lpwstr>2052-12.1.0.16120</vt:lpwstr>
  </property>
</Properties>
</file>