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notesSlides/notesSlide1.xml" ContentType="application/vnd.openxmlformats-officedocument.presentationml.notesSlide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notesSlides/notesSlide2.xml" ContentType="application/vnd.openxmlformats-officedocument.presentationml.notesSlide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65" r:id="rId2"/>
    <p:sldId id="321" r:id="rId3"/>
    <p:sldId id="579" r:id="rId4"/>
    <p:sldId id="611" r:id="rId5"/>
    <p:sldId id="573" r:id="rId6"/>
    <p:sldId id="639" r:id="rId7"/>
    <p:sldId id="640" r:id="rId8"/>
    <p:sldId id="641" r:id="rId9"/>
    <p:sldId id="642" r:id="rId10"/>
    <p:sldId id="644" r:id="rId11"/>
    <p:sldId id="645" r:id="rId12"/>
    <p:sldId id="643" r:id="rId13"/>
    <p:sldId id="647" r:id="rId14"/>
    <p:sldId id="648" r:id="rId15"/>
    <p:sldId id="649" r:id="rId16"/>
    <p:sldId id="650" r:id="rId17"/>
    <p:sldId id="651" r:id="rId18"/>
    <p:sldId id="652" r:id="rId19"/>
    <p:sldId id="653" r:id="rId20"/>
    <p:sldId id="590" r:id="rId21"/>
    <p:sldId id="562" r:id="rId22"/>
    <p:sldId id="565" r:id="rId23"/>
    <p:sldId id="462" r:id="rId24"/>
    <p:sldId id="508" r:id="rId25"/>
    <p:sldId id="418" r:id="rId26"/>
    <p:sldId id="363" r:id="rId27"/>
    <p:sldId id="280" r:id="rId28"/>
    <p:sldId id="271" r:id="rId29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7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9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582"/>
    <a:srgbClr val="EC8AEE"/>
    <a:srgbClr val="FF9900"/>
    <a:srgbClr val="FF00FF"/>
    <a:srgbClr val="F0C2C7"/>
    <a:srgbClr val="9379F1"/>
    <a:srgbClr val="4BB3B1"/>
    <a:srgbClr val="6CC2C0"/>
    <a:srgbClr val="B5E0E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8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-798" y="-96"/>
      </p:cViewPr>
      <p:guideLst>
        <p:guide orient="horz" pos="217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18" y="-90"/>
      </p:cViewPr>
      <p:guideLst>
        <p:guide orient="horz" pos="2898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02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12" Type="http://schemas.microsoft.com/office/2007/relationships/hdphoto" Target="../media/hdphoto2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0" Type="http://schemas.microsoft.com/office/2007/relationships/hdphoto" Target="../media/hdphoto1.wdp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8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矩形: 圆角 12"/>
          <p:cNvSpPr/>
          <p:nvPr userDrawn="1"/>
        </p:nvSpPr>
        <p:spPr>
          <a:xfrm>
            <a:off x="311150" y="313898"/>
            <a:ext cx="11569700" cy="6196084"/>
          </a:xfrm>
          <a:prstGeom prst="roundRect">
            <a:avLst>
              <a:gd name="adj" fmla="val 19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2024/4/1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8" name="图片 7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11" name="图片 10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1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110067"/>
            <a:ext cx="520700" cy="69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microsoft.com/office/2007/relationships/media" Target="../media/media6.wav"/><Relationship Id="rId18" Type="http://schemas.openxmlformats.org/officeDocument/2006/relationships/tags" Target="../tags/tag64.xml"/><Relationship Id="rId26" Type="http://schemas.openxmlformats.org/officeDocument/2006/relationships/image" Target="../media/image27.png"/><Relationship Id="rId3" Type="http://schemas.openxmlformats.org/officeDocument/2006/relationships/tags" Target="../tags/tag53.xml"/><Relationship Id="rId21" Type="http://schemas.openxmlformats.org/officeDocument/2006/relationships/tags" Target="../tags/tag67.xml"/><Relationship Id="rId7" Type="http://schemas.openxmlformats.org/officeDocument/2006/relationships/tags" Target="../tags/tag57.xml"/><Relationship Id="rId12" Type="http://schemas.openxmlformats.org/officeDocument/2006/relationships/tags" Target="../tags/tag62.xml"/><Relationship Id="rId17" Type="http://schemas.openxmlformats.org/officeDocument/2006/relationships/tags" Target="../tags/tag63.xml"/><Relationship Id="rId25" Type="http://schemas.openxmlformats.org/officeDocument/2006/relationships/image" Target="../media/image28.png"/><Relationship Id="rId2" Type="http://schemas.openxmlformats.org/officeDocument/2006/relationships/tags" Target="../tags/tag52.xml"/><Relationship Id="rId16" Type="http://schemas.openxmlformats.org/officeDocument/2006/relationships/audio" Target="../media/media7.wav"/><Relationship Id="rId20" Type="http://schemas.openxmlformats.org/officeDocument/2006/relationships/tags" Target="../tags/tag66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tags" Target="../tags/tag61.xml"/><Relationship Id="rId24" Type="http://schemas.openxmlformats.org/officeDocument/2006/relationships/image" Target="../media/image23.jpeg"/><Relationship Id="rId5" Type="http://schemas.openxmlformats.org/officeDocument/2006/relationships/tags" Target="../tags/tag55.xml"/><Relationship Id="rId15" Type="http://schemas.microsoft.com/office/2007/relationships/media" Target="../media/media7.wav"/><Relationship Id="rId23" Type="http://schemas.openxmlformats.org/officeDocument/2006/relationships/slideLayout" Target="../slideLayouts/slideLayout2.xml"/><Relationship Id="rId10" Type="http://schemas.openxmlformats.org/officeDocument/2006/relationships/tags" Target="../tags/tag60.xml"/><Relationship Id="rId19" Type="http://schemas.openxmlformats.org/officeDocument/2006/relationships/tags" Target="../tags/tag65.xml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audio" Target="../media/media6.wav"/><Relationship Id="rId22" Type="http://schemas.openxmlformats.org/officeDocument/2006/relationships/tags" Target="../tags/tag6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7" Type="http://schemas.microsoft.com/office/2007/relationships/hdphoto" Target="../media/hdphoto6.wdp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80.xml"/><Relationship Id="rId13" Type="http://schemas.openxmlformats.org/officeDocument/2006/relationships/audio" Target="../media/media1.wma"/><Relationship Id="rId18" Type="http://schemas.openxmlformats.org/officeDocument/2006/relationships/image" Target="../media/image27.png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microsoft.com/office/2007/relationships/media" Target="../media/media1.wma"/><Relationship Id="rId17" Type="http://schemas.openxmlformats.org/officeDocument/2006/relationships/image" Target="../media/image23.jpeg"/><Relationship Id="rId2" Type="http://schemas.openxmlformats.org/officeDocument/2006/relationships/tags" Target="../tags/tag74.xml"/><Relationship Id="rId16" Type="http://schemas.microsoft.com/office/2007/relationships/hdphoto" Target="../media/hdphoto6.wdp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tags" Target="../tags/tag83.xml"/><Relationship Id="rId5" Type="http://schemas.openxmlformats.org/officeDocument/2006/relationships/tags" Target="../tags/tag77.xml"/><Relationship Id="rId15" Type="http://schemas.openxmlformats.org/officeDocument/2006/relationships/image" Target="../media/image25.png"/><Relationship Id="rId10" Type="http://schemas.openxmlformats.org/officeDocument/2006/relationships/tags" Target="../tags/tag82.xml"/><Relationship Id="rId4" Type="http://schemas.openxmlformats.org/officeDocument/2006/relationships/tags" Target="../tags/tag76.xml"/><Relationship Id="rId9" Type="http://schemas.openxmlformats.org/officeDocument/2006/relationships/tags" Target="../tags/tag81.xml"/><Relationship Id="rId1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4.xml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89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10" Type="http://schemas.microsoft.com/office/2007/relationships/hdphoto" Target="../media/hdphoto6.wdp"/><Relationship Id="rId4" Type="http://schemas.openxmlformats.org/officeDocument/2006/relationships/tags" Target="../tags/tag90.xml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tags" Target="../tags/tag95.xml"/><Relationship Id="rId7" Type="http://schemas.openxmlformats.org/officeDocument/2006/relationships/image" Target="../media/image25.pn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97.xml"/><Relationship Id="rId4" Type="http://schemas.openxmlformats.org/officeDocument/2006/relationships/tags" Target="../tags/tag9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12" Type="http://schemas.openxmlformats.org/officeDocument/2006/relationships/tags" Target="../tags/tag113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tags" Target="../tags/tag112.xml"/><Relationship Id="rId5" Type="http://schemas.openxmlformats.org/officeDocument/2006/relationships/tags" Target="../tags/tag106.xml"/><Relationship Id="rId15" Type="http://schemas.microsoft.com/office/2007/relationships/hdphoto" Target="../media/hdphoto6.wdp"/><Relationship Id="rId10" Type="http://schemas.openxmlformats.org/officeDocument/2006/relationships/tags" Target="../tags/tag111.xml"/><Relationship Id="rId4" Type="http://schemas.openxmlformats.org/officeDocument/2006/relationships/tags" Target="../tags/tag105.xml"/><Relationship Id="rId9" Type="http://schemas.openxmlformats.org/officeDocument/2006/relationships/tags" Target="../tags/tag110.xml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hyperlink" Target="&#36229;&#38142;&#25509;&#25991;&#20214;/Lets%20sing.mp4" TargetMode="Externa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38.png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tags" Target="../tags/tag125.xml"/><Relationship Id="rId17" Type="http://schemas.openxmlformats.org/officeDocument/2006/relationships/image" Target="../media/image37.png"/><Relationship Id="rId2" Type="http://schemas.openxmlformats.org/officeDocument/2006/relationships/tags" Target="../tags/tag115.xml"/><Relationship Id="rId16" Type="http://schemas.microsoft.com/office/2007/relationships/hdphoto" Target="../media/hdphoto6.wdp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tags" Target="../tags/tag124.xml"/><Relationship Id="rId5" Type="http://schemas.openxmlformats.org/officeDocument/2006/relationships/tags" Target="../tags/tag118.xml"/><Relationship Id="rId15" Type="http://schemas.openxmlformats.org/officeDocument/2006/relationships/image" Target="../media/image25.png"/><Relationship Id="rId10" Type="http://schemas.openxmlformats.org/officeDocument/2006/relationships/tags" Target="../tags/tag123.xml"/><Relationship Id="rId4" Type="http://schemas.openxmlformats.org/officeDocument/2006/relationships/tags" Target="../tags/tag117.xml"/><Relationship Id="rId9" Type="http://schemas.openxmlformats.org/officeDocument/2006/relationships/tags" Target="../tags/tag122.xml"/><Relationship Id="rId14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128.xml"/><Relationship Id="rId7" Type="http://schemas.microsoft.com/office/2007/relationships/hdphoto" Target="../media/hdphoto6.wdp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5" Type="http://schemas.openxmlformats.org/officeDocument/2006/relationships/image" Target="../media/image40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7" Type="http://schemas.openxmlformats.org/officeDocument/2006/relationships/tags" Target="../tags/tag137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9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3" Type="http://schemas.openxmlformats.org/officeDocument/2006/relationships/tags" Target="../tags/tag140.xml"/><Relationship Id="rId7" Type="http://schemas.openxmlformats.org/officeDocument/2006/relationships/tags" Target="../tags/tag144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5" Type="http://schemas.openxmlformats.org/officeDocument/2006/relationships/tags" Target="../tags/tag142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41.xml"/><Relationship Id="rId9" Type="http://schemas.openxmlformats.org/officeDocument/2006/relationships/tags" Target="../tags/tag1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3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0.png"/><Relationship Id="rId7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4.wdp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16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microsoft.com/office/2007/relationships/media" Target="../media/media2.wav"/><Relationship Id="rId18" Type="http://schemas.openxmlformats.org/officeDocument/2006/relationships/image" Target="../media/image25.png"/><Relationship Id="rId3" Type="http://schemas.openxmlformats.org/officeDocument/2006/relationships/tags" Target="../tags/tag16.xml"/><Relationship Id="rId21" Type="http://schemas.microsoft.com/office/2007/relationships/hdphoto" Target="../media/hdphoto7.wdp"/><Relationship Id="rId7" Type="http://schemas.openxmlformats.org/officeDocument/2006/relationships/tags" Target="../tags/tag18.xml"/><Relationship Id="rId12" Type="http://schemas.openxmlformats.org/officeDocument/2006/relationships/tags" Target="../tags/tag23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6" Type="http://schemas.openxmlformats.org/officeDocument/2006/relationships/tags" Target="../tags/tag25.xml"/><Relationship Id="rId20" Type="http://schemas.openxmlformats.org/officeDocument/2006/relationships/image" Target="../media/image26.png"/><Relationship Id="rId1" Type="http://schemas.openxmlformats.org/officeDocument/2006/relationships/tags" Target="../tags/tag14.xml"/><Relationship Id="rId6" Type="http://schemas.microsoft.com/office/2007/relationships/media" Target="../media/media1.wma"/><Relationship Id="rId11" Type="http://schemas.openxmlformats.org/officeDocument/2006/relationships/tags" Target="../tags/tag22.xml"/><Relationship Id="rId24" Type="http://schemas.openxmlformats.org/officeDocument/2006/relationships/image" Target="../media/image28.png"/><Relationship Id="rId5" Type="http://schemas.openxmlformats.org/officeDocument/2006/relationships/audio" Target="NULL" TargetMode="External"/><Relationship Id="rId15" Type="http://schemas.openxmlformats.org/officeDocument/2006/relationships/tags" Target="../tags/tag24.xml"/><Relationship Id="rId23" Type="http://schemas.openxmlformats.org/officeDocument/2006/relationships/image" Target="../media/image19.png"/><Relationship Id="rId10" Type="http://schemas.openxmlformats.org/officeDocument/2006/relationships/tags" Target="../tags/tag21.xml"/><Relationship Id="rId19" Type="http://schemas.microsoft.com/office/2007/relationships/hdphoto" Target="../media/hdphoto6.wdp"/><Relationship Id="rId4" Type="http://schemas.openxmlformats.org/officeDocument/2006/relationships/tags" Target="../tags/tag17.xml"/><Relationship Id="rId9" Type="http://schemas.openxmlformats.org/officeDocument/2006/relationships/tags" Target="../tags/tag20.xml"/><Relationship Id="rId14" Type="http://schemas.openxmlformats.org/officeDocument/2006/relationships/audio" Target="../media/media2.wav"/><Relationship Id="rId22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microsoft.com/office/2007/relationships/hdphoto" Target="../media/hdphoto8.wdp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image" Target="../media/image29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0.xml"/><Relationship Id="rId15" Type="http://schemas.openxmlformats.org/officeDocument/2006/relationships/image" Target="../media/image27.png"/><Relationship Id="rId10" Type="http://schemas.openxmlformats.org/officeDocument/2006/relationships/audio" Target="../media/media3.wav"/><Relationship Id="rId4" Type="http://schemas.openxmlformats.org/officeDocument/2006/relationships/tags" Target="../tags/tag29.xml"/><Relationship Id="rId9" Type="http://schemas.microsoft.com/office/2007/relationships/media" Target="../media/media3.wav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3" Type="http://schemas.openxmlformats.org/officeDocument/2006/relationships/tags" Target="../tags/tag36.xml"/><Relationship Id="rId7" Type="http://schemas.microsoft.com/office/2007/relationships/media" Target="../media/media4.wav"/><Relationship Id="rId12" Type="http://schemas.openxmlformats.org/officeDocument/2006/relationships/image" Target="../media/image27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image" Target="../media/image28.png"/><Relationship Id="rId5" Type="http://schemas.openxmlformats.org/officeDocument/2006/relationships/tags" Target="../tags/tag38.xml"/><Relationship Id="rId10" Type="http://schemas.openxmlformats.org/officeDocument/2006/relationships/image" Target="../media/image30.png"/><Relationship Id="rId4" Type="http://schemas.openxmlformats.org/officeDocument/2006/relationships/tags" Target="../tags/tag37.xml"/><Relationship Id="rId9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tags" Target="../tags/tag50.xml"/><Relationship Id="rId18" Type="http://schemas.openxmlformats.org/officeDocument/2006/relationships/image" Target="../media/image27.png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12" Type="http://schemas.openxmlformats.org/officeDocument/2006/relationships/tags" Target="../tags/tag49.xml"/><Relationship Id="rId17" Type="http://schemas.openxmlformats.org/officeDocument/2006/relationships/image" Target="../media/image28.png"/><Relationship Id="rId2" Type="http://schemas.openxmlformats.org/officeDocument/2006/relationships/tags" Target="../tags/tag41.xml"/><Relationship Id="rId16" Type="http://schemas.microsoft.com/office/2007/relationships/hdphoto" Target="../media/hdphoto9.wdp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audio" Target="../media/media5.wav"/><Relationship Id="rId5" Type="http://schemas.openxmlformats.org/officeDocument/2006/relationships/tags" Target="../tags/tag44.xml"/><Relationship Id="rId15" Type="http://schemas.openxmlformats.org/officeDocument/2006/relationships/image" Target="../media/image31.png"/><Relationship Id="rId10" Type="http://schemas.microsoft.com/office/2007/relationships/media" Target="../media/media5.wav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75" y="4970059"/>
            <a:ext cx="2648841" cy="1887941"/>
          </a:xfrm>
          <a:prstGeom prst="rect">
            <a:avLst/>
          </a:prstGeom>
        </p:spPr>
      </p:pic>
      <p:pic>
        <p:nvPicPr>
          <p:cNvPr id="5" name="图片 4" descr="菠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5397" y="1674512"/>
            <a:ext cx="225386" cy="3805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696" y="743014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92" y="4818413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784981" y="2300004"/>
            <a:ext cx="6603365" cy="3837305"/>
            <a:chOff x="-434704" y="2381642"/>
            <a:chExt cx="6603365" cy="3837305"/>
          </a:xfrm>
        </p:grpSpPr>
        <p:sp>
          <p:nvSpPr>
            <p:cNvPr id="54" name="文本框 7"/>
            <p:cNvSpPr txBox="1"/>
            <p:nvPr/>
          </p:nvSpPr>
          <p:spPr>
            <a:xfrm>
              <a:off x="-107679" y="2381642"/>
              <a:ext cx="5663733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5</a:t>
              </a:r>
            </a:p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Whose dog is it?</a:t>
              </a: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51336"/>
              <a:ext cx="3864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A</a:t>
              </a: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-434704" y="4900052"/>
              <a:ext cx="6603365" cy="13188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Let’s learn &amp; Look</a:t>
              </a:r>
              <a:r>
                <a:rPr lang="en-US" altLang="zh-CN" sz="3600" b="1" dirty="0" smtClean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, say </a:t>
              </a:r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and complete</a:t>
              </a:r>
            </a:p>
          </p:txBody>
        </p:sp>
      </p:grpSp>
      <p:pic>
        <p:nvPicPr>
          <p:cNvPr id="28" name="图片 27" descr="18398011"/>
          <p:cNvPicPr/>
          <p:nvPr/>
        </p:nvPicPr>
        <p:blipFill>
          <a:blip r:embed="rId7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8243623" y="1208911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8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6590283" y="1294601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9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10972096" y="1619395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87366" y="443125"/>
            <a:ext cx="52600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人 教 </a:t>
            </a:r>
            <a:r>
              <a:rPr lang="en-US" altLang="zh-CN" sz="2400" b="1" dirty="0"/>
              <a:t>PEP </a:t>
            </a:r>
            <a:r>
              <a:rPr lang="zh-CN" altLang="en-US" sz="2400" b="1" dirty="0"/>
              <a:t>版 英 语 五年 级 下 册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8" y="1208911"/>
            <a:ext cx="3820124" cy="4710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5965502" y="2117209"/>
            <a:ext cx="19431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our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dog =</a:t>
            </a:r>
            <a:endParaRPr lang="zh-CN" altLang="en-US" sz="3200" dirty="0"/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7830234" y="2117209"/>
            <a:ext cx="1011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our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23" name="矩形 22"/>
          <p:cNvSpPr/>
          <p:nvPr>
            <p:custDataLst>
              <p:tags r:id="rId3"/>
            </p:custDataLst>
          </p:nvPr>
        </p:nvSpPr>
        <p:spPr>
          <a:xfrm>
            <a:off x="7845742" y="3259963"/>
            <a:ext cx="140779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我们的</a:t>
            </a:r>
          </a:p>
        </p:txBody>
      </p:sp>
      <p:sp>
        <p:nvSpPr>
          <p:cNvPr id="15" name="TextBox 14"/>
          <p:cNvSpPr txBox="1"/>
          <p:nvPr>
            <p:custDataLst>
              <p:tags r:id="rId4"/>
            </p:custDataLst>
          </p:nvPr>
        </p:nvSpPr>
        <p:spPr>
          <a:xfrm>
            <a:off x="757554" y="5155336"/>
            <a:ext cx="54121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It’s _____dog.</a:t>
            </a:r>
            <a:r>
              <a:rPr lang="zh-CN" altLang="en-US" sz="3200" dirty="0">
                <a:latin typeface="Comic Sans MS" panose="030F0702030302020204" pitchFamily="66" charset="0"/>
              </a:rPr>
              <a:t> 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The </a:t>
            </a:r>
            <a:r>
              <a:rPr lang="en-US" altLang="zh-CN" sz="3200" dirty="0">
                <a:latin typeface="Comic Sans MS" panose="030F0702030302020204" pitchFamily="66" charset="0"/>
              </a:rPr>
              <a:t>dog is_______.</a:t>
            </a:r>
          </a:p>
        </p:txBody>
      </p:sp>
      <p:sp>
        <p:nvSpPr>
          <p:cNvPr id="16" name="矩形 15"/>
          <p:cNvSpPr/>
          <p:nvPr>
            <p:custDataLst>
              <p:tags r:id="rId5"/>
            </p:custDataLst>
          </p:nvPr>
        </p:nvSpPr>
        <p:spPr>
          <a:xfrm>
            <a:off x="1681307" y="5124410"/>
            <a:ext cx="11528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their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17" name="矩形 16"/>
          <p:cNvSpPr/>
          <p:nvPr>
            <p:custDataLst>
              <p:tags r:id="rId6"/>
            </p:custDataLst>
          </p:nvPr>
        </p:nvSpPr>
        <p:spPr>
          <a:xfrm>
            <a:off x="3031345" y="5622507"/>
            <a:ext cx="13532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theirs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cxnSp>
        <p:nvCxnSpPr>
          <p:cNvPr id="30" name="直接连接符 29"/>
          <p:cNvCxnSpPr/>
          <p:nvPr>
            <p:custDataLst>
              <p:tags r:id="rId7"/>
            </p:custDataLst>
          </p:nvPr>
        </p:nvCxnSpPr>
        <p:spPr>
          <a:xfrm>
            <a:off x="1379362" y="5680927"/>
            <a:ext cx="20042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>
            <p:custDataLst>
              <p:tags r:id="rId8"/>
            </p:custDataLst>
          </p:nvPr>
        </p:nvCxnSpPr>
        <p:spPr>
          <a:xfrm>
            <a:off x="1357312" y="6207319"/>
            <a:ext cx="18030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/>
          <p:cNvSpPr/>
          <p:nvPr>
            <p:custDataLst>
              <p:tags r:id="rId9"/>
            </p:custDataLst>
          </p:nvPr>
        </p:nvSpPr>
        <p:spPr>
          <a:xfrm>
            <a:off x="7840526" y="5762434"/>
            <a:ext cx="263461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</a:rPr>
              <a:t>她</a:t>
            </a:r>
            <a:r>
              <a:rPr lang="en-US" alt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</a:rPr>
              <a:t>/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</a:rPr>
              <a:t>他</a:t>
            </a:r>
            <a:r>
              <a:rPr lang="en-US" alt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</a:rPr>
              <a:t>/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</a:rPr>
              <a:t>它们的</a:t>
            </a:r>
          </a:p>
        </p:txBody>
      </p:sp>
      <p:pic>
        <p:nvPicPr>
          <p:cNvPr id="8" name="Picture 2" descr="C:\Users\Administrator\Desktop\4449.jp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4"/>
          <a:srcRect l="51809" t="15034" r="26701" b="72641"/>
          <a:stretch>
            <a:fillRect/>
          </a:stretch>
        </p:blipFill>
        <p:spPr bwMode="auto">
          <a:xfrm>
            <a:off x="757555" y="1725242"/>
            <a:ext cx="3175635" cy="3238148"/>
          </a:xfrm>
          <a:prstGeom prst="rect">
            <a:avLst/>
          </a:prstGeom>
          <a:noFill/>
        </p:spPr>
      </p:pic>
      <p:sp>
        <p:nvSpPr>
          <p:cNvPr id="9" name="椭圆形标注 8"/>
          <p:cNvSpPr/>
          <p:nvPr>
            <p:custDataLst>
              <p:tags r:id="rId11"/>
            </p:custDataLst>
          </p:nvPr>
        </p:nvSpPr>
        <p:spPr>
          <a:xfrm>
            <a:off x="5582225" y="9673"/>
            <a:ext cx="3786188" cy="2000250"/>
          </a:xfrm>
          <a:prstGeom prst="wedgeEllipseCallout">
            <a:avLst>
              <a:gd name="adj1" fmla="val -107625"/>
              <a:gd name="adj2" fmla="val 8535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6850380" y="1013424"/>
            <a:ext cx="14401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8180118" y="1419386"/>
            <a:ext cx="9753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2"/>
          <p:cNvSpPr txBox="1"/>
          <p:nvPr>
            <p:custDataLst>
              <p:tags r:id="rId12"/>
            </p:custDataLst>
          </p:nvPr>
        </p:nvSpPr>
        <p:spPr>
          <a:xfrm>
            <a:off x="5997575" y="428460"/>
            <a:ext cx="3825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It’s our dog.</a:t>
            </a:r>
          </a:p>
          <a:p>
            <a:r>
              <a:rPr lang="en-US" altLang="zh-CN" sz="3200" dirty="0">
                <a:latin typeface="Comic Sans MS" panose="030F0702030302020204" pitchFamily="66" charset="0"/>
              </a:rPr>
              <a:t>The dog is ours.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932037" y="2820035"/>
            <a:ext cx="2844800" cy="1526540"/>
            <a:chOff x="9394" y="4440"/>
            <a:chExt cx="4480" cy="2404"/>
          </a:xfrm>
        </p:grpSpPr>
        <p:pic>
          <p:nvPicPr>
            <p:cNvPr id="31" name="图片 30" descr="无标题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5"/>
            <a:stretch>
              <a:fillRect/>
            </a:stretch>
          </p:blipFill>
          <p:spPr>
            <a:xfrm>
              <a:off x="9782" y="4440"/>
              <a:ext cx="2914" cy="2405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>
              <p:custDataLst>
                <p:tags r:id="rId22"/>
              </p:custDataLst>
            </p:nvPr>
          </p:nvSpPr>
          <p:spPr>
            <a:xfrm>
              <a:off x="9394" y="4866"/>
              <a:ext cx="4481" cy="12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5400" dirty="0">
                  <a:solidFill>
                    <a:srgbClr val="FF0000"/>
                  </a:solidFill>
                  <a:latin typeface="Vijaya" panose="020B0604020202020204" charset="0"/>
                  <a:ea typeface="微软雅黑" panose="020B0503020204020204" charset="-122"/>
                  <a:cs typeface="Vijaya" panose="020B0604020202020204" charset="0"/>
                </a:rPr>
                <a:t>   ours   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904104" y="5321646"/>
            <a:ext cx="2531745" cy="1503045"/>
            <a:chOff x="9394" y="8445"/>
            <a:chExt cx="3987" cy="2367"/>
          </a:xfrm>
        </p:grpSpPr>
        <p:pic>
          <p:nvPicPr>
            <p:cNvPr id="18" name="图片 17" descr="无标题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5"/>
            <a:stretch>
              <a:fillRect/>
            </a:stretch>
          </p:blipFill>
          <p:spPr>
            <a:xfrm>
              <a:off x="9782" y="8445"/>
              <a:ext cx="2868" cy="2367"/>
            </a:xfrm>
            <a:prstGeom prst="rect">
              <a:avLst/>
            </a:prstGeom>
          </p:spPr>
        </p:pic>
        <p:sp>
          <p:nvSpPr>
            <p:cNvPr id="19" name="TextBox 44"/>
            <p:cNvSpPr txBox="1"/>
            <p:nvPr>
              <p:custDataLst>
                <p:tags r:id="rId20"/>
              </p:custDataLst>
            </p:nvPr>
          </p:nvSpPr>
          <p:spPr>
            <a:xfrm>
              <a:off x="9394" y="8857"/>
              <a:ext cx="3987" cy="16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5400" dirty="0">
                  <a:solidFill>
                    <a:srgbClr val="FF0000"/>
                  </a:solidFill>
                  <a:latin typeface="Vijaya" panose="020B0604020202020204" charset="0"/>
                  <a:ea typeface="微软雅黑" panose="020B0503020204020204" charset="-122"/>
                  <a:cs typeface="Vijaya" panose="020B0604020202020204" charset="0"/>
                </a:rPr>
                <a:t>   theirs   </a:t>
              </a:r>
            </a:p>
          </p:txBody>
        </p:sp>
      </p:grpSp>
      <p:pic>
        <p:nvPicPr>
          <p:cNvPr id="20" name="ours">
            <a:hlinkClick r:id="" action="ppaction://media"/>
          </p:cNvPr>
          <p:cNvPicPr/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126286" y="3264489"/>
            <a:ext cx="619125" cy="619125"/>
          </a:xfrm>
          <a:prstGeom prst="rect">
            <a:avLst/>
          </a:prstGeom>
        </p:spPr>
      </p:pic>
      <p:pic>
        <p:nvPicPr>
          <p:cNvPr id="21" name="theirs">
            <a:hlinkClick r:id="" action="ppaction://media"/>
          </p:cNvPr>
          <p:cNvPicPr/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138511" y="5784243"/>
            <a:ext cx="619125" cy="619125"/>
          </a:xfrm>
          <a:prstGeom prst="rect">
            <a:avLst/>
          </a:prstGeom>
        </p:spPr>
      </p:pic>
      <p:sp>
        <p:nvSpPr>
          <p:cNvPr id="25" name="矩形 24"/>
          <p:cNvSpPr/>
          <p:nvPr>
            <p:custDataLst>
              <p:tags r:id="rId17"/>
            </p:custDataLst>
          </p:nvPr>
        </p:nvSpPr>
        <p:spPr>
          <a:xfrm>
            <a:off x="5490845" y="4758690"/>
            <a:ext cx="433197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their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dog =</a:t>
            </a:r>
            <a:endParaRPr lang="zh-CN" altLang="en-US" sz="3200" dirty="0"/>
          </a:p>
        </p:txBody>
      </p:sp>
      <p:sp>
        <p:nvSpPr>
          <p:cNvPr id="26" name="矩形 25"/>
          <p:cNvSpPr/>
          <p:nvPr>
            <p:custDataLst>
              <p:tags r:id="rId18"/>
            </p:custDataLst>
          </p:nvPr>
        </p:nvSpPr>
        <p:spPr>
          <a:xfrm>
            <a:off x="7656830" y="4758690"/>
            <a:ext cx="212026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their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97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97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6" grpId="0"/>
      <p:bldP spid="4" grpId="0"/>
      <p:bldP spid="23" grpId="0"/>
      <p:bldP spid="15" grpId="0"/>
      <p:bldP spid="16" grpId="0"/>
      <p:bldP spid="17" grpId="0"/>
      <p:bldP spid="36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187228"/>
            <a:ext cx="605641" cy="746835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953452" y="825767"/>
            <a:ext cx="709612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物主代词也有人称和数的变化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见下表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901542208"/>
              </p:ext>
            </p:extLst>
          </p:nvPr>
        </p:nvGraphicFramePr>
        <p:xfrm>
          <a:off x="1276179" y="1528341"/>
          <a:ext cx="9302760" cy="454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605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605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6055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6055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6055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zh-CN" altLang="en-US" sz="3200" dirty="0">
                        <a:latin typeface="Comic Sans MS" panose="030F0702030302020204" pitchFamily="66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3200" kern="1200" dirty="0">
                          <a:latin typeface="Comic Sans MS" panose="030F0702030302020204" pitchFamily="66" charset="0"/>
                          <a:ea typeface="楷体" panose="02010609060101010101" pitchFamily="49" charset="-122"/>
                        </a:rPr>
                        <a:t>单数</a:t>
                      </a:r>
                      <a:endParaRPr lang="zh-CN" altLang="en-US" sz="32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3200" kern="1200" dirty="0">
                          <a:latin typeface="Comic Sans MS" panose="030F0702030302020204" pitchFamily="66" charset="0"/>
                          <a:ea typeface="楷体" panose="02010609060101010101" pitchFamily="49" charset="-122"/>
                        </a:rPr>
                        <a:t>复数</a:t>
                      </a:r>
                      <a:endParaRPr lang="zh-CN" altLang="en-US" sz="32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kern="1200" dirty="0">
                          <a:latin typeface="Comic Sans MS" panose="030F0702030302020204" pitchFamily="66" charset="0"/>
                          <a:ea typeface="楷体" panose="02010609060101010101" pitchFamily="49" charset="-122"/>
                        </a:rPr>
                        <a:t>形容词性物主代词</a:t>
                      </a:r>
                      <a:endParaRPr lang="zh-CN" altLang="en-US" sz="32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kern="1200" dirty="0">
                          <a:latin typeface="Comic Sans MS" panose="030F0702030302020204" pitchFamily="66" charset="0"/>
                          <a:ea typeface="楷体" panose="02010609060101010101" pitchFamily="49" charset="-122"/>
                        </a:rPr>
                        <a:t>名词性物主代词</a:t>
                      </a:r>
                      <a:endParaRPr lang="zh-CN" altLang="en-US" sz="32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kern="1200" dirty="0">
                          <a:latin typeface="Comic Sans MS" panose="030F0702030302020204" pitchFamily="66" charset="0"/>
                          <a:ea typeface="楷体" panose="02010609060101010101" pitchFamily="49" charset="-122"/>
                        </a:rPr>
                        <a:t>形容词性物主代词</a:t>
                      </a:r>
                      <a:endParaRPr lang="zh-CN" altLang="en-US" sz="32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kern="1200" dirty="0">
                          <a:latin typeface="Comic Sans MS" panose="030F0702030302020204" pitchFamily="66" charset="0"/>
                          <a:ea typeface="楷体" panose="02010609060101010101" pitchFamily="49" charset="-122"/>
                        </a:rPr>
                        <a:t>名词性物主代词</a:t>
                      </a:r>
                      <a:endParaRPr lang="zh-CN" altLang="en-US" sz="32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kern="1200" dirty="0">
                          <a:latin typeface="Comic Sans MS" panose="030F0702030302020204" pitchFamily="66" charset="0"/>
                          <a:ea typeface="楷体" panose="02010609060101010101" pitchFamily="49" charset="-122"/>
                        </a:rPr>
                        <a:t>第一人称</a:t>
                      </a:r>
                      <a:endParaRPr lang="zh-CN" altLang="en-US" sz="32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kern="1200" dirty="0">
                          <a:latin typeface="Comic Sans MS" panose="030F0702030302020204" pitchFamily="66" charset="0"/>
                          <a:ea typeface="楷体" panose="02010609060101010101" pitchFamily="49" charset="-122"/>
                        </a:rPr>
                        <a:t>my</a:t>
                      </a:r>
                      <a:endParaRPr lang="zh-CN" altLang="en-US" sz="32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kern="1200" dirty="0">
                          <a:latin typeface="Comic Sans MS" panose="030F0702030302020204" pitchFamily="66" charset="0"/>
                          <a:ea typeface="楷体" panose="02010609060101010101" pitchFamily="49" charset="-122"/>
                        </a:rPr>
                        <a:t>mine</a:t>
                      </a:r>
                      <a:endParaRPr lang="zh-CN" altLang="en-US" sz="32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kern="1200" dirty="0">
                          <a:latin typeface="Comic Sans MS" panose="030F0702030302020204" pitchFamily="66" charset="0"/>
                          <a:ea typeface="楷体" panose="02010609060101010101" pitchFamily="49" charset="-122"/>
                        </a:rPr>
                        <a:t>our</a:t>
                      </a:r>
                      <a:endParaRPr lang="zh-CN" altLang="en-US" sz="32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kern="1200" dirty="0">
                          <a:latin typeface="Comic Sans MS" panose="030F0702030302020204" pitchFamily="66" charset="0"/>
                          <a:ea typeface="楷体" panose="02010609060101010101" pitchFamily="49" charset="-122"/>
                        </a:rPr>
                        <a:t>ours</a:t>
                      </a:r>
                      <a:endParaRPr lang="zh-CN" altLang="en-US" sz="32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kern="1200" dirty="0">
                          <a:latin typeface="Comic Sans MS" panose="030F0702030302020204" pitchFamily="66" charset="0"/>
                          <a:ea typeface="楷体" panose="02010609060101010101" pitchFamily="49" charset="-122"/>
                        </a:rPr>
                        <a:t>第二人称</a:t>
                      </a:r>
                      <a:endParaRPr lang="zh-CN" altLang="en-US" sz="32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kern="1200" dirty="0">
                          <a:latin typeface="Comic Sans MS" panose="030F0702030302020204" pitchFamily="66" charset="0"/>
                          <a:ea typeface="楷体" panose="02010609060101010101" pitchFamily="49" charset="-122"/>
                        </a:rPr>
                        <a:t>your</a:t>
                      </a:r>
                      <a:endParaRPr lang="zh-CN" altLang="en-US" sz="32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kern="1200" dirty="0">
                          <a:latin typeface="Comic Sans MS" panose="030F0702030302020204" pitchFamily="66" charset="0"/>
                          <a:ea typeface="楷体" panose="02010609060101010101" pitchFamily="49" charset="-122"/>
                        </a:rPr>
                        <a:t>yours</a:t>
                      </a:r>
                      <a:endParaRPr lang="zh-CN" altLang="en-US" sz="32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kern="1200" dirty="0">
                          <a:latin typeface="Comic Sans MS" panose="030F0702030302020204" pitchFamily="66" charset="0"/>
                          <a:ea typeface="楷体" panose="02010609060101010101" pitchFamily="49" charset="-122"/>
                        </a:rPr>
                        <a:t>your</a:t>
                      </a:r>
                      <a:endParaRPr lang="zh-CN" altLang="en-US" sz="32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kern="1200" dirty="0">
                          <a:latin typeface="Comic Sans MS" panose="030F0702030302020204" pitchFamily="66" charset="0"/>
                          <a:ea typeface="楷体" panose="02010609060101010101" pitchFamily="49" charset="-122"/>
                        </a:rPr>
                        <a:t>yours</a:t>
                      </a:r>
                      <a:endParaRPr lang="zh-CN" altLang="en-US" sz="32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endParaRPr lang="en-US" altLang="zh-CN" sz="3200" kern="1200" dirty="0">
                        <a:latin typeface="Comic Sans MS" panose="030F0702030302020204" pitchFamily="66" charset="0"/>
                        <a:ea typeface="楷体" panose="02010609060101010101" pitchFamily="49" charset="-122"/>
                      </a:endParaRPr>
                    </a:p>
                    <a:p>
                      <a:pPr algn="ctr"/>
                      <a:r>
                        <a:rPr lang="zh-CN" altLang="en-US" sz="3200" kern="1200" dirty="0">
                          <a:latin typeface="Comic Sans MS" panose="030F0702030302020204" pitchFamily="66" charset="0"/>
                          <a:ea typeface="楷体" panose="02010609060101010101" pitchFamily="49" charset="-122"/>
                        </a:rPr>
                        <a:t>第三人称</a:t>
                      </a:r>
                      <a:endParaRPr lang="zh-CN" altLang="en-US" sz="32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kern="1200" dirty="0">
                          <a:latin typeface="Comic Sans MS" panose="030F0702030302020204" pitchFamily="66" charset="0"/>
                          <a:ea typeface="楷体" panose="02010609060101010101" pitchFamily="49" charset="-122"/>
                        </a:rPr>
                        <a:t>his</a:t>
                      </a:r>
                      <a:endParaRPr lang="zh-CN" altLang="en-US" sz="32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>
                          <a:latin typeface="Comic Sans MS" panose="030F0702030302020204" pitchFamily="66" charset="0"/>
                          <a:ea typeface="楷体" panose="02010609060101010101" pitchFamily="49" charset="-122"/>
                        </a:rPr>
                        <a:t>his</a:t>
                      </a:r>
                      <a:endParaRPr lang="zh-CN" altLang="en-US" sz="3200" dirty="0">
                        <a:latin typeface="Comic Sans MS" panose="030F0702030302020204" pitchFamily="66" charset="0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altLang="zh-CN" sz="3200" kern="1200" dirty="0">
                        <a:latin typeface="Comic Sans MS" panose="030F0702030302020204" pitchFamily="66" charset="0"/>
                        <a:ea typeface="楷体" panose="02010609060101010101" pitchFamily="49" charset="-122"/>
                      </a:endParaRPr>
                    </a:p>
                    <a:p>
                      <a:pPr algn="ctr"/>
                      <a:r>
                        <a:rPr lang="en-US" altLang="zh-CN" sz="3200" kern="1200" dirty="0">
                          <a:latin typeface="Comic Sans MS" panose="030F0702030302020204" pitchFamily="66" charset="0"/>
                          <a:ea typeface="楷体" panose="02010609060101010101" pitchFamily="49" charset="-122"/>
                        </a:rPr>
                        <a:t>their</a:t>
                      </a:r>
                      <a:endParaRPr lang="zh-CN" altLang="en-US" sz="32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altLang="zh-CN" sz="3200" kern="1200" dirty="0">
                        <a:latin typeface="Comic Sans MS" panose="030F0702030302020204" pitchFamily="66" charset="0"/>
                        <a:ea typeface="楷体" panose="02010609060101010101" pitchFamily="49" charset="-122"/>
                      </a:endParaRPr>
                    </a:p>
                    <a:p>
                      <a:pPr algn="ctr"/>
                      <a:r>
                        <a:rPr lang="en-US" altLang="zh-CN" sz="3200" kern="1200" dirty="0">
                          <a:latin typeface="Comic Sans MS" panose="030F0702030302020204" pitchFamily="66" charset="0"/>
                          <a:ea typeface="楷体" panose="02010609060101010101" pitchFamily="49" charset="-122"/>
                        </a:rPr>
                        <a:t>theirs</a:t>
                      </a:r>
                      <a:endParaRPr lang="zh-CN" altLang="en-US" sz="32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kern="1200" dirty="0">
                          <a:latin typeface="Comic Sans MS" panose="030F0702030302020204" pitchFamily="66" charset="0"/>
                          <a:ea typeface="楷体" panose="02010609060101010101" pitchFamily="49" charset="-122"/>
                        </a:rPr>
                        <a:t>her</a:t>
                      </a:r>
                      <a:endParaRPr lang="zh-CN" altLang="en-US" sz="32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kern="1200" dirty="0">
                          <a:latin typeface="Comic Sans MS" panose="030F0702030302020204" pitchFamily="66" charset="0"/>
                          <a:ea typeface="楷体" panose="02010609060101010101" pitchFamily="49" charset="-122"/>
                        </a:rPr>
                        <a:t>hers</a:t>
                      </a:r>
                      <a:endParaRPr lang="zh-CN" altLang="en-US" sz="32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kern="1200" dirty="0">
                          <a:latin typeface="Comic Sans MS" panose="030F0702030302020204" pitchFamily="66" charset="0"/>
                          <a:ea typeface="楷体" panose="02010609060101010101" pitchFamily="49" charset="-122"/>
                        </a:rPr>
                        <a:t>its</a:t>
                      </a:r>
                      <a:endParaRPr lang="zh-CN" altLang="en-US" sz="32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kern="1200" dirty="0">
                          <a:latin typeface="Comic Sans MS" panose="030F0702030302020204" pitchFamily="66" charset="0"/>
                          <a:ea typeface="楷体" panose="02010609060101010101" pitchFamily="49" charset="-122"/>
                        </a:rPr>
                        <a:t>its</a:t>
                      </a:r>
                      <a:endParaRPr lang="zh-CN" altLang="en-US" sz="32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>
            <p:custDataLst>
              <p:tags r:id="rId4"/>
            </p:custDataLst>
          </p:nvPr>
        </p:nvSpPr>
        <p:spPr>
          <a:xfrm>
            <a:off x="706033" y="279798"/>
            <a:ext cx="4423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</a:rPr>
              <a:t>Language point</a:t>
            </a:r>
            <a:endParaRPr lang="en-US" altLang="zh-CN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>
            <p:custDataLst>
              <p:tags r:id="rId1"/>
            </p:custDataLst>
          </p:nvPr>
        </p:nvSpPr>
        <p:spPr>
          <a:xfrm>
            <a:off x="818921" y="484774"/>
            <a:ext cx="442363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Read after the tape.</a:t>
            </a: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401717"/>
            <a:ext cx="605641" cy="746835"/>
          </a:xfrm>
          <a:prstGeom prst="rect">
            <a:avLst/>
          </a:prstGeom>
        </p:spPr>
      </p:pic>
      <p:pic>
        <p:nvPicPr>
          <p:cNvPr id="12" name="Picture 2" descr="C:\Users\Administrator\Desktop\4449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7"/>
          <a:srcRect l="4588" t="6122" r="-811" b="51762"/>
          <a:stretch>
            <a:fillRect/>
          </a:stretch>
        </p:blipFill>
        <p:spPr bwMode="auto">
          <a:xfrm>
            <a:off x="0" y="1143000"/>
            <a:ext cx="12192000" cy="5736411"/>
          </a:xfrm>
          <a:prstGeom prst="rect">
            <a:avLst/>
          </a:prstGeom>
          <a:noFill/>
        </p:spPr>
      </p:pic>
      <p:sp>
        <p:nvSpPr>
          <p:cNvPr id="37" name="矩形 36"/>
          <p:cNvSpPr/>
          <p:nvPr>
            <p:custDataLst>
              <p:tags r:id="rId4"/>
            </p:custDataLst>
          </p:nvPr>
        </p:nvSpPr>
        <p:spPr>
          <a:xfrm>
            <a:off x="1009599" y="5643557"/>
            <a:ext cx="36231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Look! That’s my dog!</a:t>
            </a:r>
          </a:p>
        </p:txBody>
      </p:sp>
      <p:sp>
        <p:nvSpPr>
          <p:cNvPr id="41" name="矩形 40"/>
          <p:cNvSpPr/>
          <p:nvPr>
            <p:custDataLst>
              <p:tags r:id="rId5"/>
            </p:custDataLst>
          </p:nvPr>
        </p:nvSpPr>
        <p:spPr>
          <a:xfrm>
            <a:off x="1223951" y="2243149"/>
            <a:ext cx="22813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his dog - his</a:t>
            </a:r>
          </a:p>
        </p:txBody>
      </p:sp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7753357" y="5857892"/>
            <a:ext cx="33623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Yes! It’s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your dog</a:t>
            </a:r>
            <a:r>
              <a:rPr lang="en-US" altLang="zh-CN" sz="2800" dirty="0">
                <a:latin typeface="Comic Sans MS" panose="030F0702030302020204" pitchFamily="66" charset="0"/>
              </a:rPr>
              <a:t>. The dog is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yours</a:t>
            </a:r>
            <a:r>
              <a:rPr lang="en-US" altLang="zh-CN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>
            <a:off x="3569081" y="2822717"/>
            <a:ext cx="254825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her dog - hers</a:t>
            </a:r>
          </a:p>
        </p:txBody>
      </p:sp>
      <p:sp>
        <p:nvSpPr>
          <p:cNvPr id="15" name="矩形 14"/>
          <p:cNvSpPr/>
          <p:nvPr>
            <p:custDataLst>
              <p:tags r:id="rId8"/>
            </p:custDataLst>
          </p:nvPr>
        </p:nvSpPr>
        <p:spPr>
          <a:xfrm>
            <a:off x="5684349" y="2167504"/>
            <a:ext cx="3118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their dog - theirs</a:t>
            </a:r>
          </a:p>
        </p:txBody>
      </p:sp>
      <p:sp>
        <p:nvSpPr>
          <p:cNvPr id="16" name="矩形 15"/>
          <p:cNvSpPr/>
          <p:nvPr>
            <p:custDataLst>
              <p:tags r:id="rId9"/>
            </p:custDataLst>
          </p:nvPr>
        </p:nvSpPr>
        <p:spPr>
          <a:xfrm>
            <a:off x="5524496" y="4000504"/>
            <a:ext cx="21034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Zoom’s dog</a:t>
            </a:r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8567748" y="3429000"/>
            <a:ext cx="2478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my dog - mine</a:t>
            </a:r>
          </a:p>
        </p:txBody>
      </p:sp>
      <p:sp>
        <p:nvSpPr>
          <p:cNvPr id="19" name="矩形 18"/>
          <p:cNvSpPr/>
          <p:nvPr>
            <p:custDataLst>
              <p:tags r:id="rId11"/>
            </p:custDataLst>
          </p:nvPr>
        </p:nvSpPr>
        <p:spPr>
          <a:xfrm rot="880244">
            <a:off x="8761273" y="2309004"/>
            <a:ext cx="283443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It’s our dog.</a:t>
            </a:r>
          </a:p>
          <a:p>
            <a:r>
              <a:rPr lang="en-US" altLang="zh-CN" sz="2800" dirty="0">
                <a:latin typeface="Comic Sans MS" panose="030F0702030302020204" pitchFamily="66" charset="0"/>
              </a:rPr>
              <a:t>The dog is ours.</a:t>
            </a:r>
          </a:p>
        </p:txBody>
      </p:sp>
      <p:pic>
        <p:nvPicPr>
          <p:cNvPr id="22" name="A Let's learn">
            <a:hlinkClick r:id="" action="ppaction://media"/>
          </p:cNvPr>
          <p:cNvPicPr/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323144" y="440923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2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41" t="62221" r="10862" b="-12153"/>
          <a:stretch>
            <a:fillRect/>
          </a:stretch>
        </p:blipFill>
        <p:spPr bwMode="auto">
          <a:xfrm>
            <a:off x="1603165" y="2520826"/>
            <a:ext cx="8806655" cy="366620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圆角矩形标注 3"/>
          <p:cNvSpPr/>
          <p:nvPr/>
        </p:nvSpPr>
        <p:spPr>
          <a:xfrm>
            <a:off x="1195204" y="1208187"/>
            <a:ext cx="4466904" cy="1082196"/>
          </a:xfrm>
          <a:prstGeom prst="wedgeRoundRectCallout">
            <a:avLst>
              <a:gd name="adj1" fmla="val -2592"/>
              <a:gd name="adj2" fmla="val 8039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Comic Sans MS" panose="030F0702030302020204" pitchFamily="66" charset="0"/>
              </a:rPr>
              <a:t>Whose book is that?</a:t>
            </a:r>
          </a:p>
        </p:txBody>
      </p:sp>
      <p:sp>
        <p:nvSpPr>
          <p:cNvPr id="5" name="圆角矩形标注 4"/>
          <p:cNvSpPr/>
          <p:nvPr/>
        </p:nvSpPr>
        <p:spPr>
          <a:xfrm>
            <a:off x="7348220" y="1334770"/>
            <a:ext cx="3061335" cy="1008380"/>
          </a:xfrm>
          <a:prstGeom prst="wedgeRoundRectCallout">
            <a:avLst>
              <a:gd name="adj1" fmla="val -24274"/>
              <a:gd name="adj2" fmla="val 10115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Comic Sans MS" panose="030F0702030302020204" pitchFamily="66" charset="0"/>
              </a:rPr>
              <a:t>It’s Sarah’s. It’s hers.</a:t>
            </a:r>
          </a:p>
        </p:txBody>
      </p:sp>
      <p:sp>
        <p:nvSpPr>
          <p:cNvPr id="14" name="文本框 8"/>
          <p:cNvSpPr txBox="1"/>
          <p:nvPr/>
        </p:nvSpPr>
        <p:spPr>
          <a:xfrm>
            <a:off x="777368" y="379562"/>
            <a:ext cx="4079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Play in roles.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662295" y="2423795"/>
            <a:ext cx="1881505" cy="2010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41" t="62221" r="10862" b="-12153"/>
          <a:stretch>
            <a:fillRect/>
          </a:stretch>
        </p:blipFill>
        <p:spPr bwMode="auto">
          <a:xfrm>
            <a:off x="1603165" y="2520826"/>
            <a:ext cx="8806655" cy="366620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圆角矩形标注 3"/>
          <p:cNvSpPr/>
          <p:nvPr/>
        </p:nvSpPr>
        <p:spPr>
          <a:xfrm>
            <a:off x="1195204" y="1208187"/>
            <a:ext cx="4466904" cy="1082196"/>
          </a:xfrm>
          <a:prstGeom prst="wedgeRoundRectCallout">
            <a:avLst>
              <a:gd name="adj1" fmla="val -2592"/>
              <a:gd name="adj2" fmla="val 8039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Comic Sans MS" panose="030F0702030302020204" pitchFamily="66" charset="0"/>
              </a:rPr>
              <a:t>Whose schoolbag is that?</a:t>
            </a:r>
          </a:p>
        </p:txBody>
      </p:sp>
      <p:sp>
        <p:nvSpPr>
          <p:cNvPr id="5" name="圆角矩形标注 4"/>
          <p:cNvSpPr/>
          <p:nvPr/>
        </p:nvSpPr>
        <p:spPr>
          <a:xfrm>
            <a:off x="7348220" y="1334770"/>
            <a:ext cx="3061335" cy="1008380"/>
          </a:xfrm>
          <a:prstGeom prst="wedgeRoundRectCallout">
            <a:avLst>
              <a:gd name="adj1" fmla="val -24274"/>
              <a:gd name="adj2" fmla="val 10115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Comic Sans MS" panose="030F0702030302020204" pitchFamily="66" charset="0"/>
              </a:rPr>
              <a:t>It’s Mike’s. It’s his.</a:t>
            </a:r>
          </a:p>
        </p:txBody>
      </p:sp>
      <p:sp>
        <p:nvSpPr>
          <p:cNvPr id="14" name="文本框 8"/>
          <p:cNvSpPr txBox="1"/>
          <p:nvPr/>
        </p:nvSpPr>
        <p:spPr>
          <a:xfrm>
            <a:off x="777368" y="379562"/>
            <a:ext cx="4079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Play in roles.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490210" y="2343150"/>
            <a:ext cx="1858010" cy="2003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41" t="62221" r="10862" b="-12153"/>
          <a:stretch>
            <a:fillRect/>
          </a:stretch>
        </p:blipFill>
        <p:spPr bwMode="auto">
          <a:xfrm>
            <a:off x="1603165" y="2520826"/>
            <a:ext cx="8806655" cy="366620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圆角矩形标注 3"/>
          <p:cNvSpPr/>
          <p:nvPr/>
        </p:nvSpPr>
        <p:spPr>
          <a:xfrm>
            <a:off x="1195204" y="1208187"/>
            <a:ext cx="4466904" cy="1082196"/>
          </a:xfrm>
          <a:prstGeom prst="wedgeRoundRectCallout">
            <a:avLst>
              <a:gd name="adj1" fmla="val -2592"/>
              <a:gd name="adj2" fmla="val 8039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Comic Sans MS" panose="030F0702030302020204" pitchFamily="66" charset="0"/>
              </a:rPr>
              <a:t>Whose ruler is that?</a:t>
            </a:r>
          </a:p>
        </p:txBody>
      </p:sp>
      <p:sp>
        <p:nvSpPr>
          <p:cNvPr id="5" name="圆角矩形标注 4"/>
          <p:cNvSpPr/>
          <p:nvPr/>
        </p:nvSpPr>
        <p:spPr>
          <a:xfrm>
            <a:off x="7348220" y="1334770"/>
            <a:ext cx="3061335" cy="1008380"/>
          </a:xfrm>
          <a:prstGeom prst="wedgeRoundRectCallout">
            <a:avLst>
              <a:gd name="adj1" fmla="val -24274"/>
              <a:gd name="adj2" fmla="val 10115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Comic Sans MS" panose="030F0702030302020204" pitchFamily="66" charset="0"/>
              </a:rPr>
              <a:t>It’s my ruler. It’s mine.</a:t>
            </a:r>
          </a:p>
        </p:txBody>
      </p:sp>
      <p:sp>
        <p:nvSpPr>
          <p:cNvPr id="14" name="文本框 8"/>
          <p:cNvSpPr txBox="1"/>
          <p:nvPr/>
        </p:nvSpPr>
        <p:spPr>
          <a:xfrm>
            <a:off x="777368" y="379562"/>
            <a:ext cx="4079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Play in roles.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495925" y="2343150"/>
            <a:ext cx="1936115" cy="1793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Q截图202401260724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10" y="794385"/>
            <a:ext cx="12137390" cy="5963920"/>
          </a:xfrm>
          <a:prstGeom prst="rect">
            <a:avLst/>
          </a:prstGeom>
        </p:spPr>
      </p:pic>
      <p:sp>
        <p:nvSpPr>
          <p:cNvPr id="13" name="TextBox 12"/>
          <p:cNvSpPr txBox="1"/>
          <p:nvPr>
            <p:custDataLst>
              <p:tags r:id="rId1"/>
            </p:custDataLst>
          </p:nvPr>
        </p:nvSpPr>
        <p:spPr>
          <a:xfrm>
            <a:off x="1107739" y="1113577"/>
            <a:ext cx="3929281" cy="2618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Amy </a:t>
            </a:r>
          </a:p>
          <a:p>
            <a:pPr algn="ctr">
              <a:lnSpc>
                <a:spcPts val="4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John </a:t>
            </a:r>
          </a:p>
          <a:p>
            <a:pPr algn="ctr">
              <a:lnSpc>
                <a:spcPts val="4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John and Amy</a:t>
            </a:r>
          </a:p>
          <a:p>
            <a:pPr algn="ctr">
              <a:lnSpc>
                <a:spcPts val="4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(your name)</a:t>
            </a:r>
          </a:p>
          <a:p>
            <a:pPr algn="ctr">
              <a:lnSpc>
                <a:spcPts val="4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(you and your partner)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38097" y="1242047"/>
            <a:ext cx="2531462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It’s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her</a:t>
            </a:r>
            <a:r>
              <a:rPr lang="en-US" altLang="zh-CN" sz="2800" dirty="0">
                <a:latin typeface="Comic Sans MS" panose="030F0702030302020204" pitchFamily="66" charset="0"/>
              </a:rPr>
              <a:t> book.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85493" y="1273797"/>
            <a:ext cx="3057247" cy="547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The book is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hers</a:t>
            </a:r>
            <a:r>
              <a:rPr lang="en-US" altLang="zh-CN" sz="2800" dirty="0">
                <a:latin typeface="Comic Sans MS" panose="030F0702030302020204" pitchFamily="66" charset="0"/>
              </a:rPr>
              <a:t>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4" name="文本框 8"/>
          <p:cNvSpPr txBox="1"/>
          <p:nvPr>
            <p:custDataLst>
              <p:tags r:id="rId2"/>
            </p:custDataLst>
          </p:nvPr>
        </p:nvSpPr>
        <p:spPr>
          <a:xfrm>
            <a:off x="654685" y="211455"/>
            <a:ext cx="5988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Look, say and complete</a:t>
            </a: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64" y="91061"/>
            <a:ext cx="605641" cy="746835"/>
          </a:xfrm>
          <a:prstGeom prst="rect">
            <a:avLst/>
          </a:prstGeom>
        </p:spPr>
      </p:pic>
      <p:sp>
        <p:nvSpPr>
          <p:cNvPr id="4" name="圆角矩形标注 3"/>
          <p:cNvSpPr/>
          <p:nvPr>
            <p:custDataLst>
              <p:tags r:id="rId4"/>
            </p:custDataLst>
          </p:nvPr>
        </p:nvSpPr>
        <p:spPr>
          <a:xfrm>
            <a:off x="1426845" y="4140835"/>
            <a:ext cx="3611245" cy="872490"/>
          </a:xfrm>
          <a:prstGeom prst="wedgeRoundRectCallout">
            <a:avLst>
              <a:gd name="adj1" fmla="val -26068"/>
              <a:gd name="adj2" fmla="val 7845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latin typeface="Comic Sans MS" panose="030F0702030302020204" pitchFamily="66" charset="0"/>
              </a:rPr>
              <a:t>Whose book is that?</a:t>
            </a:r>
          </a:p>
        </p:txBody>
      </p:sp>
      <p:sp>
        <p:nvSpPr>
          <p:cNvPr id="3" name="圆角矩形标注 2"/>
          <p:cNvSpPr/>
          <p:nvPr>
            <p:custDataLst>
              <p:tags r:id="rId5"/>
            </p:custDataLst>
          </p:nvPr>
        </p:nvSpPr>
        <p:spPr>
          <a:xfrm>
            <a:off x="5713095" y="4263390"/>
            <a:ext cx="2895600" cy="749935"/>
          </a:xfrm>
          <a:prstGeom prst="wedgeRoundRectCallout">
            <a:avLst>
              <a:gd name="adj1" fmla="val 40307"/>
              <a:gd name="adj2" fmla="val 7845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latin typeface="Comic Sans MS" panose="030F0702030302020204" pitchFamily="66" charset="0"/>
              </a:rPr>
              <a:t>It’s Amy’s book.</a:t>
            </a:r>
          </a:p>
        </p:txBody>
      </p:sp>
      <p:sp>
        <p:nvSpPr>
          <p:cNvPr id="5" name="圆角矩形标注 4"/>
          <p:cNvSpPr/>
          <p:nvPr>
            <p:custDataLst>
              <p:tags r:id="rId6"/>
            </p:custDataLst>
          </p:nvPr>
        </p:nvSpPr>
        <p:spPr>
          <a:xfrm>
            <a:off x="2217420" y="5481955"/>
            <a:ext cx="4178935" cy="872490"/>
          </a:xfrm>
          <a:prstGeom prst="wedgeRoundRectCallout">
            <a:avLst>
              <a:gd name="adj1" fmla="val -55956"/>
              <a:gd name="adj2" fmla="val -1062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latin typeface="Comic Sans MS" panose="030F0702030302020204" pitchFamily="66" charset="0"/>
              </a:rPr>
              <a:t>Ah! The book is hers.</a:t>
            </a:r>
          </a:p>
        </p:txBody>
      </p:sp>
      <p:sp>
        <p:nvSpPr>
          <p:cNvPr id="6" name="TextBox 20"/>
          <p:cNvSpPr txBox="1"/>
          <p:nvPr/>
        </p:nvSpPr>
        <p:spPr>
          <a:xfrm>
            <a:off x="5531948" y="1714487"/>
            <a:ext cx="2258060" cy="578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It’s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his</a:t>
            </a:r>
            <a:r>
              <a:rPr lang="en-US" altLang="zh-CN" sz="2800" dirty="0">
                <a:latin typeface="Comic Sans MS" panose="030F0702030302020204" pitchFamily="66" charset="0"/>
              </a:rPr>
              <a:t> bike.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7" name="TextBox 20"/>
          <p:cNvSpPr txBox="1"/>
          <p:nvPr/>
        </p:nvSpPr>
        <p:spPr>
          <a:xfrm>
            <a:off x="4891405" y="2159000"/>
            <a:ext cx="3602990" cy="578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It’s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their</a:t>
            </a:r>
            <a:r>
              <a:rPr lang="en-US" altLang="zh-CN" sz="2800" dirty="0">
                <a:latin typeface="Comic Sans MS" panose="030F0702030302020204" pitchFamily="66" charset="0"/>
              </a:rPr>
              <a:t> bag.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8" name="TextBox 20"/>
          <p:cNvSpPr txBox="1"/>
          <p:nvPr/>
        </p:nvSpPr>
        <p:spPr>
          <a:xfrm>
            <a:off x="5550998" y="2753347"/>
            <a:ext cx="2114550" cy="578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It’s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my</a:t>
            </a:r>
            <a:r>
              <a:rPr lang="en-US" altLang="zh-CN" sz="2800" dirty="0">
                <a:latin typeface="Comic Sans MS" panose="030F0702030302020204" pitchFamily="66" charset="0"/>
              </a:rPr>
              <a:t> pen.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9" name="TextBox 20"/>
          <p:cNvSpPr txBox="1"/>
          <p:nvPr/>
        </p:nvSpPr>
        <p:spPr>
          <a:xfrm>
            <a:off x="5395423" y="3348342"/>
            <a:ext cx="2393950" cy="578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It’s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our</a:t>
            </a:r>
            <a:r>
              <a:rPr lang="en-US" altLang="zh-CN" sz="2800" dirty="0">
                <a:latin typeface="Comic Sans MS" panose="030F0702030302020204" pitchFamily="66" charset="0"/>
              </a:rPr>
              <a:t> desk.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0" name="TextBox 21"/>
          <p:cNvSpPr txBox="1"/>
          <p:nvPr/>
        </p:nvSpPr>
        <p:spPr>
          <a:xfrm>
            <a:off x="8590472" y="1711947"/>
            <a:ext cx="2679700" cy="578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The bike is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his</a:t>
            </a:r>
            <a:r>
              <a:rPr lang="en-US" altLang="zh-CN" sz="2800" dirty="0">
                <a:latin typeface="Comic Sans MS" panose="030F0702030302020204" pitchFamily="66" charset="0"/>
              </a:rPr>
              <a:t>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1" name="TextBox 21"/>
          <p:cNvSpPr txBox="1"/>
          <p:nvPr/>
        </p:nvSpPr>
        <p:spPr>
          <a:xfrm>
            <a:off x="8500937" y="2180577"/>
            <a:ext cx="3097530" cy="578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The bag is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theirs.</a:t>
            </a:r>
          </a:p>
        </p:txBody>
      </p:sp>
      <p:sp>
        <p:nvSpPr>
          <p:cNvPr id="12" name="TextBox 21"/>
          <p:cNvSpPr txBox="1"/>
          <p:nvPr/>
        </p:nvSpPr>
        <p:spPr>
          <a:xfrm>
            <a:off x="8514272" y="2753347"/>
            <a:ext cx="2832100" cy="578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The pen is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mine</a:t>
            </a:r>
            <a:r>
              <a:rPr lang="en-US" altLang="zh-CN" sz="2800" dirty="0">
                <a:latin typeface="Comic Sans MS" panose="030F0702030302020204" pitchFamily="66" charset="0"/>
              </a:rPr>
              <a:t>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9" name="TextBox 21"/>
          <p:cNvSpPr txBox="1"/>
          <p:nvPr/>
        </p:nvSpPr>
        <p:spPr>
          <a:xfrm>
            <a:off x="8435849" y="3348342"/>
            <a:ext cx="2988945" cy="578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The desk is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ours</a:t>
            </a:r>
            <a:r>
              <a:rPr lang="en-US" altLang="zh-CN" sz="2800" dirty="0">
                <a:latin typeface="Comic Sans MS" panose="030F0702030302020204" pitchFamily="66" charset="0"/>
              </a:rPr>
              <a:t>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4" grpId="0" bldLvl="0" animBg="1"/>
      <p:bldP spid="3" grpId="0" bldLvl="0" animBg="1"/>
      <p:bldP spid="5" grpId="0" bldLvl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8"/>
          <p:cNvSpPr txBox="1"/>
          <p:nvPr>
            <p:custDataLst>
              <p:tags r:id="rId1"/>
            </p:custDataLst>
          </p:nvPr>
        </p:nvSpPr>
        <p:spPr>
          <a:xfrm>
            <a:off x="654685" y="211455"/>
            <a:ext cx="5988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Discuss the difference</a:t>
            </a: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64" y="91061"/>
            <a:ext cx="605641" cy="746835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3202940" y="342900"/>
            <a:ext cx="4972050" cy="6248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2006219" y="1216660"/>
            <a:ext cx="4791710" cy="52863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2800" dirty="0">
                <a:latin typeface="Comic Sans MS" panose="030F0702030302020204" pitchFamily="66" charset="0"/>
              </a:rPr>
              <a:t>形容词性物主代词</a:t>
            </a:r>
          </a:p>
          <a:p>
            <a:r>
              <a:rPr lang="en-US" altLang="zh-CN" sz="2800" dirty="0">
                <a:latin typeface="Comic Sans MS" panose="030F0702030302020204" pitchFamily="66" charset="0"/>
              </a:rPr>
              <a:t>my pen</a:t>
            </a:r>
          </a:p>
          <a:p>
            <a:endParaRPr lang="en-US" altLang="zh-CN" sz="2800" dirty="0">
              <a:latin typeface="Comic Sans MS" panose="030F0702030302020204" pitchFamily="66" charset="0"/>
            </a:endParaRPr>
          </a:p>
          <a:p>
            <a:r>
              <a:rPr lang="en-US" altLang="zh-CN" sz="2800" dirty="0">
                <a:latin typeface="Comic Sans MS" panose="030F0702030302020204" pitchFamily="66" charset="0"/>
              </a:rPr>
              <a:t>her bag</a:t>
            </a:r>
          </a:p>
          <a:p>
            <a:endParaRPr lang="en-US" altLang="zh-CN" sz="2800" dirty="0">
              <a:latin typeface="Comic Sans MS" panose="030F0702030302020204" pitchFamily="66" charset="0"/>
            </a:endParaRPr>
          </a:p>
          <a:p>
            <a:r>
              <a:rPr lang="en-US" altLang="zh-CN" sz="2800" dirty="0">
                <a:latin typeface="Comic Sans MS" panose="030F0702030302020204" pitchFamily="66" charset="0"/>
              </a:rPr>
              <a:t>his eraser</a:t>
            </a:r>
          </a:p>
          <a:p>
            <a:endParaRPr lang="en-US" altLang="zh-CN" sz="2800" dirty="0">
              <a:latin typeface="Comic Sans MS" panose="030F0702030302020204" pitchFamily="66" charset="0"/>
            </a:endParaRPr>
          </a:p>
          <a:p>
            <a:r>
              <a:rPr lang="en-US" altLang="zh-CN" sz="2800" dirty="0">
                <a:latin typeface="Comic Sans MS" panose="030F0702030302020204" pitchFamily="66" charset="0"/>
              </a:rPr>
              <a:t>your ruler</a:t>
            </a:r>
          </a:p>
          <a:p>
            <a:endParaRPr lang="en-US" altLang="zh-CN" sz="2800" dirty="0">
              <a:latin typeface="Comic Sans MS" panose="030F0702030302020204" pitchFamily="66" charset="0"/>
            </a:endParaRPr>
          </a:p>
          <a:p>
            <a:r>
              <a:rPr lang="en-US" altLang="zh-CN" sz="2800" dirty="0">
                <a:latin typeface="Comic Sans MS" panose="030F0702030302020204" pitchFamily="66" charset="0"/>
              </a:rPr>
              <a:t>their dogs</a:t>
            </a:r>
          </a:p>
          <a:p>
            <a:endParaRPr lang="en-US" altLang="zh-CN" sz="2800" dirty="0">
              <a:latin typeface="Comic Sans MS" panose="030F0702030302020204" pitchFamily="66" charset="0"/>
            </a:endParaRPr>
          </a:p>
          <a:p>
            <a:r>
              <a:rPr lang="en-US" altLang="zh-CN" sz="2800" dirty="0">
                <a:latin typeface="Comic Sans MS" panose="030F0702030302020204" pitchFamily="66" charset="0"/>
              </a:rPr>
              <a:t>our desks</a:t>
            </a:r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5913120" y="1227709"/>
            <a:ext cx="5099685" cy="55676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名词性物主代词</a:t>
            </a:r>
          </a:p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mine</a:t>
            </a:r>
          </a:p>
          <a:p>
            <a:endParaRPr lang="en-US" altLang="zh-CN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hers</a:t>
            </a:r>
          </a:p>
          <a:p>
            <a:endParaRPr lang="en-US" altLang="zh-CN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his</a:t>
            </a:r>
          </a:p>
          <a:p>
            <a:endParaRPr lang="en-US" altLang="zh-CN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yours</a:t>
            </a:r>
          </a:p>
          <a:p>
            <a:endParaRPr lang="en-US" altLang="zh-CN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theirs</a:t>
            </a:r>
          </a:p>
          <a:p>
            <a:endParaRPr lang="en-US" altLang="zh-CN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ours</a:t>
            </a:r>
          </a:p>
          <a:p>
            <a:endParaRPr lang="en-US" altLang="zh-CN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54685" y="1518285"/>
            <a:ext cx="3693160" cy="744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zh-CN" altLang="en-US" sz="3200" b="1" dirty="0">
                <a:latin typeface="Comic Sans MS" panose="030F0702030302020204" pitchFamily="66" charset="0"/>
              </a:rPr>
              <a:t>形容词性物主代词</a:t>
            </a:r>
          </a:p>
          <a:p>
            <a:endParaRPr lang="zh-CN" altLang="en-US" sz="3200" b="1" dirty="0">
              <a:latin typeface="Comic Sans MS" panose="030F0702030302020204" pitchFamily="66" charset="0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654685" y="3656965"/>
            <a:ext cx="3133090" cy="8528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zh-CN" alt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名词性物主代词</a:t>
            </a:r>
          </a:p>
          <a:p>
            <a:endParaRPr lang="zh-CN" alt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3787140" y="2616200"/>
            <a:ext cx="6675120" cy="9753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3200" b="1" dirty="0">
                <a:latin typeface="Comic Sans MS" panose="030F0702030302020204" pitchFamily="66" charset="0"/>
              </a:rPr>
              <a:t>起形容词的作用，用在名词前。</a:t>
            </a:r>
            <a:endParaRPr lang="en-US" altLang="zh-CN" sz="3200" b="1" dirty="0">
              <a:latin typeface="Comic Sans MS" panose="030F0702030302020204" pitchFamily="66" charset="0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3903980" y="4575175"/>
            <a:ext cx="6184900" cy="10083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起名词的作用，后面无名词。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8"/>
          <p:cNvSpPr txBox="1"/>
          <p:nvPr>
            <p:custDataLst>
              <p:tags r:id="rId1"/>
            </p:custDataLst>
          </p:nvPr>
        </p:nvSpPr>
        <p:spPr>
          <a:xfrm>
            <a:off x="654685" y="211455"/>
            <a:ext cx="5988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Look, say and complete</a:t>
            </a: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64" y="256"/>
            <a:ext cx="605641" cy="74683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896685" y="1338580"/>
            <a:ext cx="3667376" cy="7905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It’s </a:t>
            </a:r>
            <a:r>
              <a:rPr lang="en-US" altLang="zh-CN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her book</a:t>
            </a:r>
            <a:r>
              <a:rPr lang="en-US" altLang="zh-CN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 = </a:t>
            </a:r>
            <a:endParaRPr lang="en-US" altLang="zh-CN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4313877" y="1338579"/>
            <a:ext cx="4406900" cy="7905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 book is </a:t>
            </a:r>
            <a:r>
              <a:rPr lang="en-US" altLang="zh-CN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hers</a:t>
            </a: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861060" y="2256155"/>
            <a:ext cx="3667376" cy="7905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It’s </a:t>
            </a:r>
            <a:r>
              <a:rPr lang="en-US" altLang="zh-CN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his</a:t>
            </a: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book</a:t>
            </a:r>
            <a:r>
              <a:rPr lang="en-US" altLang="zh-CN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  = </a:t>
            </a:r>
            <a:endParaRPr lang="en-US" altLang="zh-CN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4439920" y="2256154"/>
            <a:ext cx="4406900" cy="7905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 book is </a:t>
            </a:r>
            <a:r>
              <a:rPr lang="en-US" altLang="zh-CN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his</a:t>
            </a: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809876" y="3237865"/>
            <a:ext cx="3718560" cy="7905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It’s </a:t>
            </a:r>
            <a:r>
              <a:rPr lang="en-US" altLang="zh-CN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their</a:t>
            </a: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book</a:t>
            </a: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.= </a:t>
            </a:r>
          </a:p>
        </p:txBody>
      </p:sp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4439920" y="3237864"/>
            <a:ext cx="5127625" cy="7905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 book is </a:t>
            </a:r>
            <a:r>
              <a:rPr lang="en-US" altLang="zh-CN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theirs</a:t>
            </a: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8" name="矩形 7"/>
          <p:cNvSpPr/>
          <p:nvPr>
            <p:custDataLst>
              <p:tags r:id="rId9"/>
            </p:custDataLst>
          </p:nvPr>
        </p:nvSpPr>
        <p:spPr>
          <a:xfrm>
            <a:off x="896685" y="4211533"/>
            <a:ext cx="3801052" cy="7905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It’s </a:t>
            </a:r>
            <a:r>
              <a:rPr lang="en-US" altLang="zh-CN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my</a:t>
            </a: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book</a:t>
            </a:r>
            <a:r>
              <a:rPr lang="en-US" altLang="zh-CN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  = </a:t>
            </a:r>
            <a:endParaRPr lang="en-US" altLang="zh-CN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矩形 8"/>
          <p:cNvSpPr/>
          <p:nvPr>
            <p:custDataLst>
              <p:tags r:id="rId10"/>
            </p:custDataLst>
          </p:nvPr>
        </p:nvSpPr>
        <p:spPr>
          <a:xfrm>
            <a:off x="4528436" y="4219574"/>
            <a:ext cx="4406900" cy="7905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 book is </a:t>
            </a:r>
            <a:r>
              <a:rPr lang="en-US" altLang="zh-CN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mine</a:t>
            </a: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10" name="矩形 9"/>
          <p:cNvSpPr/>
          <p:nvPr>
            <p:custDataLst>
              <p:tags r:id="rId11"/>
            </p:custDataLst>
          </p:nvPr>
        </p:nvSpPr>
        <p:spPr>
          <a:xfrm>
            <a:off x="825433" y="5229875"/>
            <a:ext cx="3936571" cy="7905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It’s </a:t>
            </a:r>
            <a:r>
              <a:rPr lang="en-US" altLang="zh-CN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our</a:t>
            </a: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book</a:t>
            </a:r>
            <a:r>
              <a:rPr lang="en-US" altLang="zh-CN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  = </a:t>
            </a:r>
            <a:endParaRPr lang="en-US" altLang="zh-CN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矩形 10"/>
          <p:cNvSpPr/>
          <p:nvPr>
            <p:custDataLst>
              <p:tags r:id="rId12"/>
            </p:custDataLst>
          </p:nvPr>
        </p:nvSpPr>
        <p:spPr>
          <a:xfrm>
            <a:off x="4655127" y="5229876"/>
            <a:ext cx="4406900" cy="7905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 book is </a:t>
            </a:r>
            <a:r>
              <a:rPr lang="en-US" altLang="zh-CN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ours</a:t>
            </a: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318629" y="1055511"/>
            <a:ext cx="7097382" cy="47469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09930" y="305873"/>
            <a:ext cx="1965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Warm up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5" name="图片 4">
            <a:hlinkClick r:id="rId5" action="ppaction://hlinkfile"/>
            <a:extLst>
              <a:ext uri="{FF2B5EF4-FFF2-40B4-BE49-F238E27FC236}">
                <a16:creationId xmlns="" xmlns:a16="http://schemas.microsoft.com/office/drawing/2014/main" id="{3112220D-7E25-DDC5-9734-779B445C0D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6367" y="1530871"/>
            <a:ext cx="6561905" cy="3809524"/>
          </a:xfrm>
          <a:prstGeom prst="roundRect">
            <a:avLst>
              <a:gd name="adj" fmla="val 12106"/>
            </a:avLst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240" y="379730"/>
            <a:ext cx="9589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Make dialogues using the following phrases.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2" name="圆角矩形 1"/>
          <p:cNvSpPr/>
          <p:nvPr>
            <p:custDataLst>
              <p:tags r:id="rId1"/>
            </p:custDataLst>
          </p:nvPr>
        </p:nvSpPr>
        <p:spPr>
          <a:xfrm>
            <a:off x="2710271" y="1559623"/>
            <a:ext cx="8215086" cy="2380342"/>
          </a:xfrm>
          <a:prstGeom prst="roundRect">
            <a:avLst/>
          </a:prstGeom>
          <a:solidFill>
            <a:srgbClr val="F0C2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18"/>
          <p:cNvSpPr txBox="1"/>
          <p:nvPr>
            <p:custDataLst>
              <p:tags r:id="rId2"/>
            </p:custDataLst>
          </p:nvPr>
        </p:nvSpPr>
        <p:spPr>
          <a:xfrm>
            <a:off x="3243452" y="1705671"/>
            <a:ext cx="13735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picture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>
            <p:custDataLst>
              <p:tags r:id="rId3"/>
            </p:custDataLst>
          </p:nvPr>
        </p:nvSpPr>
        <p:spPr>
          <a:xfrm>
            <a:off x="3253433" y="2261528"/>
            <a:ext cx="19481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story book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>
            <p:custDataLst>
              <p:tags r:id="rId4"/>
            </p:custDataLst>
          </p:nvPr>
        </p:nvSpPr>
        <p:spPr>
          <a:xfrm>
            <a:off x="3253433" y="2819650"/>
            <a:ext cx="12395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pencil 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>
            <p:custDataLst>
              <p:tags r:id="rId5"/>
            </p:custDataLst>
          </p:nvPr>
        </p:nvSpPr>
        <p:spPr>
          <a:xfrm>
            <a:off x="3253433" y="3333098"/>
            <a:ext cx="98615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skirt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>
            <p:custDataLst>
              <p:tags r:id="rId6"/>
            </p:custDataLst>
          </p:nvPr>
        </p:nvSpPr>
        <p:spPr>
          <a:xfrm>
            <a:off x="7060344" y="1719052"/>
            <a:ext cx="206946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maths book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>
            <p:custDataLst>
              <p:tags r:id="rId7"/>
            </p:custDataLst>
          </p:nvPr>
        </p:nvSpPr>
        <p:spPr>
          <a:xfrm>
            <a:off x="7016802" y="2248146"/>
            <a:ext cx="13658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glasses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>
            <p:custDataLst>
              <p:tags r:id="rId8"/>
            </p:custDataLst>
          </p:nvPr>
        </p:nvSpPr>
        <p:spPr>
          <a:xfrm>
            <a:off x="7016802" y="2818518"/>
            <a:ext cx="18472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pencil box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>
            <p:custDataLst>
              <p:tags r:id="rId9"/>
            </p:custDataLst>
          </p:nvPr>
        </p:nvSpPr>
        <p:spPr>
          <a:xfrm>
            <a:off x="7016802" y="3347612"/>
            <a:ext cx="17964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schoolbag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11" name="图片 10" descr="交流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7" cstate="print"/>
          <a:stretch>
            <a:fillRect/>
          </a:stretch>
        </p:blipFill>
        <p:spPr>
          <a:xfrm>
            <a:off x="5138074" y="5226777"/>
            <a:ext cx="1945314" cy="1291137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11"/>
            </p:custDataLst>
          </p:nvPr>
        </p:nvSpPr>
        <p:spPr>
          <a:xfrm>
            <a:off x="1306195" y="4535805"/>
            <a:ext cx="625094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Whose _____ is that?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矩形 3"/>
          <p:cNvSpPr/>
          <p:nvPr>
            <p:custDataLst>
              <p:tags r:id="rId12"/>
            </p:custDataLst>
          </p:nvPr>
        </p:nvSpPr>
        <p:spPr>
          <a:xfrm>
            <a:off x="7495662" y="4616623"/>
            <a:ext cx="3483240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It’s ____’s.</a:t>
            </a:r>
          </a:p>
          <a:p>
            <a:r>
              <a:rPr lang="en-US" altLang="zh-CN" sz="2800" dirty="0">
                <a:latin typeface="Comic Sans MS" panose="030F0702030302020204" pitchFamily="66" charset="0"/>
              </a:rPr>
              <a:t>It’s _____.</a:t>
            </a:r>
          </a:p>
        </p:txBody>
      </p:sp>
      <p:pic>
        <p:nvPicPr>
          <p:cNvPr id="5" name="图片 4" descr="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5280" y="1559560"/>
            <a:ext cx="1893570" cy="26168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240" y="379730"/>
            <a:ext cx="23850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P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lay a game</a:t>
            </a:r>
            <a:endParaRPr lang="en-US" sz="320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3" name="TextBox 18"/>
          <p:cNvSpPr txBox="1"/>
          <p:nvPr>
            <p:custDataLst>
              <p:tags r:id="rId1"/>
            </p:custDataLst>
          </p:nvPr>
        </p:nvSpPr>
        <p:spPr>
          <a:xfrm>
            <a:off x="4768663" y="1006171"/>
            <a:ext cx="3221990" cy="52324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600">
                <a:latin typeface="方正卡通简体" pitchFamily="65" charset="-122"/>
                <a:ea typeface="方正卡通简体" pitchFamily="65" charset="-122"/>
              </a:rPr>
              <a:t>接力表演</a:t>
            </a:r>
            <a:endParaRPr lang="zh-CN" altLang="en-US" sz="3600" dirty="0">
              <a:latin typeface="方正卡通简体" pitchFamily="65" charset="-122"/>
              <a:ea typeface="方正卡通简体" pitchFamily="65" charset="-122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635635" y="1884680"/>
            <a:ext cx="10852785" cy="32492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3200">
                <a:latin typeface="Comic Sans MS" panose="030F0702030302020204" pitchFamily="66" charset="0"/>
              </a:rPr>
              <a:t>    学生</a:t>
            </a:r>
            <a:r>
              <a:rPr lang="zh-CN" altLang="en-US" sz="3200" dirty="0">
                <a:latin typeface="Comic Sans MS" panose="030F0702030302020204" pitchFamily="66" charset="0"/>
              </a:rPr>
              <a:t>三个人一组进行表演，第一个人</a:t>
            </a:r>
            <a:r>
              <a:rPr lang="zh-CN" sz="3200" dirty="0">
                <a:latin typeface="Comic Sans MS" panose="030F0702030302020204" pitchFamily="66" charset="0"/>
              </a:rPr>
              <a:t>拿着实物</a:t>
            </a:r>
            <a:r>
              <a:rPr lang="en-US" altLang="zh-CN" sz="3200" dirty="0">
                <a:latin typeface="Comic Sans MS" panose="030F0702030302020204" pitchFamily="66" charset="0"/>
              </a:rPr>
              <a:t>(pen)</a:t>
            </a:r>
            <a:r>
              <a:rPr lang="zh-CN" altLang="en-US" sz="3200" dirty="0">
                <a:latin typeface="Comic Sans MS" panose="030F0702030302020204" pitchFamily="66" charset="0"/>
              </a:rPr>
              <a:t>，第二个人说</a:t>
            </a:r>
            <a:r>
              <a:rPr lang="en-US" altLang="zh-CN" sz="3200" dirty="0">
                <a:latin typeface="Comic Sans MS" panose="030F0702030302020204" pitchFamily="66" charset="0"/>
              </a:rPr>
              <a:t>(Whose pen is that?)</a:t>
            </a:r>
            <a:r>
              <a:rPr lang="zh-CN" altLang="en-US" sz="3200" dirty="0">
                <a:latin typeface="Comic Sans MS" panose="030F0702030302020204" pitchFamily="66" charset="0"/>
              </a:rPr>
              <a:t>，第三个人</a:t>
            </a:r>
            <a:r>
              <a:rPr lang="zh-CN" altLang="en-US" sz="3200">
                <a:latin typeface="Comic Sans MS" panose="030F0702030302020204" pitchFamily="66" charset="0"/>
              </a:rPr>
              <a:t>作出回答。如</a:t>
            </a:r>
            <a:r>
              <a:rPr lang="en-US" altLang="zh-CN" sz="3200" dirty="0">
                <a:latin typeface="Comic Sans MS" panose="030F0702030302020204" pitchFamily="66" charset="0"/>
              </a:rPr>
              <a:t>: It’s John’s pen. It’s his.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2846" y="3692842"/>
            <a:ext cx="4873625" cy="28822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>
            <p:custDataLst>
              <p:tags r:id="rId1"/>
            </p:custDataLst>
          </p:nvPr>
        </p:nvSpPr>
        <p:spPr>
          <a:xfrm>
            <a:off x="638175" y="2260599"/>
            <a:ext cx="8964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每天都会是改变命运的机会。</a:t>
            </a:r>
            <a:endParaRPr 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Box 8"/>
          <p:cNvSpPr txBox="1"/>
          <p:nvPr>
            <p:custDataLst>
              <p:tags r:id="rId2"/>
            </p:custDataLst>
          </p:nvPr>
        </p:nvSpPr>
        <p:spPr>
          <a:xfrm>
            <a:off x="641350" y="1545590"/>
            <a:ext cx="11137900" cy="10344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Every new day is another chance to change your life.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3527283" cy="1068779"/>
          </a:xfrm>
          <a:prstGeom prst="rect">
            <a:avLst/>
          </a:prstGeom>
        </p:spPr>
      </p:pic>
      <p:sp>
        <p:nvSpPr>
          <p:cNvPr id="13" name="文本框 8"/>
          <p:cNvSpPr txBox="1"/>
          <p:nvPr/>
        </p:nvSpPr>
        <p:spPr>
          <a:xfrm>
            <a:off x="181147" y="374470"/>
            <a:ext cx="2837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+mn-cs"/>
              </a:rPr>
              <a:t>Good to know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F0D760C-E11E-0CCF-04B6-F6590AA83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3680" y="2743325"/>
            <a:ext cx="6096000" cy="4067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407896" y="1268412"/>
            <a:ext cx="8338054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一、英汉互译。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0" y="4857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100012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698500" y="15144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160655" y="185166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-62898" y="24384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0" name="文本框 8"/>
          <p:cNvSpPr txBox="1"/>
          <p:nvPr/>
        </p:nvSpPr>
        <p:spPr>
          <a:xfrm>
            <a:off x="343187" y="41535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Exercises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168" name="矩形 167"/>
          <p:cNvSpPr/>
          <p:nvPr>
            <p:custDataLst>
              <p:tags r:id="rId1"/>
            </p:custDataLst>
          </p:nvPr>
        </p:nvSpPr>
        <p:spPr>
          <a:xfrm>
            <a:off x="911049" y="1953066"/>
            <a:ext cx="971736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1. my(</a:t>
            </a:r>
            <a:r>
              <a:rPr lang="zh-CN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名词性物主代词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)__________</a:t>
            </a:r>
            <a:endParaRPr lang="en-US" altLang="zh-CN" sz="2800" dirty="0">
              <a:ln w="0"/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2. he(</a:t>
            </a:r>
            <a:r>
              <a:rPr lang="zh-CN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名词性物主代词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)._________</a:t>
            </a:r>
            <a:endParaRPr lang="en-US" altLang="zh-CN" sz="2800" dirty="0">
              <a:ln w="0"/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3. she(</a:t>
            </a:r>
            <a:r>
              <a:rPr lang="zh-CN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名词性物主代词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)._________</a:t>
            </a:r>
            <a:endParaRPr lang="en-US" altLang="zh-CN" sz="2800" dirty="0">
              <a:ln w="0"/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4. we(</a:t>
            </a:r>
            <a:r>
              <a:rPr lang="zh-CN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名词性物主代词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)__________</a:t>
            </a:r>
            <a:endParaRPr lang="en-US" altLang="zh-CN" sz="2800" dirty="0">
              <a:ln w="0"/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5. their(</a:t>
            </a:r>
            <a:r>
              <a:rPr lang="zh-CN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名词性物主代词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)________</a:t>
            </a:r>
            <a:endParaRPr lang="en-US" altLang="zh-CN" sz="2800" dirty="0">
              <a:ln w="0"/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6. we(</a:t>
            </a:r>
            <a:r>
              <a:rPr lang="zh-CN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形容词性物主代词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)________</a:t>
            </a:r>
            <a:endParaRPr lang="en-US" altLang="zh-CN" sz="2800" dirty="0">
              <a:ln w="0"/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2"/>
            </p:custDataLst>
          </p:nvPr>
        </p:nvSpPr>
        <p:spPr>
          <a:xfrm>
            <a:off x="4976932" y="2006390"/>
            <a:ext cx="1844881" cy="530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mine</a:t>
            </a:r>
          </a:p>
        </p:txBody>
      </p:sp>
      <p:sp>
        <p:nvSpPr>
          <p:cNvPr id="50" name="TextBox 49"/>
          <p:cNvSpPr txBox="1"/>
          <p:nvPr>
            <p:custDataLst>
              <p:tags r:id="rId3"/>
            </p:custDataLst>
          </p:nvPr>
        </p:nvSpPr>
        <p:spPr>
          <a:xfrm>
            <a:off x="5209978" y="4618355"/>
            <a:ext cx="1445260" cy="590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theirs</a:t>
            </a:r>
          </a:p>
        </p:txBody>
      </p:sp>
      <p:sp>
        <p:nvSpPr>
          <p:cNvPr id="52" name="TextBox 51"/>
          <p:cNvSpPr txBox="1"/>
          <p:nvPr>
            <p:custDataLst>
              <p:tags r:id="rId4"/>
            </p:custDataLst>
          </p:nvPr>
        </p:nvSpPr>
        <p:spPr>
          <a:xfrm>
            <a:off x="5209978" y="3959922"/>
            <a:ext cx="11195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ours</a:t>
            </a:r>
          </a:p>
        </p:txBody>
      </p:sp>
      <p:sp>
        <p:nvSpPr>
          <p:cNvPr id="2" name="TextBox 45"/>
          <p:cNvSpPr txBox="1"/>
          <p:nvPr>
            <p:custDataLst>
              <p:tags r:id="rId5"/>
            </p:custDataLst>
          </p:nvPr>
        </p:nvSpPr>
        <p:spPr>
          <a:xfrm>
            <a:off x="5304757" y="5250642"/>
            <a:ext cx="9683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our</a:t>
            </a:r>
          </a:p>
        </p:txBody>
      </p:sp>
      <p:sp>
        <p:nvSpPr>
          <p:cNvPr id="3" name="TextBox 44"/>
          <p:cNvSpPr txBox="1"/>
          <p:nvPr>
            <p:custDataLst>
              <p:tags r:id="rId6"/>
            </p:custDataLst>
          </p:nvPr>
        </p:nvSpPr>
        <p:spPr>
          <a:xfrm>
            <a:off x="5142448" y="2703195"/>
            <a:ext cx="1108611" cy="530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his</a:t>
            </a:r>
          </a:p>
        </p:txBody>
      </p:sp>
      <p:sp>
        <p:nvSpPr>
          <p:cNvPr id="4" name="TextBox 44"/>
          <p:cNvSpPr txBox="1"/>
          <p:nvPr>
            <p:custDataLst>
              <p:tags r:id="rId7"/>
            </p:custDataLst>
          </p:nvPr>
        </p:nvSpPr>
        <p:spPr>
          <a:xfrm>
            <a:off x="5164624" y="3340182"/>
            <a:ext cx="1210215" cy="530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hers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0" grpId="0"/>
      <p:bldP spid="52" grpId="0"/>
      <p:bldP spid="2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88315" y="349885"/>
            <a:ext cx="6981825" cy="134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二、用所给单词的正确形式填空。</a:t>
            </a:r>
            <a:endParaRPr lang="zh-CN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839470" y="1481562"/>
            <a:ext cx="10898505" cy="4615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1.This storybook is ______(she).</a:t>
            </a:r>
          </a:p>
          <a:p>
            <a:pPr>
              <a:lnSpc>
                <a:spcPct val="150000"/>
              </a:lnSpc>
            </a:pPr>
            <a:endParaRPr lang="en-US" altLang="zh-CN" sz="2800" dirty="0">
              <a:ln w="0"/>
              <a:latin typeface="Comic Sans MS" panose="030F0702030302020204" pitchFamily="66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2. It’s ______(you) dog. The dog is ______(you).</a:t>
            </a:r>
          </a:p>
          <a:p>
            <a:pPr>
              <a:lnSpc>
                <a:spcPct val="150000"/>
              </a:lnSpc>
            </a:pPr>
            <a:endParaRPr lang="en-US" altLang="zh-CN" sz="2800" dirty="0">
              <a:ln w="0"/>
              <a:latin typeface="Comic Sans MS" panose="030F0702030302020204" pitchFamily="66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3. ________(Mike) dog is yellow. The dog is ______(John).</a:t>
            </a:r>
          </a:p>
          <a:p>
            <a:pPr>
              <a:lnSpc>
                <a:spcPct val="150000"/>
              </a:lnSpc>
            </a:pPr>
            <a:endParaRPr lang="en-US" altLang="zh-CN" sz="2800" dirty="0">
              <a:ln w="0"/>
              <a:latin typeface="Comic Sans MS" panose="030F0702030302020204" pitchFamily="66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4. The bag is not ______(my). ____(I) bag is over there.</a:t>
            </a:r>
          </a:p>
        </p:txBody>
      </p:sp>
      <p:sp>
        <p:nvSpPr>
          <p:cNvPr id="4" name="TextBox 44"/>
          <p:cNvSpPr txBox="1"/>
          <p:nvPr>
            <p:custDataLst>
              <p:tags r:id="rId3"/>
            </p:custDataLst>
          </p:nvPr>
        </p:nvSpPr>
        <p:spPr>
          <a:xfrm>
            <a:off x="4213225" y="1546225"/>
            <a:ext cx="1290320" cy="6134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hers</a:t>
            </a:r>
          </a:p>
        </p:txBody>
      </p:sp>
      <p:sp>
        <p:nvSpPr>
          <p:cNvPr id="5" name="TextBox 44"/>
          <p:cNvSpPr txBox="1"/>
          <p:nvPr>
            <p:custDataLst>
              <p:tags r:id="rId4"/>
            </p:custDataLst>
          </p:nvPr>
        </p:nvSpPr>
        <p:spPr>
          <a:xfrm>
            <a:off x="1973580" y="2846070"/>
            <a:ext cx="1398905" cy="5829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your</a:t>
            </a:r>
          </a:p>
        </p:txBody>
      </p:sp>
      <p:sp>
        <p:nvSpPr>
          <p:cNvPr id="6" name="TextBox 44"/>
          <p:cNvSpPr txBox="1"/>
          <p:nvPr>
            <p:custDataLst>
              <p:tags r:id="rId5"/>
            </p:custDataLst>
          </p:nvPr>
        </p:nvSpPr>
        <p:spPr>
          <a:xfrm>
            <a:off x="6822440" y="2846070"/>
            <a:ext cx="1485265" cy="5829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yours</a:t>
            </a:r>
          </a:p>
        </p:txBody>
      </p:sp>
      <p:sp>
        <p:nvSpPr>
          <p:cNvPr id="3" name="TextBox 44"/>
          <p:cNvSpPr txBox="1"/>
          <p:nvPr>
            <p:custDataLst>
              <p:tags r:id="rId6"/>
            </p:custDataLst>
          </p:nvPr>
        </p:nvSpPr>
        <p:spPr>
          <a:xfrm>
            <a:off x="1356360" y="4130675"/>
            <a:ext cx="1485265" cy="5829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Mike’s</a:t>
            </a:r>
          </a:p>
        </p:txBody>
      </p:sp>
      <p:sp>
        <p:nvSpPr>
          <p:cNvPr id="7" name="TextBox 44"/>
          <p:cNvSpPr txBox="1"/>
          <p:nvPr>
            <p:custDataLst>
              <p:tags r:id="rId7"/>
            </p:custDataLst>
          </p:nvPr>
        </p:nvSpPr>
        <p:spPr>
          <a:xfrm>
            <a:off x="8307705" y="4130675"/>
            <a:ext cx="1485265" cy="5829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John’s</a:t>
            </a:r>
          </a:p>
        </p:txBody>
      </p:sp>
      <p:sp>
        <p:nvSpPr>
          <p:cNvPr id="8" name="TextBox 44"/>
          <p:cNvSpPr txBox="1"/>
          <p:nvPr>
            <p:custDataLst>
              <p:tags r:id="rId8"/>
            </p:custDataLst>
          </p:nvPr>
        </p:nvSpPr>
        <p:spPr>
          <a:xfrm>
            <a:off x="3779520" y="5380990"/>
            <a:ext cx="1485265" cy="5829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mine</a:t>
            </a:r>
          </a:p>
        </p:txBody>
      </p:sp>
      <p:sp>
        <p:nvSpPr>
          <p:cNvPr id="9" name="TextBox 44"/>
          <p:cNvSpPr txBox="1"/>
          <p:nvPr>
            <p:custDataLst>
              <p:tags r:id="rId9"/>
            </p:custDataLst>
          </p:nvPr>
        </p:nvSpPr>
        <p:spPr>
          <a:xfrm>
            <a:off x="6096000" y="5446395"/>
            <a:ext cx="1485265" cy="5829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My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3" grpId="0"/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259345" y="297049"/>
            <a:ext cx="5757972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三、照例子，仿写句子</a:t>
            </a:r>
            <a:endParaRPr kumimoji="1" lang="en-US" altLang="zh-CN" sz="3200" b="1" dirty="0">
              <a:solidFill>
                <a:srgbClr val="66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8" name="矩形 167"/>
          <p:cNvSpPr/>
          <p:nvPr>
            <p:custDataLst>
              <p:tags r:id="rId1"/>
            </p:custDataLst>
          </p:nvPr>
        </p:nvSpPr>
        <p:spPr>
          <a:xfrm>
            <a:off x="561340" y="969645"/>
            <a:ext cx="8536305" cy="9550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sz="280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例：</a:t>
            </a:r>
            <a:r>
              <a:rPr lang="en-US" altLang="zh-CN" sz="280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It’s my schoolbag.  →   The schoolbag is mine.</a:t>
            </a:r>
          </a:p>
        </p:txBody>
      </p:sp>
      <p:sp>
        <p:nvSpPr>
          <p:cNvPr id="46" name="TextBox 45"/>
          <p:cNvSpPr txBox="1"/>
          <p:nvPr>
            <p:custDataLst>
              <p:tags r:id="rId2"/>
            </p:custDataLst>
          </p:nvPr>
        </p:nvSpPr>
        <p:spPr>
          <a:xfrm>
            <a:off x="4027805" y="2014220"/>
            <a:ext cx="3995420" cy="4641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The pencil is his.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561340" y="1830070"/>
            <a:ext cx="11071860" cy="50272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1. It’s his pencil.  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  <a:sym typeface="+mn-ea"/>
              </a:rPr>
              <a:t>→</a:t>
            </a:r>
            <a:r>
              <a:rPr lang="en-US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_______________.</a:t>
            </a:r>
          </a:p>
          <a:p>
            <a:pPr>
              <a:lnSpc>
                <a:spcPct val="150000"/>
              </a:lnSpc>
            </a:pPr>
            <a:endParaRPr lang="en-US" sz="2800" dirty="0">
              <a:ln w="0"/>
              <a:latin typeface="Comic Sans MS" panose="030F0702030302020204" pitchFamily="66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2. It’s your bed. 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  <a:sym typeface="+mn-ea"/>
              </a:rPr>
              <a:t>→</a:t>
            </a:r>
            <a:r>
              <a:rPr lang="en-US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_________________</a:t>
            </a:r>
          </a:p>
          <a:p>
            <a:pPr>
              <a:lnSpc>
                <a:spcPct val="150000"/>
              </a:lnSpc>
            </a:pPr>
            <a:endParaRPr lang="en-US" sz="2800" dirty="0">
              <a:ln w="0"/>
              <a:latin typeface="Comic Sans MS" panose="030F0702030302020204" pitchFamily="66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3. They are our keys. 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  <a:sym typeface="+mn-ea"/>
              </a:rPr>
              <a:t>→</a:t>
            </a:r>
            <a:r>
              <a:rPr lang="en-US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______________.</a:t>
            </a:r>
          </a:p>
          <a:p>
            <a:pPr>
              <a:lnSpc>
                <a:spcPct val="150000"/>
              </a:lnSpc>
            </a:pPr>
            <a:endParaRPr lang="en-US" sz="2800" dirty="0">
              <a:ln w="0"/>
              <a:latin typeface="Comic Sans MS" panose="030F0702030302020204" pitchFamily="66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4. They are their storybooks.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微软雅黑" panose="020B0503020204020204" charset="-122"/>
                <a:sym typeface="+mn-ea"/>
              </a:rPr>
              <a:t>→</a:t>
            </a:r>
            <a:r>
              <a:rPr lang="en-US" sz="2800" dirty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</a:t>
            </a:r>
            <a:r>
              <a:rPr lang="en-US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___________________ .</a:t>
            </a:r>
            <a:endParaRPr lang="en-US" sz="2800" dirty="0">
              <a:ln w="0"/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4" name="TextBox 45"/>
          <p:cNvSpPr txBox="1"/>
          <p:nvPr>
            <p:custDataLst>
              <p:tags r:id="rId4"/>
            </p:custDataLst>
          </p:nvPr>
        </p:nvSpPr>
        <p:spPr>
          <a:xfrm>
            <a:off x="3959860" y="3268475"/>
            <a:ext cx="3995420" cy="4641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The bed is yours.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5" name="TextBox 45"/>
          <p:cNvSpPr txBox="1"/>
          <p:nvPr>
            <p:custDataLst>
              <p:tags r:id="rId5"/>
            </p:custDataLst>
          </p:nvPr>
        </p:nvSpPr>
        <p:spPr>
          <a:xfrm>
            <a:off x="4638040" y="4523740"/>
            <a:ext cx="3995420" cy="4641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The keys are ours.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6" name="TextBox 45"/>
          <p:cNvSpPr txBox="1"/>
          <p:nvPr>
            <p:custDataLst>
              <p:tags r:id="rId6"/>
            </p:custDataLst>
          </p:nvPr>
        </p:nvSpPr>
        <p:spPr>
          <a:xfrm>
            <a:off x="5881180" y="5816095"/>
            <a:ext cx="4876800" cy="4641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The storybooks are theirs.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32122" y="-1109242"/>
            <a:ext cx="4381500" cy="9448594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4" name="组合 32"/>
          <p:cNvGrpSpPr/>
          <p:nvPr/>
        </p:nvGrpSpPr>
        <p:grpSpPr>
          <a:xfrm>
            <a:off x="993427" y="467656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10342078" y="1251145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5" name="文本框 8"/>
          <p:cNvSpPr txBox="1"/>
          <p:nvPr/>
        </p:nvSpPr>
        <p:spPr>
          <a:xfrm>
            <a:off x="282287" y="38158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2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40269" y="1730558"/>
            <a:ext cx="7964645" cy="339169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en-US" sz="3200" dirty="0" smtClean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学习</a:t>
            </a:r>
            <a:r>
              <a:rPr lang="zh-CN" altLang="en-US" sz="32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了下列单词：</a:t>
            </a:r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mine, yours, his, hers, theirs, ours</a:t>
            </a:r>
            <a:r>
              <a:rPr lang="zh-CN" altLang="en-US" sz="3200" dirty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等。</a:t>
            </a:r>
            <a:endParaRPr lang="en-US" altLang="zh-CN" sz="32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320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32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学习</a:t>
            </a:r>
            <a:r>
              <a:rPr lang="zh-CN" altLang="en-US" sz="32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了</a:t>
            </a:r>
            <a:r>
              <a:rPr lang="zh-CN" altLang="en-US" sz="32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下列句型：</a:t>
            </a:r>
          </a:p>
          <a:p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   —Whose book is …?</a:t>
            </a:r>
          </a:p>
          <a:p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   </a:t>
            </a:r>
            <a:r>
              <a:rPr lang="zh-CN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—</a:t>
            </a:r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It’s …</a:t>
            </a:r>
          </a:p>
          <a:p>
            <a:endParaRPr lang="en-US" altLang="zh-CN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1273359" y="1144545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41" name="矩形 140"/>
          <p:cNvSpPr/>
          <p:nvPr/>
        </p:nvSpPr>
        <p:spPr>
          <a:xfrm>
            <a:off x="6725172" y="2221418"/>
            <a:ext cx="3861807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Make a short dialogue using the sentences we have learnt.</a:t>
            </a:r>
          </a:p>
        </p:txBody>
      </p:sp>
      <p:grpSp>
        <p:nvGrpSpPr>
          <p:cNvPr id="8" name="组合 34"/>
          <p:cNvGrpSpPr/>
          <p:nvPr/>
        </p:nvGrpSpPr>
        <p:grpSpPr>
          <a:xfrm>
            <a:off x="1767400" y="232689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7630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105" name="文本框 8"/>
          <p:cNvSpPr txBox="1"/>
          <p:nvPr/>
        </p:nvSpPr>
        <p:spPr>
          <a:xfrm>
            <a:off x="295927" y="380749"/>
            <a:ext cx="2501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Homework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2477640" y="2230897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Say and do the actions in pairs.</a:t>
            </a:r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2477639" y="3211252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Ask your dad whose desk </a:t>
            </a:r>
            <a:r>
              <a:rPr lang="en-US" altLang="zh-CN" sz="240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is that?</a:t>
            </a:r>
            <a:endParaRPr lang="en-US" altLang="zh-CN" sz="2400" dirty="0">
              <a:solidFill>
                <a:schemeClr val="tx1"/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16870" y="1631044"/>
            <a:ext cx="8138350" cy="2622297"/>
            <a:chOff x="1403349" y="2070100"/>
            <a:chExt cx="8138350" cy="2622297"/>
          </a:xfrm>
        </p:grpSpPr>
        <p:pic>
          <p:nvPicPr>
            <p:cNvPr id="6" name="图片 5" descr="未标题-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9360" y="3746500"/>
              <a:ext cx="3962339" cy="945897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3349" y="2070100"/>
              <a:ext cx="4446271" cy="1852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54355" y="290366"/>
            <a:ext cx="4162545" cy="1890372"/>
            <a:chOff x="6864522" y="413821"/>
            <a:chExt cx="5509982" cy="215265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4522" y="413821"/>
              <a:ext cx="3049601" cy="215265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10961807" y="1063936"/>
              <a:ext cx="1412697" cy="60556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4991823"/>
            <a:ext cx="2006600" cy="14301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3390630"/>
            <a:ext cx="1534232" cy="1891906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831273" y="2204488"/>
            <a:ext cx="11875" cy="352617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26176" y="2534459"/>
            <a:ext cx="0" cy="2940066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56161" y="1953128"/>
            <a:ext cx="11875" cy="415078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126176" y="5474525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37210" y="5759534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68036" y="6090063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68850" y="728648"/>
            <a:ext cx="10054299" cy="6129352"/>
            <a:chOff x="1159" y="-43"/>
            <a:chExt cx="16882" cy="10842"/>
          </a:xfrm>
        </p:grpSpPr>
        <p:pic>
          <p:nvPicPr>
            <p:cNvPr id="3" name="图片 2" descr="图片3 (1)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9" y="-43"/>
              <a:ext cx="16882" cy="10843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4484" y="1188"/>
              <a:ext cx="12037" cy="1494"/>
            </a:xfrm>
            <a:prstGeom prst="rect">
              <a:avLst/>
            </a:prstGeom>
            <a:solidFill>
              <a:srgbClr val="546D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圆角矩形标注 5"/>
          <p:cNvSpPr/>
          <p:nvPr/>
        </p:nvSpPr>
        <p:spPr>
          <a:xfrm>
            <a:off x="3383279" y="1424574"/>
            <a:ext cx="6612776" cy="1448746"/>
          </a:xfrm>
          <a:prstGeom prst="wedgeRoundRectCallout">
            <a:avLst>
              <a:gd name="adj1" fmla="val -61411"/>
              <a:gd name="adj2" fmla="val 712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   Children, </a:t>
            </a:r>
            <a:r>
              <a:rPr lang="en-US" altLang="zh-CN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today </a:t>
            </a:r>
            <a:r>
              <a:rPr lang="en-US" altLang="zh-CN" sz="36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we are going to see a dog show.</a:t>
            </a:r>
          </a:p>
        </p:txBody>
      </p:sp>
      <p:sp>
        <p:nvSpPr>
          <p:cNvPr id="13" name="文本框 8"/>
          <p:cNvSpPr txBox="1"/>
          <p:nvPr/>
        </p:nvSpPr>
        <p:spPr>
          <a:xfrm>
            <a:off x="385035" y="341260"/>
            <a:ext cx="2250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Lead in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722" y="4279263"/>
            <a:ext cx="1685290" cy="2169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矩形 1"/>
          <p:cNvSpPr/>
          <p:nvPr/>
        </p:nvSpPr>
        <p:spPr>
          <a:xfrm>
            <a:off x="550369" y="298908"/>
            <a:ext cx="546798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prstClr val="black"/>
                </a:solidFill>
                <a:latin typeface="Comic Sans MS" panose="030F0702030302020204" pitchFamily="66" charset="0"/>
                <a:cs typeface="Segoe UI Semilight" pitchFamily="34" charset="0"/>
              </a:rPr>
              <a:t>Let’s introduce the dogs.</a:t>
            </a:r>
            <a:endParaRPr lang="zh-CN" altLang="en-US" sz="360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99" b="99222" l="0" r="98767">
                        <a14:foregroundMark x1="36826" y1="16342" x2="76271" y2="44358"/>
                        <a14:foregroundMark x1="30663" y1="19066" x2="7088" y2="78599"/>
                        <a14:foregroundMark x1="20339" y1="22309" x2="25732" y2="4799"/>
                        <a14:foregroundMark x1="32974" y1="10246" x2="79507" y2="21790"/>
                        <a14:foregroundMark x1="36210" y1="8431" x2="82280" y2="18547"/>
                        <a14:foregroundMark x1="83359" y1="20882" x2="89368" y2="33333"/>
                        <a14:foregroundMark x1="35131" y1="6096" x2="83975" y2="14397"/>
                        <a14:foregroundMark x1="83975" y1="18158" x2="88906" y2="24125"/>
                        <a14:foregroundMark x1="85054" y1="15305" x2="91063" y2="18158"/>
                        <a14:foregroundMark x1="89985" y1="17250" x2="96456" y2="18158"/>
                        <a14:foregroundMark x1="94915" y1="19066" x2="96456" y2="19974"/>
                        <a14:backgroundMark x1="9399" y1="6096" x2="4931" y2="39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999" y="3611673"/>
            <a:ext cx="2197574" cy="2611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346" y="1866288"/>
            <a:ext cx="1584960" cy="1877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840" l="0" r="100000">
                        <a14:foregroundMark x1="35375" y1="19072" x2="91107" y2="39046"/>
                        <a14:foregroundMark x1="92688" y1="54897" x2="83004" y2="92139"/>
                        <a14:foregroundMark x1="25889" y1="15464" x2="98419" y2="26418"/>
                        <a14:foregroundMark x1="95257" y1="66881" x2="95257" y2="92655"/>
                        <a14:foregroundMark x1="93478" y1="93814" x2="88735" y2="96392"/>
                        <a14:foregroundMark x1="39130" y1="31186" x2="42490" y2="49613"/>
                        <a14:foregroundMark x1="43281" y1="33763" x2="43281" y2="38015"/>
                        <a14:backgroundMark x1="35375" y1="2320" x2="26680" y2="1160"/>
                        <a14:backgroundMark x1="94862" y1="6443" x2="99605" y2="6959"/>
                        <a14:backgroundMark x1="94862" y1="85825" x2="93281" y2="94845"/>
                        <a14:backgroundMark x1="95850" y1="71521" x2="99802" y2="88273"/>
                        <a14:backgroundMark x1="97431" y1="90464" x2="98221" y2="97809"/>
                        <a14:backgroundMark x1="96640" y1="65206" x2="99012" y2="71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759" y="769898"/>
            <a:ext cx="1647190" cy="2526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Administrator\Desktop\4449.jpg"/>
          <p:cNvPicPr>
            <a:picLocks noChangeAspect="1" noChangeArrowheads="1"/>
          </p:cNvPicPr>
          <p:nvPr/>
        </p:nvPicPr>
        <p:blipFill>
          <a:blip r:embed="rId8"/>
          <a:srcRect l="51809" t="15034" r="26701" b="72641"/>
          <a:stretch>
            <a:fillRect/>
          </a:stretch>
        </p:blipFill>
        <p:spPr bwMode="auto">
          <a:xfrm>
            <a:off x="7766962" y="1763711"/>
            <a:ext cx="1644650" cy="1677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024833E4-4C12-BD76-C711-F473FFE8BA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8999" y="2578737"/>
            <a:ext cx="5371488" cy="2282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1"/>
          <p:cNvSpPr txBox="1"/>
          <p:nvPr>
            <p:custDataLst>
              <p:tags r:id="rId1"/>
            </p:custDataLst>
          </p:nvPr>
        </p:nvSpPr>
        <p:spPr>
          <a:xfrm>
            <a:off x="2809760" y="1037513"/>
            <a:ext cx="657247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Talk about whose...</a:t>
            </a:r>
          </a:p>
        </p:txBody>
      </p:sp>
      <p:sp>
        <p:nvSpPr>
          <p:cNvPr id="26" name="TextBox 31"/>
          <p:cNvSpPr txBox="1"/>
          <p:nvPr/>
        </p:nvSpPr>
        <p:spPr>
          <a:xfrm>
            <a:off x="2940685" y="2207895"/>
            <a:ext cx="6011545" cy="7804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whose dogs they are.</a:t>
            </a:r>
          </a:p>
        </p:txBody>
      </p:sp>
      <p:sp>
        <p:nvSpPr>
          <p:cNvPr id="2" name="箭头: 下 1"/>
          <p:cNvSpPr/>
          <p:nvPr>
            <p:custDataLst>
              <p:tags r:id="rId2"/>
            </p:custDataLst>
          </p:nvPr>
        </p:nvSpPr>
        <p:spPr>
          <a:xfrm>
            <a:off x="5446643" y="2902226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31"/>
          <p:cNvSpPr txBox="1"/>
          <p:nvPr>
            <p:custDataLst>
              <p:tags r:id="rId3"/>
            </p:custDataLst>
          </p:nvPr>
        </p:nvSpPr>
        <p:spPr>
          <a:xfrm>
            <a:off x="3211830" y="3513455"/>
            <a:ext cx="7384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whose dog is mine.</a:t>
            </a:r>
          </a:p>
        </p:txBody>
      </p:sp>
      <p:sp>
        <p:nvSpPr>
          <p:cNvPr id="28" name="箭头: 下 27"/>
          <p:cNvSpPr/>
          <p:nvPr>
            <p:custDataLst>
              <p:tags r:id="rId4"/>
            </p:custDataLst>
          </p:nvPr>
        </p:nvSpPr>
        <p:spPr>
          <a:xfrm>
            <a:off x="5446642" y="4127084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31"/>
          <p:cNvSpPr txBox="1"/>
          <p:nvPr>
            <p:custDataLst>
              <p:tags r:id="rId5"/>
            </p:custDataLst>
          </p:nvPr>
        </p:nvSpPr>
        <p:spPr>
          <a:xfrm>
            <a:off x="2463800" y="4836795"/>
            <a:ext cx="7493000" cy="602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whose things they are. 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3080243" cy="1068779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73040" y="315979"/>
            <a:ext cx="26356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Presentation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bldLvl="0" animBg="1"/>
      <p:bldP spid="2" grpId="1" bldLvl="0" animBg="1"/>
      <p:bldP spid="27" grpId="0"/>
      <p:bldP spid="27" grpId="1"/>
      <p:bldP spid="28" grpId="0" bldLvl="0" animBg="1"/>
      <p:bldP spid="28" grpId="1" bldLvl="0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>
            <p:custDataLst>
              <p:tags r:id="rId1"/>
            </p:custDataLst>
          </p:nvPr>
        </p:nvSpPr>
        <p:spPr>
          <a:xfrm>
            <a:off x="818921" y="484774"/>
            <a:ext cx="4423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</a:rPr>
              <a:t>Learn new words</a:t>
            </a:r>
            <a:endParaRPr lang="en-US" altLang="zh-CN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401717"/>
            <a:ext cx="605641" cy="746835"/>
          </a:xfrm>
          <a:prstGeom prst="rect">
            <a:avLst/>
          </a:prstGeom>
        </p:spPr>
      </p:pic>
      <p:sp>
        <p:nvSpPr>
          <p:cNvPr id="2" name="文本框 19"/>
          <p:cNvSpPr txBox="1"/>
          <p:nvPr>
            <p:custDataLst>
              <p:tags r:id="rId3"/>
            </p:custDataLst>
          </p:nvPr>
        </p:nvSpPr>
        <p:spPr>
          <a:xfrm>
            <a:off x="5369943" y="290312"/>
            <a:ext cx="3329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44546A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learn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20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1154" b="97115" l="22430" r="9158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0" t="19530"/>
          <a:stretch>
            <a:fillRect/>
          </a:stretch>
        </p:blipFill>
        <p:spPr bwMode="auto">
          <a:xfrm>
            <a:off x="4700954" y="312473"/>
            <a:ext cx="668989" cy="638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 Let's learn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37068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575042" y="331365"/>
            <a:ext cx="619125" cy="61912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8623300" y="1609725"/>
            <a:ext cx="2419350" cy="3114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Box 8"/>
          <p:cNvSpPr txBox="1"/>
          <p:nvPr>
            <p:custDataLst>
              <p:tags r:id="rId8"/>
            </p:custDataLst>
          </p:nvPr>
        </p:nvSpPr>
        <p:spPr>
          <a:xfrm>
            <a:off x="545937" y="1801495"/>
            <a:ext cx="80772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Zoom: Look! That’s my dog!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Zip: Yes! It’s your dog. The dog is yours.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cxnSp>
        <p:nvCxnSpPr>
          <p:cNvPr id="25" name="直接连接符 24"/>
          <p:cNvCxnSpPr/>
          <p:nvPr>
            <p:custDataLst>
              <p:tags r:id="rId9"/>
            </p:custDataLst>
          </p:nvPr>
        </p:nvCxnSpPr>
        <p:spPr>
          <a:xfrm>
            <a:off x="7142607" y="3260157"/>
            <a:ext cx="1051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>
            <p:custDataLst>
              <p:tags r:id="rId10"/>
            </p:custDataLst>
          </p:nvPr>
        </p:nvCxnSpPr>
        <p:spPr>
          <a:xfrm>
            <a:off x="3162554" y="3260157"/>
            <a:ext cx="17068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16"/>
          <p:cNvSpPr txBox="1"/>
          <p:nvPr>
            <p:custDataLst>
              <p:tags r:id="rId11"/>
            </p:custDataLst>
          </p:nvPr>
        </p:nvSpPr>
        <p:spPr>
          <a:xfrm>
            <a:off x="632956" y="3550920"/>
            <a:ext cx="5344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your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dog = your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9" name="TextBox 18"/>
          <p:cNvSpPr txBox="1"/>
          <p:nvPr>
            <p:custDataLst>
              <p:tags r:id="rId12"/>
            </p:custDataLst>
          </p:nvPr>
        </p:nvSpPr>
        <p:spPr>
          <a:xfrm>
            <a:off x="3950970" y="4902775"/>
            <a:ext cx="28803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你</a:t>
            </a:r>
            <a:r>
              <a:rPr lang="en-US" alt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们</a:t>
            </a:r>
            <a:r>
              <a:rPr lang="en-US" alt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758825" y="4331335"/>
            <a:ext cx="2531745" cy="1802130"/>
            <a:chOff x="1195" y="6821"/>
            <a:chExt cx="3987" cy="2838"/>
          </a:xfrm>
        </p:grpSpPr>
        <p:pic>
          <p:nvPicPr>
            <p:cNvPr id="31" name="图片 30" descr="无标题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4"/>
            <a:stretch>
              <a:fillRect/>
            </a:stretch>
          </p:blipFill>
          <p:spPr>
            <a:xfrm>
              <a:off x="1290" y="6821"/>
              <a:ext cx="3439" cy="2838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>
              <p:custDataLst>
                <p:tags r:id="rId16"/>
              </p:custDataLst>
            </p:nvPr>
          </p:nvSpPr>
          <p:spPr>
            <a:xfrm>
              <a:off x="1195" y="7440"/>
              <a:ext cx="3987" cy="16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5400" dirty="0">
                  <a:solidFill>
                    <a:srgbClr val="FF0000"/>
                  </a:solidFill>
                  <a:latin typeface="Vijaya" panose="020B0604020202020204" charset="0"/>
                  <a:ea typeface="微软雅黑" panose="020B0503020204020204" charset="-122"/>
                  <a:cs typeface="Vijaya" panose="020B0604020202020204" charset="0"/>
                </a:rPr>
                <a:t>   yours   </a:t>
              </a:r>
            </a:p>
          </p:txBody>
        </p:sp>
      </p:grpSp>
      <p:pic>
        <p:nvPicPr>
          <p:cNvPr id="32" name="yours">
            <a:hlinkClick r:id="" action="ppaction://media"/>
          </p:cNvPr>
          <p:cNvPicPr/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002915" y="486727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7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5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7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99" b="99222" l="0" r="98767">
                        <a14:foregroundMark x1="36826" y1="16342" x2="76271" y2="44358"/>
                        <a14:foregroundMark x1="30663" y1="19066" x2="7088" y2="78599"/>
                        <a14:foregroundMark x1="20339" y1="22309" x2="25732" y2="4799"/>
                        <a14:foregroundMark x1="32974" y1="10246" x2="79507" y2="21790"/>
                        <a14:foregroundMark x1="36210" y1="8431" x2="82280" y2="18547"/>
                        <a14:foregroundMark x1="83359" y1="20882" x2="89368" y2="33333"/>
                        <a14:foregroundMark x1="35131" y1="6096" x2="83975" y2="14397"/>
                        <a14:foregroundMark x1="83975" y1="18158" x2="88906" y2="24125"/>
                        <a14:foregroundMark x1="85054" y1="15305" x2="91063" y2="18158"/>
                        <a14:foregroundMark x1="89985" y1="17250" x2="96456" y2="18158"/>
                        <a14:foregroundMark x1="94915" y1="19066" x2="96456" y2="19974"/>
                        <a14:backgroundMark x1="9399" y1="6096" x2="4931" y2="39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107" y="1432345"/>
            <a:ext cx="3012112" cy="3578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4"/>
          <p:cNvSpPr txBox="1"/>
          <p:nvPr>
            <p:custDataLst>
              <p:tags r:id="rId2"/>
            </p:custDataLst>
          </p:nvPr>
        </p:nvSpPr>
        <p:spPr>
          <a:xfrm>
            <a:off x="473730" y="1572895"/>
            <a:ext cx="8580120" cy="2226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Zoom: Zip, is this your dog?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Zip: Yes! It’s my dog. The dog is mine.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Zoom: It’s so cute.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1945715" y="4018322"/>
            <a:ext cx="18485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my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dog =</a:t>
            </a:r>
            <a:endParaRPr lang="zh-CN" altLang="en-US" sz="3200" dirty="0"/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3773745" y="4034329"/>
            <a:ext cx="10583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mine</a:t>
            </a:r>
            <a:endParaRPr lang="zh-CN" altLang="en-US" sz="3200" dirty="0"/>
          </a:p>
        </p:txBody>
      </p:sp>
      <p:sp>
        <p:nvSpPr>
          <p:cNvPr id="14" name="TextBox 12"/>
          <p:cNvSpPr txBox="1"/>
          <p:nvPr>
            <p:custDataLst>
              <p:tags r:id="rId5"/>
            </p:custDataLst>
          </p:nvPr>
        </p:nvSpPr>
        <p:spPr>
          <a:xfrm>
            <a:off x="4712989" y="5011343"/>
            <a:ext cx="117717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我的</a:t>
            </a:r>
          </a:p>
        </p:txBody>
      </p:sp>
      <p:cxnSp>
        <p:nvCxnSpPr>
          <p:cNvPr id="18" name="直接连接符 17"/>
          <p:cNvCxnSpPr/>
          <p:nvPr>
            <p:custDataLst>
              <p:tags r:id="rId6"/>
            </p:custDataLst>
          </p:nvPr>
        </p:nvCxnSpPr>
        <p:spPr>
          <a:xfrm>
            <a:off x="3152927" y="3024034"/>
            <a:ext cx="12801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>
            <p:custDataLst>
              <p:tags r:id="rId7"/>
            </p:custDataLst>
          </p:nvPr>
        </p:nvCxnSpPr>
        <p:spPr>
          <a:xfrm>
            <a:off x="6678295" y="2940907"/>
            <a:ext cx="12801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30" descr="无标题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75130" y="4603097"/>
            <a:ext cx="2183765" cy="1802130"/>
          </a:xfrm>
          <a:prstGeom prst="rect">
            <a:avLst/>
          </a:prstGeom>
        </p:spPr>
      </p:pic>
      <p:sp>
        <p:nvSpPr>
          <p:cNvPr id="45" name="TextBox 44"/>
          <p:cNvSpPr txBox="1"/>
          <p:nvPr>
            <p:custDataLst>
              <p:tags r:id="rId8"/>
            </p:custDataLst>
          </p:nvPr>
        </p:nvSpPr>
        <p:spPr>
          <a:xfrm>
            <a:off x="1652093" y="5011343"/>
            <a:ext cx="2531745" cy="1021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Vijaya" panose="020B0604020202020204" charset="0"/>
                <a:ea typeface="微软雅黑" panose="020B0503020204020204" charset="-122"/>
                <a:cs typeface="Vijaya" panose="020B0604020202020204" charset="0"/>
              </a:rPr>
              <a:t>   mine   </a:t>
            </a:r>
          </a:p>
        </p:txBody>
      </p:sp>
      <p:pic>
        <p:nvPicPr>
          <p:cNvPr id="16" name="mine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985507" y="5059996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78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953" y="1571943"/>
            <a:ext cx="2414587" cy="2859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2"/>
          <p:cNvSpPr txBox="1"/>
          <p:nvPr>
            <p:custDataLst>
              <p:tags r:id="rId2"/>
            </p:custDataLst>
          </p:nvPr>
        </p:nvSpPr>
        <p:spPr>
          <a:xfrm>
            <a:off x="543580" y="1602423"/>
            <a:ext cx="85801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Zoom: Look! That’s______ dog. 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    Zip: Yes! It’s his dog. The dog is ____.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Zoom: It’s so big.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180316" y="4009391"/>
            <a:ext cx="18694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his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dog =</a:t>
            </a:r>
            <a:endParaRPr lang="zh-CN" altLang="en-US" sz="3200" dirty="0"/>
          </a:p>
        </p:txBody>
      </p:sp>
      <p:sp>
        <p:nvSpPr>
          <p:cNvPr id="9" name="矩形 8"/>
          <p:cNvSpPr/>
          <p:nvPr/>
        </p:nvSpPr>
        <p:spPr>
          <a:xfrm>
            <a:off x="3929380" y="4009391"/>
            <a:ext cx="7377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his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5" name="TextBox 12"/>
          <p:cNvSpPr txBox="1"/>
          <p:nvPr/>
        </p:nvSpPr>
        <p:spPr>
          <a:xfrm>
            <a:off x="4700889" y="5422581"/>
            <a:ext cx="28803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他的</a:t>
            </a:r>
          </a:p>
        </p:txBody>
      </p:sp>
      <p:sp>
        <p:nvSpPr>
          <p:cNvPr id="16" name="TextBox 1"/>
          <p:cNvSpPr txBox="1"/>
          <p:nvPr>
            <p:custDataLst>
              <p:tags r:id="rId3"/>
            </p:custDataLst>
          </p:nvPr>
        </p:nvSpPr>
        <p:spPr>
          <a:xfrm>
            <a:off x="7417753" y="2461518"/>
            <a:ext cx="1691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his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5"/>
          <p:cNvSpPr txBox="1"/>
          <p:nvPr>
            <p:custDataLst>
              <p:tags r:id="rId4"/>
            </p:custDataLst>
          </p:nvPr>
        </p:nvSpPr>
        <p:spPr>
          <a:xfrm>
            <a:off x="4373880" y="1754823"/>
            <a:ext cx="1691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Mike’s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8" name="直接连接符 17"/>
          <p:cNvCxnSpPr/>
          <p:nvPr>
            <p:custDataLst>
              <p:tags r:id="rId5"/>
            </p:custDataLst>
          </p:nvPr>
        </p:nvCxnSpPr>
        <p:spPr>
          <a:xfrm>
            <a:off x="3703320" y="3047820"/>
            <a:ext cx="12801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>
            <p:custDataLst>
              <p:tags r:id="rId6"/>
            </p:custDataLst>
          </p:nvPr>
        </p:nvCxnSpPr>
        <p:spPr>
          <a:xfrm>
            <a:off x="7251065" y="3135291"/>
            <a:ext cx="12801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/>
          <p:cNvGrpSpPr/>
          <p:nvPr/>
        </p:nvGrpSpPr>
        <p:grpSpPr>
          <a:xfrm>
            <a:off x="1685290" y="4831080"/>
            <a:ext cx="2531110" cy="1802130"/>
            <a:chOff x="2654" y="7608"/>
            <a:chExt cx="3986" cy="2838"/>
          </a:xfrm>
        </p:grpSpPr>
        <p:pic>
          <p:nvPicPr>
            <p:cNvPr id="31" name="图片 30" descr="无标题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49" y="7608"/>
              <a:ext cx="3439" cy="2838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2654" y="8227"/>
              <a:ext cx="3987" cy="16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5400" dirty="0">
                  <a:solidFill>
                    <a:srgbClr val="FF0000"/>
                  </a:solidFill>
                  <a:latin typeface="Vijaya" panose="020B0604020202020204" charset="0"/>
                  <a:ea typeface="微软雅黑" panose="020B0503020204020204" charset="-122"/>
                  <a:cs typeface="Vijaya" panose="020B0604020202020204" charset="0"/>
                </a:rPr>
                <a:t>   his   </a:t>
              </a:r>
            </a:p>
          </p:txBody>
        </p:sp>
      </p:grpSp>
      <p:pic>
        <p:nvPicPr>
          <p:cNvPr id="20" name="his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929380" y="5422581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/>
      <p:bldP spid="8" grpId="0"/>
      <p:bldP spid="9" grpId="0"/>
      <p:bldP spid="15" grpId="1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/>
          <p:nvPr>
            <p:custDataLst>
              <p:tags r:id="rId1"/>
            </p:custDataLst>
          </p:nvPr>
        </p:nvSpPr>
        <p:spPr>
          <a:xfrm>
            <a:off x="543580" y="1602423"/>
            <a:ext cx="85801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Zoom: Look! That’s_________ dog. 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    Zip: Yes! It’s her dog. The dog is ____.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Zoom: It’s so cute.</a:t>
            </a:r>
            <a:endParaRPr lang="zh-CN" altLang="en-US" sz="3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1"/>
          <p:cNvSpPr txBox="1"/>
          <p:nvPr>
            <p:custDataLst>
              <p:tags r:id="rId2"/>
            </p:custDataLst>
          </p:nvPr>
        </p:nvSpPr>
        <p:spPr>
          <a:xfrm>
            <a:off x="7417753" y="2461518"/>
            <a:ext cx="1691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hers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5"/>
          <p:cNvSpPr txBox="1"/>
          <p:nvPr>
            <p:custDataLst>
              <p:tags r:id="rId3"/>
            </p:custDataLst>
          </p:nvPr>
        </p:nvSpPr>
        <p:spPr>
          <a:xfrm>
            <a:off x="4373880" y="1724343"/>
            <a:ext cx="222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Jie’s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9" name="直接连接符 8"/>
          <p:cNvCxnSpPr/>
          <p:nvPr>
            <p:custDataLst>
              <p:tags r:id="rId4"/>
            </p:custDataLst>
          </p:nvPr>
        </p:nvCxnSpPr>
        <p:spPr>
          <a:xfrm>
            <a:off x="3703320" y="3047820"/>
            <a:ext cx="1432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2268863" y="4177279"/>
            <a:ext cx="19752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her </a:t>
            </a:r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dog =</a:t>
            </a:r>
            <a:endParaRPr lang="zh-CN" altLang="en-US" sz="3200" dirty="0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>
            <p:custDataLst>
              <p:tags r:id="rId6"/>
            </p:custDataLst>
          </p:nvPr>
        </p:nvSpPr>
        <p:spPr>
          <a:xfrm>
            <a:off x="4111625" y="4197068"/>
            <a:ext cx="1043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her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7"/>
            </p:custDataLst>
          </p:nvPr>
        </p:nvSpPr>
        <p:spPr>
          <a:xfrm>
            <a:off x="4728920" y="5324183"/>
            <a:ext cx="28803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她的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840" l="0" r="100000">
                        <a14:foregroundMark x1="35375" y1="19072" x2="91107" y2="39046"/>
                        <a14:foregroundMark x1="92688" y1="54897" x2="83004" y2="92139"/>
                        <a14:foregroundMark x1="25889" y1="15464" x2="98419" y2="26418"/>
                        <a14:foregroundMark x1="95257" y1="66881" x2="95257" y2="92655"/>
                        <a14:foregroundMark x1="93478" y1="93814" x2="88735" y2="96392"/>
                        <a14:foregroundMark x1="39130" y1="31186" x2="42490" y2="49613"/>
                        <a14:foregroundMark x1="43281" y1="33763" x2="43281" y2="38015"/>
                        <a14:backgroundMark x1="35375" y1="2320" x2="26680" y2="1160"/>
                        <a14:backgroundMark x1="94862" y1="6443" x2="99605" y2="6959"/>
                        <a14:backgroundMark x1="94862" y1="85825" x2="93281" y2="94845"/>
                        <a14:backgroundMark x1="95850" y1="71521" x2="99802" y2="88273"/>
                        <a14:backgroundMark x1="97431" y1="90464" x2="98221" y2="97809"/>
                        <a14:backgroundMark x1="96640" y1="65206" x2="99012" y2="71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005" y="1471985"/>
            <a:ext cx="1954529" cy="2997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直接连接符 14"/>
          <p:cNvCxnSpPr/>
          <p:nvPr>
            <p:custDataLst>
              <p:tags r:id="rId9"/>
            </p:custDataLst>
          </p:nvPr>
        </p:nvCxnSpPr>
        <p:spPr>
          <a:xfrm>
            <a:off x="7290435" y="3106716"/>
            <a:ext cx="12801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>
            <a:off x="1579880" y="4831080"/>
            <a:ext cx="2531110" cy="1802130"/>
            <a:chOff x="2488" y="7608"/>
            <a:chExt cx="3986" cy="2838"/>
          </a:xfrm>
        </p:grpSpPr>
        <p:pic>
          <p:nvPicPr>
            <p:cNvPr id="31" name="图片 30" descr="无标题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2583" y="7608"/>
              <a:ext cx="3439" cy="2838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>
              <p:custDataLst>
                <p:tags r:id="rId13"/>
              </p:custDataLst>
            </p:nvPr>
          </p:nvSpPr>
          <p:spPr>
            <a:xfrm>
              <a:off x="2488" y="8227"/>
              <a:ext cx="3987" cy="16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5400" dirty="0">
                  <a:solidFill>
                    <a:srgbClr val="FF0000"/>
                  </a:solidFill>
                  <a:latin typeface="Vijaya" panose="020B0604020202020204" charset="0"/>
                  <a:ea typeface="微软雅黑" panose="020B0503020204020204" charset="-122"/>
                  <a:cs typeface="Vijaya" panose="020B0604020202020204" charset="0"/>
                </a:rPr>
                <a:t>   hers   </a:t>
              </a:r>
            </a:p>
          </p:txBody>
        </p:sp>
      </p:grpSp>
      <p:pic>
        <p:nvPicPr>
          <p:cNvPr id="16" name="hers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924935" y="533844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9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/>
      <p:bldP spid="8" grpId="0"/>
      <p:bldP spid="10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djZWYzNWRlMTM2NWY2ODAxZjFiZmExYWJmYWRhNz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</a:spPr>
      <a:bodyPr wrap="square">
        <a:noAutofit/>
      </a:bodyPr>
      <a:lstStyle>
        <a:defPPr>
          <a:lnSpc>
            <a:spcPct val="120000"/>
          </a:lnSpc>
          <a:defRPr lang="zh-CN" altLang="en-US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989</Words>
  <Application>Microsoft Office PowerPoint</Application>
  <PresentationFormat>自定义</PresentationFormat>
  <Paragraphs>246</Paragraphs>
  <Slides>28</Slides>
  <Notes>2</Notes>
  <HiddenSlides>0</HiddenSlides>
  <MMClips>8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29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qwe</cp:lastModifiedBy>
  <cp:revision>1155</cp:revision>
  <dcterms:created xsi:type="dcterms:W3CDTF">2019-08-19T07:47:00Z</dcterms:created>
  <dcterms:modified xsi:type="dcterms:W3CDTF">2024-04-01T01:42:39Z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3CA7E2B29BF3458BB0A3DF1096114495_13</vt:lpwstr>
  </property>
  <property fmtid="{D5CDD505-2E9C-101B-9397-08002B2CF9AE}" pid="3" name="KSOProductBuildVer">
    <vt:lpwstr>2052-12.1.0.16120</vt:lpwstr>
  </property>
</Properties>
</file>