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7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8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1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3.xml" ContentType="application/vnd.openxmlformats-officedocument.presentationml.notesSlide+xml"/>
  <Override PartName="/ppt/tags/tag67.xml" ContentType="application/vnd.openxmlformats-officedocument.presentationml.tags+xml"/>
  <Override PartName="/ppt/notesSlides/notesSlide14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5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6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17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18.xml" ContentType="application/vnd.openxmlformats-officedocument.presentationml.notesSlide+xml"/>
  <Override PartName="/ppt/media/audio1.wav" ContentType="audio/x-wav"/>
  <Override PartName="/ppt/media/audio2.wav" ContentType="audio/x-wav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19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5" r:id="rId2"/>
    <p:sldId id="630" r:id="rId3"/>
    <p:sldId id="569" r:id="rId4"/>
    <p:sldId id="570" r:id="rId5"/>
    <p:sldId id="571" r:id="rId6"/>
    <p:sldId id="631" r:id="rId7"/>
    <p:sldId id="632" r:id="rId8"/>
    <p:sldId id="633" r:id="rId9"/>
    <p:sldId id="509" r:id="rId10"/>
    <p:sldId id="481" r:id="rId11"/>
    <p:sldId id="513" r:id="rId12"/>
    <p:sldId id="634" r:id="rId13"/>
    <p:sldId id="635" r:id="rId14"/>
    <p:sldId id="636" r:id="rId15"/>
    <p:sldId id="517" r:id="rId16"/>
    <p:sldId id="545" r:id="rId17"/>
    <p:sldId id="546" r:id="rId18"/>
    <p:sldId id="638" r:id="rId19"/>
    <p:sldId id="574" r:id="rId20"/>
    <p:sldId id="478" r:id="rId21"/>
    <p:sldId id="637" r:id="rId22"/>
    <p:sldId id="482" r:id="rId23"/>
    <p:sldId id="639" r:id="rId24"/>
    <p:sldId id="640" r:id="rId25"/>
    <p:sldId id="578" r:id="rId26"/>
    <p:sldId id="641" r:id="rId27"/>
    <p:sldId id="575" r:id="rId28"/>
    <p:sldId id="525" r:id="rId29"/>
    <p:sldId id="565" r:id="rId30"/>
    <p:sldId id="524" r:id="rId31"/>
    <p:sldId id="363" r:id="rId32"/>
    <p:sldId id="280" r:id="rId33"/>
    <p:sldId id="271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49" userDrawn="1">
          <p15:clr>
            <a:srgbClr val="A4A3A4"/>
          </p15:clr>
        </p15:guide>
        <p15:guide id="2" pos="387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66">
          <p15:clr>
            <a:srgbClr val="A4A3A4"/>
          </p15:clr>
        </p15:guide>
        <p15:guide id="2" pos="217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EC8AEE"/>
    <a:srgbClr val="FF9900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798" y="-96"/>
      </p:cViewPr>
      <p:guideLst>
        <p:guide orient="horz" pos="2149"/>
        <p:guide pos="38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866"/>
        <p:guide pos="217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51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23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2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46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microsoft.com/office/2007/relationships/media" Target="../media/media1.wma"/><Relationship Id="rId18" Type="http://schemas.openxmlformats.org/officeDocument/2006/relationships/hyperlink" Target="&#36229;&#38142;&#25509;&#25991;&#20214;/chant.mp4" TargetMode="External"/><Relationship Id="rId3" Type="http://schemas.openxmlformats.org/officeDocument/2006/relationships/tags" Target="../tags/tag55.xml"/><Relationship Id="rId21" Type="http://schemas.microsoft.com/office/2007/relationships/hdphoto" Target="../media/hdphoto3.wdp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6" Type="http://schemas.openxmlformats.org/officeDocument/2006/relationships/tags" Target="../tags/tag66.xml"/><Relationship Id="rId20" Type="http://schemas.openxmlformats.org/officeDocument/2006/relationships/image" Target="../media/image26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tags" Target="../tags/tag65.xml"/><Relationship Id="rId10" Type="http://schemas.openxmlformats.org/officeDocument/2006/relationships/tags" Target="../tags/tag62.xml"/><Relationship Id="rId19" Type="http://schemas.openxmlformats.org/officeDocument/2006/relationships/image" Target="../media/image28.jpeg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audio" Target="../media/media1.wma"/><Relationship Id="rId2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36229;&#38142;&#25509;&#25991;&#20214;/chant.mp4" TargetMode="External"/><Relationship Id="rId5" Type="http://schemas.openxmlformats.org/officeDocument/2006/relationships/image" Target="../media/image15.emf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&#36229;&#38142;&#25509;&#25991;&#20214;/Lets%20sing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21" Type="http://schemas.microsoft.com/office/2007/relationships/hdphoto" Target="../media/hdphoto3.wdp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audio" Target="../media/media2.wav"/><Relationship Id="rId2" Type="http://schemas.openxmlformats.org/officeDocument/2006/relationships/tags" Target="../tags/tag69.xml"/><Relationship Id="rId16" Type="http://schemas.microsoft.com/office/2007/relationships/media" Target="../media/media2.wav"/><Relationship Id="rId20" Type="http://schemas.openxmlformats.org/officeDocument/2006/relationships/image" Target="../media/image26.png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image" Target="../media/image29.pn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microsoft.com/office/2007/relationships/hdphoto" Target="../media/hdphoto5.wdp"/><Relationship Id="rId10" Type="http://schemas.openxmlformats.org/officeDocument/2006/relationships/tags" Target="../tags/tag77.xml"/><Relationship Id="rId19" Type="http://schemas.openxmlformats.org/officeDocument/2006/relationships/notesSlide" Target="../notesSlides/notesSlide15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audio" Target="../media/media2.wav"/><Relationship Id="rId3" Type="http://schemas.openxmlformats.org/officeDocument/2006/relationships/tags" Target="../tags/tag85.xml"/><Relationship Id="rId21" Type="http://schemas.openxmlformats.org/officeDocument/2006/relationships/image" Target="../media/image26.png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microsoft.com/office/2007/relationships/media" Target="../media/media2.wav"/><Relationship Id="rId2" Type="http://schemas.openxmlformats.org/officeDocument/2006/relationships/tags" Target="../tags/tag84.xml"/><Relationship Id="rId16" Type="http://schemas.openxmlformats.org/officeDocument/2006/relationships/tags" Target="../tags/tag98.xml"/><Relationship Id="rId20" Type="http://schemas.openxmlformats.org/officeDocument/2006/relationships/notesSlide" Target="../notesSlides/notesSlide16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24" Type="http://schemas.openxmlformats.org/officeDocument/2006/relationships/image" Target="../media/image33.png"/><Relationship Id="rId5" Type="http://schemas.openxmlformats.org/officeDocument/2006/relationships/tags" Target="../tags/tag87.xml"/><Relationship Id="rId15" Type="http://schemas.openxmlformats.org/officeDocument/2006/relationships/tags" Target="../tags/tag97.xml"/><Relationship Id="rId23" Type="http://schemas.openxmlformats.org/officeDocument/2006/relationships/image" Target="../media/image28.jpeg"/><Relationship Id="rId10" Type="http://schemas.openxmlformats.org/officeDocument/2006/relationships/tags" Target="../tags/tag92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01.xml"/><Relationship Id="rId7" Type="http://schemas.microsoft.com/office/2007/relationships/hdphoto" Target="../media/hdphoto5.wdp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3.wdp"/><Relationship Id="rId4" Type="http://schemas.openxmlformats.org/officeDocument/2006/relationships/tags" Target="../tags/tag102.xml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image" Target="../media/image26.png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image" Target="../media/image28.jpeg"/><Relationship Id="rId10" Type="http://schemas.openxmlformats.org/officeDocument/2006/relationships/tags" Target="../tags/tag112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116.xml"/><Relationship Id="rId7" Type="http://schemas.openxmlformats.org/officeDocument/2006/relationships/image" Target="../media/image26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microsoft.com/office/2007/relationships/hdphoto" Target="../media/hdphoto3.wdp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image" Target="../media/image26.png"/><Relationship Id="rId5" Type="http://schemas.openxmlformats.org/officeDocument/2006/relationships/tags" Target="../tags/tag12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9" Type="http://schemas.openxmlformats.org/officeDocument/2006/relationships/tags" Target="../tags/tag1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tags" Target="../tags/tag140.xml"/><Relationship Id="rId18" Type="http://schemas.openxmlformats.org/officeDocument/2006/relationships/image" Target="../media/image26.png"/><Relationship Id="rId3" Type="http://schemas.openxmlformats.org/officeDocument/2006/relationships/tags" Target="../tags/tag130.xml"/><Relationship Id="rId21" Type="http://schemas.openxmlformats.org/officeDocument/2006/relationships/image" Target="../media/image37.png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notesSlide" Target="../notesSlides/notesSlide17.xml"/><Relationship Id="rId2" Type="http://schemas.openxmlformats.org/officeDocument/2006/relationships/tags" Target="../tags/tag12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6.png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10" Type="http://schemas.openxmlformats.org/officeDocument/2006/relationships/tags" Target="../tags/tag137.xml"/><Relationship Id="rId19" Type="http://schemas.microsoft.com/office/2007/relationships/hdphoto" Target="../media/hdphoto3.wdp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145.xml"/><Relationship Id="rId21" Type="http://schemas.openxmlformats.org/officeDocument/2006/relationships/audio" Target="../media/audio2.wav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image" Target="../media/image40.png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0" Type="http://schemas.openxmlformats.org/officeDocument/2006/relationships/audio" Target="../media/audio1.wav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24" Type="http://schemas.openxmlformats.org/officeDocument/2006/relationships/image" Target="../media/image39.jpeg"/><Relationship Id="rId5" Type="http://schemas.openxmlformats.org/officeDocument/2006/relationships/tags" Target="../tags/tag147.xml"/><Relationship Id="rId15" Type="http://schemas.openxmlformats.org/officeDocument/2006/relationships/tags" Target="../tags/tag157.xml"/><Relationship Id="rId23" Type="http://schemas.microsoft.com/office/2007/relationships/hdphoto" Target="../media/hdphoto3.wdp"/><Relationship Id="rId10" Type="http://schemas.openxmlformats.org/officeDocument/2006/relationships/tags" Target="../tags/tag152.xml"/><Relationship Id="rId19" Type="http://schemas.openxmlformats.org/officeDocument/2006/relationships/notesSlide" Target="../notesSlides/notesSlide18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tags" Target="../tags/tag174.xml"/><Relationship Id="rId18" Type="http://schemas.openxmlformats.org/officeDocument/2006/relationships/image" Target="../media/image17.png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12" Type="http://schemas.openxmlformats.org/officeDocument/2006/relationships/tags" Target="../tags/tag173.xml"/><Relationship Id="rId17" Type="http://schemas.openxmlformats.org/officeDocument/2006/relationships/notesSlide" Target="../notesSlides/notesSlide19.xml"/><Relationship Id="rId2" Type="http://schemas.openxmlformats.org/officeDocument/2006/relationships/tags" Target="../tags/tag163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5" Type="http://schemas.openxmlformats.org/officeDocument/2006/relationships/tags" Target="../tags/tag166.xml"/><Relationship Id="rId15" Type="http://schemas.openxmlformats.org/officeDocument/2006/relationships/tags" Target="../tags/tag176.xml"/><Relationship Id="rId10" Type="http://schemas.openxmlformats.org/officeDocument/2006/relationships/tags" Target="../tags/tag171.xml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tags" Target="../tags/tag17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tags" Target="../tags/tag189.xml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tags" Target="../tags/tag188.xml"/><Relationship Id="rId2" Type="http://schemas.openxmlformats.org/officeDocument/2006/relationships/tags" Target="../tags/tag178.xml"/><Relationship Id="rId16" Type="http://schemas.openxmlformats.org/officeDocument/2006/relationships/image" Target="../media/image17.png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tags" Target="../tags/tag187.xml"/><Relationship Id="rId5" Type="http://schemas.openxmlformats.org/officeDocument/2006/relationships/tags" Target="../tags/tag181.xml"/><Relationship Id="rId15" Type="http://schemas.openxmlformats.org/officeDocument/2006/relationships/image" Target="../media/image42.png"/><Relationship Id="rId10" Type="http://schemas.openxmlformats.org/officeDocument/2006/relationships/tags" Target="../tags/tag186.xml"/><Relationship Id="rId4" Type="http://schemas.openxmlformats.org/officeDocument/2006/relationships/tags" Target="../tags/tag180.xml"/><Relationship Id="rId9" Type="http://schemas.openxmlformats.org/officeDocument/2006/relationships/tags" Target="../tags/tag185.xml"/><Relationship Id="rId1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20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2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27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300004"/>
            <a:ext cx="6603365" cy="3837305"/>
            <a:chOff x="-434704" y="2381642"/>
            <a:chExt cx="6603365" cy="38373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5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Whose dog is it?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6603365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spell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280795" y="4175760"/>
            <a:ext cx="2237105" cy="1454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 stro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 </a:t>
            </a:r>
          </a:p>
        </p:txBody>
      </p:sp>
      <p:sp>
        <p:nvSpPr>
          <p:cNvPr id="4" name="WordArt 5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4659767" y="671343"/>
            <a:ext cx="3505200" cy="73258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solidFill>
                    <a:srgbClr val="CC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8998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单词闯关</a:t>
            </a: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963930" y="1473200"/>
            <a:ext cx="2050415" cy="1163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si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964555" y="1675130"/>
            <a:ext cx="2388870" cy="1280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spri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 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117600" y="3334385"/>
            <a:ext cx="2564765" cy="1125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ki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</a:t>
            </a:r>
            <a:endParaRPr lang="en-US" sz="440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eaLnBrk="0" hangingPunct="0"/>
            <a:endParaRPr lang="en-US" sz="440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905250" y="1809750"/>
            <a:ext cx="2477770" cy="1222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you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761865" y="3032125"/>
            <a:ext cx="2903220" cy="1329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thi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   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665085" y="4361815"/>
            <a:ext cx="2951480" cy="1030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ri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</a:t>
            </a:r>
            <a:endParaRPr lang="en-US" sz="440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eaLnBrk="0" hangingPunct="0"/>
            <a:endParaRPr lang="en-US" sz="440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549775" y="4692650"/>
            <a:ext cx="2903220" cy="1329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lo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    </a:t>
            </a: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696594" y="302895"/>
            <a:ext cx="2585085" cy="103378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ŋ/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043483" y="2288455"/>
            <a:ext cx="4620260" cy="1469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ink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θɪ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ŋk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26120" y="1389888"/>
            <a:ext cx="3874480" cy="429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268273" y="4187571"/>
            <a:ext cx="4395470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Let’s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think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ldLvl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223188" y="2066205"/>
            <a:ext cx="4620260" cy="1469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nk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ɪ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ŋk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845685" y="4064000"/>
            <a:ext cx="6846570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It’s a bottle of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ink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67416" y="1965960"/>
            <a:ext cx="3583399" cy="398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581014" y="2289175"/>
            <a:ext cx="5771795" cy="10725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tru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nk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trʌ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ŋk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501265" y="4528820"/>
            <a:ext cx="8483600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It’s an elephant’s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trunk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34440" y="1015365"/>
            <a:ext cx="4143375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475918" y="2259880"/>
            <a:ext cx="4620260" cy="1469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pi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nk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pɪ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ŋk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475918" y="4203700"/>
            <a:ext cx="4655185" cy="1203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like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pink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01912" y="1499616"/>
            <a:ext cx="3391981" cy="399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3536107" y="938002"/>
            <a:ext cx="3004457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tx1"/>
                </a:solidFill>
                <a:latin typeface="Comic Sans MS" panose="030F0702030302020204" pitchFamily="66" charset="0"/>
              </a:rPr>
              <a:t>thi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  <a:endParaRPr lang="en-US" altLang="zh-CN" sz="4800" dirty="0">
              <a:latin typeface="Comic Sans MS" panose="030F0702030302020204" pitchFamily="66" charset="0"/>
            </a:endParaRPr>
          </a:p>
          <a:p>
            <a:endParaRPr lang="en-US" altLang="zh-CN" sz="4800" dirty="0">
              <a:latin typeface="Comic Sans MS" panose="030F0702030302020204" pitchFamily="66" charset="0"/>
            </a:endParaRPr>
          </a:p>
          <a:p>
            <a:r>
              <a:rPr lang="en-US" altLang="zh-CN" sz="4800">
                <a:latin typeface="Comic Sans MS" panose="030F0702030302020204" pitchFamily="66" charset="0"/>
              </a:rPr>
              <a:t>i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  <a:endParaRPr lang="en-US" altLang="zh-CN" sz="4800" dirty="0">
              <a:latin typeface="Comic Sans MS" panose="030F0702030302020204" pitchFamily="66" charset="0"/>
            </a:endParaRPr>
          </a:p>
          <a:p>
            <a:endParaRPr lang="en-US" altLang="zh-CN" sz="4800" dirty="0">
              <a:latin typeface="Comic Sans MS" panose="030F0702030302020204" pitchFamily="66" charset="0"/>
            </a:endParaRPr>
          </a:p>
          <a:p>
            <a:r>
              <a:rPr lang="en-US" altLang="zh-CN" sz="4800">
                <a:solidFill>
                  <a:schemeClr val="tx1"/>
                </a:solidFill>
                <a:latin typeface="Comic Sans MS" panose="030F0702030302020204" pitchFamily="66" charset="0"/>
              </a:rPr>
              <a:t>tru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  <a:endParaRPr lang="en-US" altLang="zh-CN" sz="4800" dirty="0">
              <a:latin typeface="Comic Sans MS" panose="030F0702030302020204" pitchFamily="66" charset="0"/>
            </a:endParaRPr>
          </a:p>
          <a:p>
            <a:endParaRPr lang="en-US" altLang="zh-CN" sz="4800" dirty="0">
              <a:latin typeface="Comic Sans MS" panose="030F0702030302020204" pitchFamily="66" charset="0"/>
            </a:endParaRPr>
          </a:p>
          <a:p>
            <a:r>
              <a:rPr lang="en-US" altLang="zh-CN" sz="4800">
                <a:solidFill>
                  <a:schemeClr val="tx1"/>
                </a:solidFill>
                <a:latin typeface="Comic Sans MS" panose="030F0702030302020204" pitchFamily="66" charset="0"/>
              </a:rPr>
              <a:t>pi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右大括号 6"/>
          <p:cNvSpPr/>
          <p:nvPr>
            <p:custDataLst>
              <p:tags r:id="rId2"/>
            </p:custDataLst>
          </p:nvPr>
        </p:nvSpPr>
        <p:spPr>
          <a:xfrm>
            <a:off x="6110250" y="1113168"/>
            <a:ext cx="284206" cy="484384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6657748" y="3127320"/>
            <a:ext cx="113682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10" name="右箭头 9"/>
          <p:cNvSpPr/>
          <p:nvPr>
            <p:custDataLst>
              <p:tags r:id="rId4"/>
            </p:custDataLst>
          </p:nvPr>
        </p:nvSpPr>
        <p:spPr>
          <a:xfrm>
            <a:off x="7503984" y="3424697"/>
            <a:ext cx="1260389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8764373" y="3127320"/>
            <a:ext cx="213360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ŋk</a:t>
            </a: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772959" y="3888486"/>
            <a:ext cx="1645920" cy="1226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694219" y="2267331"/>
            <a:ext cx="1388745" cy="1544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835824" y="5333111"/>
            <a:ext cx="1362710" cy="1170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694219" y="649986"/>
            <a:ext cx="1388110" cy="153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  <p:bldP spid="10" grpId="0" bldLvl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465518" y="4510405"/>
            <a:ext cx="2692400" cy="1454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 tha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nk</a:t>
            </a:r>
          </a:p>
        </p:txBody>
      </p:sp>
      <p:sp>
        <p:nvSpPr>
          <p:cNvPr id="4" name="WordArt 5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4659767" y="632753"/>
            <a:ext cx="3505200" cy="771174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zh-CN" altLang="en-US" sz="3600" b="1" kern="10">
                <a:ln w="9525">
                  <a:solidFill>
                    <a:srgbClr val="CC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8998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单词闯关</a:t>
            </a: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8789233" y="1791970"/>
            <a:ext cx="2050415" cy="1163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tru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nk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364043" y="1675130"/>
            <a:ext cx="2388870" cy="1280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ta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nk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17088" y="3334385"/>
            <a:ext cx="2564765" cy="1125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i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nk</a:t>
            </a:r>
            <a:endParaRPr lang="en-US" sz="440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eaLnBrk="0" hangingPunct="0"/>
            <a:endParaRPr lang="en-US" sz="440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75453" y="1878965"/>
            <a:ext cx="2477770" cy="1222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</a:t>
            </a:r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nk</a:t>
            </a:r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951543" y="3178175"/>
            <a:ext cx="2738755" cy="1212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ba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nk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  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725108" y="3159125"/>
            <a:ext cx="2903220" cy="1329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thi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nk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 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8038028" y="4933950"/>
            <a:ext cx="2951480" cy="1030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pi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nk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934918" y="4692650"/>
            <a:ext cx="2903220" cy="1329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si</a:t>
            </a:r>
            <a:r>
              <a:rPr lang="en-US" sz="44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nk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    </a:t>
            </a: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87629" y="370147"/>
            <a:ext cx="2837180" cy="103378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5400">
                <a:latin typeface="Comic Sans MS" panose="030F0702030302020204" pitchFamily="66" charset="0"/>
                <a:cs typeface="Comic Sans MS" panose="030F0702030302020204" pitchFamily="66" charset="0"/>
              </a:defRPr>
            </a:lvl1pPr>
          </a:lstStyle>
          <a:p>
            <a:r>
              <a:rPr lang="en-US" altLang="zh-CN" dirty="0"/>
              <a:t> </a:t>
            </a:r>
            <a:r>
              <a:rPr lang="en-US" dirty="0" err="1" smtClean="0"/>
              <a:t>nk</a:t>
            </a:r>
            <a:r>
              <a:rPr lang="en-US" dirty="0" smtClean="0"/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ŋk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/>
        </p:nvSpPr>
        <p:spPr>
          <a:xfrm>
            <a:off x="860960" y="313575"/>
            <a:ext cx="473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learn.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1" y="193349"/>
            <a:ext cx="605641" cy="746835"/>
          </a:xfrm>
          <a:prstGeom prst="rect">
            <a:avLst/>
          </a:prstGeom>
        </p:spPr>
      </p:pic>
      <p:pic>
        <p:nvPicPr>
          <p:cNvPr id="3" name="图片 2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607" y="1611056"/>
            <a:ext cx="8907227" cy="443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 descr="C:\Users\Administrator\Desktop\1105.jpg">
            <a:hlinkClick r:id="rId18" action="ppaction://hlinkfil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9"/>
          <a:srcRect t="15006" b="54855"/>
          <a:stretch>
            <a:fillRect/>
          </a:stretch>
        </p:blipFill>
        <p:spPr bwMode="auto">
          <a:xfrm>
            <a:off x="1123056" y="1730549"/>
            <a:ext cx="9520560" cy="5101111"/>
          </a:xfrm>
          <a:prstGeom prst="rect">
            <a:avLst/>
          </a:prstGeom>
          <a:noFill/>
        </p:spPr>
      </p:pic>
      <p:sp>
        <p:nvSpPr>
          <p:cNvPr id="13" name="文本框 33"/>
          <p:cNvSpPr txBox="1"/>
          <p:nvPr>
            <p:custDataLst>
              <p:tags r:id="rId2"/>
            </p:custDataLst>
          </p:nvPr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点击画面 播放视频</a:t>
            </a: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 rot="20783200">
            <a:off x="5869477" y="1798079"/>
            <a:ext cx="22827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ri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12" name="TextBox 11"/>
          <p:cNvSpPr txBox="1"/>
          <p:nvPr>
            <p:custDataLst>
              <p:tags r:id="rId4"/>
            </p:custDataLst>
          </p:nvPr>
        </p:nvSpPr>
        <p:spPr>
          <a:xfrm rot="20783200">
            <a:off x="1824050" y="2071668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lo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14" name="TextBox 13"/>
          <p:cNvSpPr txBox="1"/>
          <p:nvPr>
            <p:custDataLst>
              <p:tags r:id="rId5"/>
            </p:custDataLst>
          </p:nvPr>
        </p:nvSpPr>
        <p:spPr>
          <a:xfrm rot="866266">
            <a:off x="4967289" y="4086196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tru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15" name="TextBox 14"/>
          <p:cNvSpPr txBox="1"/>
          <p:nvPr>
            <p:custDataLst>
              <p:tags r:id="rId6"/>
            </p:custDataLst>
          </p:nvPr>
        </p:nvSpPr>
        <p:spPr>
          <a:xfrm rot="866266">
            <a:off x="1381116" y="4100485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thi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17" name="TextBox 16"/>
          <p:cNvSpPr txBox="1"/>
          <p:nvPr>
            <p:custDataLst>
              <p:tags r:id="rId7"/>
            </p:custDataLst>
          </p:nvPr>
        </p:nvSpPr>
        <p:spPr>
          <a:xfrm rot="20783200">
            <a:off x="3845928" y="4421429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18" name="TextBox 17"/>
          <p:cNvSpPr txBox="1"/>
          <p:nvPr>
            <p:custDataLst>
              <p:tags r:id="rId8"/>
            </p:custDataLst>
          </p:nvPr>
        </p:nvSpPr>
        <p:spPr>
          <a:xfrm rot="866266">
            <a:off x="4638667" y="2185977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si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19" name="TextBox 18"/>
          <p:cNvSpPr txBox="1"/>
          <p:nvPr>
            <p:custDataLst>
              <p:tags r:id="rId9"/>
            </p:custDataLst>
          </p:nvPr>
        </p:nvSpPr>
        <p:spPr>
          <a:xfrm rot="20783200">
            <a:off x="6681789" y="4243362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pi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21" name="TextBox 20"/>
          <p:cNvSpPr txBox="1"/>
          <p:nvPr>
            <p:custDataLst>
              <p:tags r:id="rId10"/>
            </p:custDataLst>
          </p:nvPr>
        </p:nvSpPr>
        <p:spPr>
          <a:xfrm rot="866266">
            <a:off x="7592799" y="2141992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you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2" name="文本框 8"/>
          <p:cNvSpPr txBox="1"/>
          <p:nvPr>
            <p:custDataLst>
              <p:tags r:id="rId11"/>
            </p:custDataLst>
          </p:nvPr>
        </p:nvSpPr>
        <p:spPr>
          <a:xfrm>
            <a:off x="803244" y="326333"/>
            <a:ext cx="47363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spell.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5" y="206107"/>
            <a:ext cx="605641" cy="746835"/>
          </a:xfrm>
          <a:prstGeom prst="rect">
            <a:avLst/>
          </a:prstGeom>
        </p:spPr>
      </p:pic>
      <p:pic>
        <p:nvPicPr>
          <p:cNvPr id="4" name="A Let's spell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850831" y="180323"/>
            <a:ext cx="1064895" cy="94170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1219835" y="2221634"/>
            <a:ext cx="1157605" cy="96487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ŋ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6"/>
            </p:custDataLst>
          </p:nvPr>
        </p:nvSpPr>
        <p:spPr>
          <a:xfrm>
            <a:off x="1123314" y="5056511"/>
            <a:ext cx="1437006" cy="8770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ŋk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803244" y="326333"/>
            <a:ext cx="473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chant.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5" y="206107"/>
            <a:ext cx="605641" cy="7468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196" y="1232572"/>
            <a:ext cx="7204209" cy="4793012"/>
          </a:xfrm>
          <a:prstGeom prst="rect">
            <a:avLst/>
          </a:prstGeom>
        </p:spPr>
      </p:pic>
      <p:pic>
        <p:nvPicPr>
          <p:cNvPr id="4" name="图片 3">
            <a:hlinkClick r:id="rId6" action="ppaction://hlinkfile"/>
            <a:extLst>
              <a:ext uri="{FF2B5EF4-FFF2-40B4-BE49-F238E27FC236}">
                <a16:creationId xmlns="" xmlns:a16="http://schemas.microsoft.com/office/drawing/2014/main" id="{0C7AD133-D5E0-FD3B-DAD4-36AD2F32B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395" y="1833840"/>
            <a:ext cx="6723809" cy="3590476"/>
          </a:xfrm>
          <a:prstGeom prst="roundRect">
            <a:avLst>
              <a:gd name="adj" fmla="val 9536"/>
            </a:avLst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0EEE419-F35B-9583-0466-B8A594C413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18629" y="1055511"/>
            <a:ext cx="7097382" cy="4746978"/>
          </a:xfrm>
          <a:prstGeom prst="rect">
            <a:avLst/>
          </a:prstGeom>
        </p:spPr>
      </p:pic>
      <p:pic>
        <p:nvPicPr>
          <p:cNvPr id="4" name="图片 3">
            <a:hlinkClick r:id="rId4" action="ppaction://hlinkfile"/>
            <a:extLst>
              <a:ext uri="{FF2B5EF4-FFF2-40B4-BE49-F238E27FC236}">
                <a16:creationId xmlns="" xmlns:a16="http://schemas.microsoft.com/office/drawing/2014/main" id="{5F802F16-5068-C355-DCE0-0A69E83018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47" b="6341"/>
          <a:stretch/>
        </p:blipFill>
        <p:spPr>
          <a:xfrm>
            <a:off x="2602252" y="1578846"/>
            <a:ext cx="6578323" cy="3700307"/>
          </a:xfrm>
          <a:prstGeom prst="roundRect">
            <a:avLst>
              <a:gd name="adj" fmla="val 11949"/>
            </a:avLst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73040" y="315979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4587871" y="1372876"/>
            <a:ext cx="7123434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I thi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nk</a:t>
            </a:r>
            <a:r>
              <a:rPr lang="en-US" altLang="zh-CN" sz="3200" dirty="0">
                <a:latin typeface="Comic Sans MS" panose="030F0702030302020204" pitchFamily="66" charset="0"/>
              </a:rPr>
              <a:t> I can si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ng</a:t>
            </a:r>
            <a:r>
              <a:rPr lang="en-US" altLang="zh-CN" sz="3200" dirty="0">
                <a:latin typeface="Comic Sans MS" panose="030F0702030302020204" pitchFamily="66" charset="0"/>
              </a:rPr>
              <a:t>. I thi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nk</a:t>
            </a:r>
            <a:r>
              <a:rPr lang="en-US" altLang="zh-CN" sz="3200" dirty="0">
                <a:latin typeface="Comic Sans MS" panose="030F0702030302020204" pitchFamily="66" charset="0"/>
              </a:rPr>
              <a:t> I can 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si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ng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I thi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nk</a:t>
            </a:r>
            <a:r>
              <a:rPr lang="en-US" altLang="zh-CN" sz="3200" dirty="0">
                <a:latin typeface="Comic Sans MS" panose="030F0702030302020204" pitchFamily="66" charset="0"/>
              </a:rPr>
              <a:t> I can si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ng</a:t>
            </a:r>
            <a:r>
              <a:rPr lang="en-US" altLang="zh-CN" sz="3200" dirty="0">
                <a:latin typeface="Comic Sans MS" panose="030F0702030302020204" pitchFamily="66" charset="0"/>
              </a:rPr>
              <a:t> a so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ng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I thi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nk</a:t>
            </a:r>
            <a:r>
              <a:rPr lang="en-US" altLang="zh-CN" sz="3200" dirty="0">
                <a:latin typeface="Comic Sans MS" panose="030F0702030302020204" pitchFamily="66" charset="0"/>
              </a:rPr>
              <a:t> I can si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ng</a:t>
            </a:r>
            <a:r>
              <a:rPr lang="en-US" altLang="zh-CN" sz="3200" dirty="0">
                <a:latin typeface="Comic Sans MS" panose="030F0702030302020204" pitchFamily="66" charset="0"/>
              </a:rPr>
              <a:t>. I thi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nk</a:t>
            </a:r>
            <a:r>
              <a:rPr lang="en-US" altLang="zh-CN" sz="3200" dirty="0">
                <a:latin typeface="Comic Sans MS" panose="030F0702030302020204" pitchFamily="66" charset="0"/>
              </a:rPr>
              <a:t> I can si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ng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A so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ng</a:t>
            </a:r>
            <a:r>
              <a:rPr lang="en-US" altLang="zh-CN" sz="3200" dirty="0">
                <a:latin typeface="Comic Sans MS" panose="030F0702030302020204" pitchFamily="66" charset="0"/>
              </a:rPr>
              <a:t> that is not too lo</a:t>
            </a:r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ng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矩形 8"/>
          <p:cNvSpPr/>
          <p:nvPr/>
        </p:nvSpPr>
        <p:spPr>
          <a:xfrm>
            <a:off x="245745" y="1552575"/>
            <a:ext cx="2402205" cy="227457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noAutofit/>
          </a:bodyPr>
          <a:lstStyle/>
          <a:p>
            <a:pPr algn="just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听到</a:t>
            </a:r>
            <a:r>
              <a:rPr lang="en-US" altLang="zh-CN" sz="3600" b="1" dirty="0" err="1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nk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时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坐正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</a:p>
          <a:p>
            <a:pPr algn="just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听到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ng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时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拍下手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12" name="图片 11" descr="图片3 (1)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3" b="86076" l="915" r="22053">
                        <a14:foregroundMark x1="19868" y1="33544" x2="19868" y2="33544"/>
                        <a14:foregroundMark x1="19055" y1="33070" x2="19055" y2="3307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8867" b="13702"/>
          <a:stretch>
            <a:fillRect/>
          </a:stretch>
        </p:blipFill>
        <p:spPr>
          <a:xfrm>
            <a:off x="2764155" y="1087755"/>
            <a:ext cx="1967865" cy="49015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04396"/>
            <a:ext cx="605641" cy="746835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986144" y="317757"/>
            <a:ext cx="4397375" cy="534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,write and listen.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1" descr="C:\Users\Administrator\Desktop\1105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2656" b="61615" l="5093" r="90000"/>
                    </a14:imgEffect>
                  </a14:imgLayer>
                </a14:imgProps>
              </a:ext>
            </a:extLst>
          </a:blip>
          <a:srcRect t="46727" b="28453"/>
          <a:stretch>
            <a:fillRect/>
          </a:stretch>
        </p:blipFill>
        <p:spPr bwMode="auto">
          <a:xfrm>
            <a:off x="196215" y="2232660"/>
            <a:ext cx="11657380" cy="51435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>
            <p:custDataLst>
              <p:tags r:id="rId3"/>
            </p:custDataLst>
          </p:nvPr>
        </p:nvSpPr>
        <p:spPr>
          <a:xfrm rot="21014977">
            <a:off x="1395741" y="2783615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trunk</a:t>
            </a:r>
          </a:p>
        </p:txBody>
      </p:sp>
      <p:sp>
        <p:nvSpPr>
          <p:cNvPr id="27" name="TextBox 26"/>
          <p:cNvSpPr txBox="1"/>
          <p:nvPr>
            <p:custDataLst>
              <p:tags r:id="rId4"/>
            </p:custDataLst>
          </p:nvPr>
        </p:nvSpPr>
        <p:spPr>
          <a:xfrm rot="21014977">
            <a:off x="3479319" y="2652804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song</a:t>
            </a:r>
          </a:p>
        </p:txBody>
      </p:sp>
      <p:sp>
        <p:nvSpPr>
          <p:cNvPr id="28" name="TextBox 27"/>
          <p:cNvSpPr txBox="1"/>
          <p:nvPr>
            <p:custDataLst>
              <p:tags r:id="rId5"/>
            </p:custDataLst>
          </p:nvPr>
        </p:nvSpPr>
        <p:spPr>
          <a:xfrm rot="21014977">
            <a:off x="4893790" y="2581366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ring</a:t>
            </a:r>
          </a:p>
        </p:txBody>
      </p:sp>
      <p:sp>
        <p:nvSpPr>
          <p:cNvPr id="29" name="TextBox 28"/>
          <p:cNvSpPr txBox="1"/>
          <p:nvPr>
            <p:custDataLst>
              <p:tags r:id="rId6"/>
            </p:custDataLst>
          </p:nvPr>
        </p:nvSpPr>
        <p:spPr>
          <a:xfrm rot="21014977">
            <a:off x="6436851" y="2581366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think</a:t>
            </a:r>
          </a:p>
        </p:txBody>
      </p:sp>
      <p:sp>
        <p:nvSpPr>
          <p:cNvPr id="33" name="TextBox 32"/>
          <p:cNvSpPr txBox="1"/>
          <p:nvPr>
            <p:custDataLst>
              <p:tags r:id="rId7"/>
            </p:custDataLst>
          </p:nvPr>
        </p:nvSpPr>
        <p:spPr>
          <a:xfrm rot="21014977">
            <a:off x="7722733" y="2581365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sing</a:t>
            </a:r>
          </a:p>
        </p:txBody>
      </p:sp>
      <p:sp>
        <p:nvSpPr>
          <p:cNvPr id="35" name="TextBox 34"/>
          <p:cNvSpPr txBox="1"/>
          <p:nvPr>
            <p:custDataLst>
              <p:tags r:id="rId8"/>
            </p:custDataLst>
          </p:nvPr>
        </p:nvSpPr>
        <p:spPr>
          <a:xfrm rot="21014977">
            <a:off x="9080056" y="2524214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thing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>
            <p:custDataLst>
              <p:tags r:id="rId9"/>
            </p:custDataLst>
          </p:nvPr>
        </p:nvSpPr>
        <p:spPr>
          <a:xfrm rot="21014977">
            <a:off x="1438603" y="3998061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drink</a:t>
            </a:r>
          </a:p>
        </p:txBody>
      </p:sp>
      <p:sp>
        <p:nvSpPr>
          <p:cNvPr id="37" name="TextBox 36"/>
          <p:cNvSpPr txBox="1"/>
          <p:nvPr>
            <p:custDataLst>
              <p:tags r:id="rId10"/>
            </p:custDataLst>
          </p:nvPr>
        </p:nvSpPr>
        <p:spPr>
          <a:xfrm rot="21014977">
            <a:off x="3522181" y="3867250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pink</a:t>
            </a:r>
          </a:p>
        </p:txBody>
      </p:sp>
      <p:sp>
        <p:nvSpPr>
          <p:cNvPr id="38" name="TextBox 37"/>
          <p:cNvSpPr txBox="1"/>
          <p:nvPr>
            <p:custDataLst>
              <p:tags r:id="rId11"/>
            </p:custDataLst>
          </p:nvPr>
        </p:nvSpPr>
        <p:spPr>
          <a:xfrm rot="21014977">
            <a:off x="4936652" y="3795812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thank</a:t>
            </a:r>
          </a:p>
        </p:txBody>
      </p:sp>
      <p:sp>
        <p:nvSpPr>
          <p:cNvPr id="39" name="TextBox 38"/>
          <p:cNvSpPr txBox="1"/>
          <p:nvPr>
            <p:custDataLst>
              <p:tags r:id="rId12"/>
            </p:custDataLst>
          </p:nvPr>
        </p:nvSpPr>
        <p:spPr>
          <a:xfrm rot="21014977">
            <a:off x="6479713" y="3795812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morning</a:t>
            </a:r>
          </a:p>
        </p:txBody>
      </p:sp>
      <p:sp>
        <p:nvSpPr>
          <p:cNvPr id="51" name="TextBox 50"/>
          <p:cNvSpPr txBox="1"/>
          <p:nvPr>
            <p:custDataLst>
              <p:tags r:id="rId13"/>
            </p:custDataLst>
          </p:nvPr>
        </p:nvSpPr>
        <p:spPr>
          <a:xfrm rot="21014977">
            <a:off x="8022779" y="3795811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long</a:t>
            </a:r>
          </a:p>
        </p:txBody>
      </p:sp>
      <p:sp>
        <p:nvSpPr>
          <p:cNvPr id="52" name="TextBox 51"/>
          <p:cNvSpPr txBox="1"/>
          <p:nvPr>
            <p:custDataLst>
              <p:tags r:id="rId14"/>
            </p:custDataLst>
          </p:nvPr>
        </p:nvSpPr>
        <p:spPr>
          <a:xfrm rot="21014977">
            <a:off x="9122918" y="3738660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bank</a:t>
            </a:r>
          </a:p>
        </p:txBody>
      </p:sp>
      <p:sp>
        <p:nvSpPr>
          <p:cNvPr id="2" name="TextBox 1"/>
          <p:cNvSpPr txBox="1"/>
          <p:nvPr>
            <p:custDataLst>
              <p:tags r:id="rId15"/>
            </p:custDataLst>
          </p:nvPr>
        </p:nvSpPr>
        <p:spPr>
          <a:xfrm>
            <a:off x="569259" y="1222978"/>
            <a:ext cx="677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Read them by yourselves.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" name="read write and listen">
            <a:hlinkClick r:id="" action="ppaction://media"/>
          </p:cNvPr>
          <p:cNvPicPr/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335374" y="275211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04396"/>
            <a:ext cx="605641" cy="746835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963710" y="317757"/>
            <a:ext cx="444224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Read, write </a:t>
            </a: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listen.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1" descr="C:\Users\Administrator\Desktop\1105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3"/>
          <a:srcRect t="46727" b="28453"/>
          <a:stretch>
            <a:fillRect/>
          </a:stretch>
        </p:blipFill>
        <p:spPr bwMode="auto">
          <a:xfrm>
            <a:off x="169545" y="1110615"/>
            <a:ext cx="11657380" cy="5143500"/>
          </a:xfrm>
          <a:prstGeom prst="rect">
            <a:avLst/>
          </a:prstGeom>
          <a:noFill/>
        </p:spPr>
      </p:pic>
      <p:sp>
        <p:nvSpPr>
          <p:cNvPr id="14" name="TextBox 24"/>
          <p:cNvSpPr txBox="1"/>
          <p:nvPr>
            <p:custDataLst>
              <p:tags r:id="rId3"/>
            </p:custDataLst>
          </p:nvPr>
        </p:nvSpPr>
        <p:spPr>
          <a:xfrm rot="21014977">
            <a:off x="1369071" y="1661570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trunk</a:t>
            </a:r>
          </a:p>
        </p:txBody>
      </p:sp>
      <p:sp>
        <p:nvSpPr>
          <p:cNvPr id="15" name="TextBox 26"/>
          <p:cNvSpPr txBox="1"/>
          <p:nvPr>
            <p:custDataLst>
              <p:tags r:id="rId4"/>
            </p:custDataLst>
          </p:nvPr>
        </p:nvSpPr>
        <p:spPr>
          <a:xfrm rot="21014977">
            <a:off x="3452649" y="1530759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song</a:t>
            </a:r>
          </a:p>
        </p:txBody>
      </p:sp>
      <p:sp>
        <p:nvSpPr>
          <p:cNvPr id="16" name="TextBox 27"/>
          <p:cNvSpPr txBox="1"/>
          <p:nvPr>
            <p:custDataLst>
              <p:tags r:id="rId5"/>
            </p:custDataLst>
          </p:nvPr>
        </p:nvSpPr>
        <p:spPr>
          <a:xfrm rot="21014977">
            <a:off x="4867120" y="1459321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ring</a:t>
            </a:r>
          </a:p>
        </p:txBody>
      </p:sp>
      <p:sp>
        <p:nvSpPr>
          <p:cNvPr id="17" name="TextBox 28"/>
          <p:cNvSpPr txBox="1"/>
          <p:nvPr>
            <p:custDataLst>
              <p:tags r:id="rId6"/>
            </p:custDataLst>
          </p:nvPr>
        </p:nvSpPr>
        <p:spPr>
          <a:xfrm rot="21014977">
            <a:off x="6410181" y="1459321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think</a:t>
            </a:r>
          </a:p>
        </p:txBody>
      </p:sp>
      <p:sp>
        <p:nvSpPr>
          <p:cNvPr id="18" name="TextBox 32"/>
          <p:cNvSpPr txBox="1"/>
          <p:nvPr>
            <p:custDataLst>
              <p:tags r:id="rId7"/>
            </p:custDataLst>
          </p:nvPr>
        </p:nvSpPr>
        <p:spPr>
          <a:xfrm rot="21014977">
            <a:off x="7696063" y="1459320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sing</a:t>
            </a:r>
          </a:p>
        </p:txBody>
      </p:sp>
      <p:sp>
        <p:nvSpPr>
          <p:cNvPr id="20" name="TextBox 34"/>
          <p:cNvSpPr txBox="1"/>
          <p:nvPr>
            <p:custDataLst>
              <p:tags r:id="rId8"/>
            </p:custDataLst>
          </p:nvPr>
        </p:nvSpPr>
        <p:spPr>
          <a:xfrm rot="21014977">
            <a:off x="9053386" y="1402169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thing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35"/>
          <p:cNvSpPr txBox="1"/>
          <p:nvPr>
            <p:custDataLst>
              <p:tags r:id="rId9"/>
            </p:custDataLst>
          </p:nvPr>
        </p:nvSpPr>
        <p:spPr>
          <a:xfrm rot="21014977">
            <a:off x="1411933" y="2876016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drink</a:t>
            </a:r>
          </a:p>
        </p:txBody>
      </p:sp>
      <p:sp>
        <p:nvSpPr>
          <p:cNvPr id="22" name="TextBox 36"/>
          <p:cNvSpPr txBox="1"/>
          <p:nvPr>
            <p:custDataLst>
              <p:tags r:id="rId10"/>
            </p:custDataLst>
          </p:nvPr>
        </p:nvSpPr>
        <p:spPr>
          <a:xfrm rot="21014977">
            <a:off x="3495511" y="2745205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pink</a:t>
            </a:r>
          </a:p>
        </p:txBody>
      </p:sp>
      <p:sp>
        <p:nvSpPr>
          <p:cNvPr id="23" name="TextBox 37"/>
          <p:cNvSpPr txBox="1"/>
          <p:nvPr>
            <p:custDataLst>
              <p:tags r:id="rId11"/>
            </p:custDataLst>
          </p:nvPr>
        </p:nvSpPr>
        <p:spPr>
          <a:xfrm rot="21014977">
            <a:off x="4909982" y="2673767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thank</a:t>
            </a:r>
          </a:p>
        </p:txBody>
      </p:sp>
      <p:sp>
        <p:nvSpPr>
          <p:cNvPr id="30" name="TextBox 38"/>
          <p:cNvSpPr txBox="1"/>
          <p:nvPr>
            <p:custDataLst>
              <p:tags r:id="rId12"/>
            </p:custDataLst>
          </p:nvPr>
        </p:nvSpPr>
        <p:spPr>
          <a:xfrm rot="21014977">
            <a:off x="6453043" y="2673767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morning</a:t>
            </a:r>
          </a:p>
        </p:txBody>
      </p:sp>
      <p:sp>
        <p:nvSpPr>
          <p:cNvPr id="31" name="TextBox 50"/>
          <p:cNvSpPr txBox="1"/>
          <p:nvPr>
            <p:custDataLst>
              <p:tags r:id="rId13"/>
            </p:custDataLst>
          </p:nvPr>
        </p:nvSpPr>
        <p:spPr>
          <a:xfrm rot="21014977">
            <a:off x="7996109" y="2673766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long</a:t>
            </a:r>
          </a:p>
        </p:txBody>
      </p:sp>
      <p:sp>
        <p:nvSpPr>
          <p:cNvPr id="32" name="TextBox 51"/>
          <p:cNvSpPr txBox="1"/>
          <p:nvPr>
            <p:custDataLst>
              <p:tags r:id="rId14"/>
            </p:custDataLst>
          </p:nvPr>
        </p:nvSpPr>
        <p:spPr>
          <a:xfrm rot="21014977">
            <a:off x="9096248" y="2616615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bank</a:t>
            </a:r>
          </a:p>
        </p:txBody>
      </p:sp>
      <p:sp>
        <p:nvSpPr>
          <p:cNvPr id="53" name="TextBox 52"/>
          <p:cNvSpPr txBox="1"/>
          <p:nvPr>
            <p:custDataLst>
              <p:tags r:id="rId15"/>
            </p:custDataLst>
          </p:nvPr>
        </p:nvSpPr>
        <p:spPr>
          <a:xfrm>
            <a:off x="1393475" y="4511053"/>
            <a:ext cx="4033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song; ring; sing; thing; morning; long</a:t>
            </a:r>
          </a:p>
        </p:txBody>
      </p:sp>
      <p:sp>
        <p:nvSpPr>
          <p:cNvPr id="54" name="TextBox 53"/>
          <p:cNvSpPr txBox="1"/>
          <p:nvPr>
            <p:custDataLst>
              <p:tags r:id="rId16"/>
            </p:custDataLst>
          </p:nvPr>
        </p:nvSpPr>
        <p:spPr>
          <a:xfrm>
            <a:off x="6151246" y="4539627"/>
            <a:ext cx="4033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trunk; think; drink; pink; thank; bank</a:t>
            </a:r>
          </a:p>
        </p:txBody>
      </p:sp>
      <p:pic>
        <p:nvPicPr>
          <p:cNvPr id="2" name="read write and listen">
            <a:hlinkClick r:id="" action="ppaction://media"/>
            <a:extLst>
              <a:ext uri="{FF2B5EF4-FFF2-40B4-BE49-F238E27FC236}">
                <a16:creationId xmlns="" xmlns:a16="http://schemas.microsoft.com/office/drawing/2014/main" id="{4C819A49-ECDA-9BF4-7B46-A527B02B197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608320" y="27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C:\Users\Administrator\Desktop\1105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38" b="90625" l="10000" r="29259"/>
                    </a14:imgEffect>
                  </a14:imgLayer>
                </a14:imgProps>
              </a:ext>
            </a:extLst>
          </a:blip>
          <a:srcRect t="71340" b="7217"/>
          <a:stretch>
            <a:fillRect/>
          </a:stretch>
        </p:blipFill>
        <p:spPr bwMode="auto">
          <a:xfrm>
            <a:off x="255319" y="504757"/>
            <a:ext cx="12192000" cy="447802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618283" y="1721568"/>
            <a:ext cx="5114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Look! Zoom is eating.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97726" y="4610413"/>
            <a:ext cx="5114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This girl is drinking.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8" y="3677042"/>
            <a:ext cx="3659505" cy="22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04396"/>
            <a:ext cx="605641" cy="746835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963710" y="317757"/>
            <a:ext cx="444224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Read, write </a:t>
            </a: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listen.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04396"/>
            <a:ext cx="605641" cy="746835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1012814" y="317757"/>
            <a:ext cx="4344035" cy="534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Look, listen and write.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" descr="C:\Users\Administrator\Desktop\1105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/>
          <a:srcRect t="71340" b="7217"/>
          <a:stretch>
            <a:fillRect/>
          </a:stretch>
        </p:blipFill>
        <p:spPr bwMode="auto">
          <a:xfrm>
            <a:off x="-31680" y="1100138"/>
            <a:ext cx="12192000" cy="4443413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>
            <p:custDataLst>
              <p:tags r:id="rId4"/>
            </p:custDataLst>
          </p:nvPr>
        </p:nvSpPr>
        <p:spPr>
          <a:xfrm>
            <a:off x="782933" y="4485048"/>
            <a:ext cx="2733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Zoom is eating.</a:t>
            </a:r>
          </a:p>
        </p:txBody>
      </p:sp>
      <p:sp>
        <p:nvSpPr>
          <p:cNvPr id="15" name="TextBox 14"/>
          <p:cNvSpPr txBox="1"/>
          <p:nvPr>
            <p:custDataLst>
              <p:tags r:id="rId5"/>
            </p:custDataLst>
          </p:nvPr>
        </p:nvSpPr>
        <p:spPr>
          <a:xfrm>
            <a:off x="1568747" y="4005381"/>
            <a:ext cx="1162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(eat)</a:t>
            </a:r>
          </a:p>
        </p:txBody>
      </p:sp>
      <p:sp>
        <p:nvSpPr>
          <p:cNvPr id="17" name="TextBox 16"/>
          <p:cNvSpPr txBox="1"/>
          <p:nvPr>
            <p:custDataLst>
              <p:tags r:id="rId6"/>
            </p:custDataLst>
          </p:nvPr>
        </p:nvSpPr>
        <p:spPr>
          <a:xfrm>
            <a:off x="3972864" y="4005381"/>
            <a:ext cx="1162087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(jump)</a:t>
            </a:r>
          </a:p>
        </p:txBody>
      </p:sp>
      <p:sp>
        <p:nvSpPr>
          <p:cNvPr id="2" name="TextBox 18"/>
          <p:cNvSpPr txBox="1"/>
          <p:nvPr>
            <p:custDataLst>
              <p:tags r:id="rId7"/>
            </p:custDataLst>
          </p:nvPr>
        </p:nvSpPr>
        <p:spPr>
          <a:xfrm>
            <a:off x="6328661" y="3969634"/>
            <a:ext cx="1462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(drink)</a:t>
            </a:r>
          </a:p>
        </p:txBody>
      </p:sp>
      <p:sp>
        <p:nvSpPr>
          <p:cNvPr id="20" name="TextBox 19"/>
          <p:cNvSpPr txBox="1"/>
          <p:nvPr>
            <p:custDataLst>
              <p:tags r:id="rId8"/>
            </p:custDataLst>
          </p:nvPr>
        </p:nvSpPr>
        <p:spPr>
          <a:xfrm>
            <a:off x="8849073" y="3969634"/>
            <a:ext cx="146208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(sing)</a:t>
            </a:r>
          </a:p>
        </p:txBody>
      </p:sp>
      <p:sp>
        <p:nvSpPr>
          <p:cNvPr id="3" name="TextBox 1"/>
          <p:cNvSpPr txBox="1"/>
          <p:nvPr>
            <p:custDataLst>
              <p:tags r:id="rId9"/>
            </p:custDataLst>
          </p:nvPr>
        </p:nvSpPr>
        <p:spPr>
          <a:xfrm>
            <a:off x="3101692" y="5227712"/>
            <a:ext cx="3369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John is jumping.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>
            <p:custDataLst>
              <p:tags r:id="rId10"/>
            </p:custDataLst>
          </p:nvPr>
        </p:nvSpPr>
        <p:spPr>
          <a:xfrm>
            <a:off x="6004056" y="4744045"/>
            <a:ext cx="3369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Zip is drinking.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11"/>
            </p:custDataLst>
          </p:nvPr>
        </p:nvSpPr>
        <p:spPr>
          <a:xfrm>
            <a:off x="8218260" y="5281941"/>
            <a:ext cx="3369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Sarah is singing.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a game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3"/>
            </p:custDataLst>
          </p:nvPr>
        </p:nvSpPr>
        <p:spPr>
          <a:xfrm>
            <a:off x="543393" y="2232721"/>
            <a:ext cx="6886107" cy="31085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将全班分成八个人一组，排成一队，第一位学生选一个词，小声告诉下一位学生，如此这样，直到传到本队的最后一名学生时，请这位最后的学生说出他所听到的单词，然后请第一名学生也说出刚一开始传的单词，这样就可以判断出每个组员是否都传递了正确的读音。</a:t>
            </a:r>
          </a:p>
        </p:txBody>
      </p:sp>
      <p:sp>
        <p:nvSpPr>
          <p:cNvPr id="27" name="TextBox 7"/>
          <p:cNvSpPr txBox="1"/>
          <p:nvPr>
            <p:custDataLst>
              <p:tags r:id="rId4"/>
            </p:custDataLst>
          </p:nvPr>
        </p:nvSpPr>
        <p:spPr>
          <a:xfrm>
            <a:off x="4736230" y="994882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Passing Words.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5"/>
            </p:custDataLst>
          </p:nvPr>
        </p:nvSpPr>
        <p:spPr>
          <a:xfrm>
            <a:off x="7848132" y="2225162"/>
            <a:ext cx="3800475" cy="29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trunk song ring think sing thing drink pink thank morning long bank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7"/>
          <p:cNvSpPr txBox="1"/>
          <p:nvPr>
            <p:custDataLst>
              <p:tags r:id="rId1"/>
            </p:custDataLst>
          </p:nvPr>
        </p:nvSpPr>
        <p:spPr>
          <a:xfrm>
            <a:off x="827571" y="449073"/>
            <a:ext cx="3196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group.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723439" y="3265691"/>
            <a:ext cx="4984501" cy="237175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圆角矩形 23"/>
          <p:cNvSpPr/>
          <p:nvPr>
            <p:custDataLst>
              <p:tags r:id="rId3"/>
            </p:custDataLst>
          </p:nvPr>
        </p:nvSpPr>
        <p:spPr>
          <a:xfrm>
            <a:off x="5810249" y="3243231"/>
            <a:ext cx="5762616" cy="237175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7"/>
          <p:cNvSpPr txBox="1"/>
          <p:nvPr>
            <p:custDataLst>
              <p:tags r:id="rId4"/>
            </p:custDataLst>
          </p:nvPr>
        </p:nvSpPr>
        <p:spPr>
          <a:xfrm>
            <a:off x="983262" y="3266086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/ŋ/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7"/>
          <p:cNvSpPr txBox="1"/>
          <p:nvPr>
            <p:custDataLst>
              <p:tags r:id="rId5"/>
            </p:custDataLst>
          </p:nvPr>
        </p:nvSpPr>
        <p:spPr>
          <a:xfrm>
            <a:off x="9739326" y="3167676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ŋ</a:t>
            </a:r>
            <a:r>
              <a:rPr lang="en-US" altLang="zh-CN" sz="2800" dirty="0" err="1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>
            <p:custDataLst>
              <p:tags r:id="rId6"/>
            </p:custDataLst>
          </p:nvPr>
        </p:nvSpPr>
        <p:spPr>
          <a:xfrm>
            <a:off x="1585912" y="1128717"/>
            <a:ext cx="9786938" cy="148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trunk song ring think sing thing drink pink thank morning long bank</a:t>
            </a:r>
          </a:p>
        </p:txBody>
      </p:sp>
      <p:sp>
        <p:nvSpPr>
          <p:cNvPr id="47" name="TextBox 46"/>
          <p:cNvSpPr txBox="1"/>
          <p:nvPr>
            <p:custDataLst>
              <p:tags r:id="rId7"/>
            </p:custDataLst>
          </p:nvPr>
        </p:nvSpPr>
        <p:spPr>
          <a:xfrm>
            <a:off x="1252510" y="3571869"/>
            <a:ext cx="4948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song ring sing thing morning long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		</a:t>
            </a:r>
          </a:p>
        </p:txBody>
      </p:sp>
      <p:sp>
        <p:nvSpPr>
          <p:cNvPr id="48" name="TextBox 47"/>
          <p:cNvSpPr txBox="1"/>
          <p:nvPr>
            <p:custDataLst>
              <p:tags r:id="rId8"/>
            </p:custDataLst>
          </p:nvPr>
        </p:nvSpPr>
        <p:spPr>
          <a:xfrm>
            <a:off x="6086436" y="3529018"/>
            <a:ext cx="4458661" cy="14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trunk think drink pink thank bank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read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2" name="图片 1" descr="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" y="1090295"/>
            <a:ext cx="10768330" cy="161417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7240" y="2892425"/>
            <a:ext cx="7846695" cy="1732280"/>
          </a:xfrm>
          <a:prstGeom prst="rect">
            <a:avLst/>
          </a:prstGeom>
        </p:spPr>
      </p:pic>
      <p:pic>
        <p:nvPicPr>
          <p:cNvPr id="4" name="图片 3" descr="火车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 cstate="print"/>
          <a:srcRect l="24809" t="30910" r="40157" b="5908"/>
          <a:stretch>
            <a:fillRect/>
          </a:stretch>
        </p:blipFill>
        <p:spPr bwMode="auto">
          <a:xfrm>
            <a:off x="2260718" y="4967763"/>
            <a:ext cx="32035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 descr="火车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2" cstate="print"/>
          <a:srcRect l="24809" t="30910" r="40157" b="5908"/>
          <a:stretch>
            <a:fillRect/>
          </a:stretch>
        </p:blipFill>
        <p:spPr bwMode="auto">
          <a:xfrm>
            <a:off x="5464293" y="4967763"/>
            <a:ext cx="32035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1127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4248" y="1666562"/>
            <a:ext cx="115252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si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7" name="文本框 1127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10999" y="1608683"/>
            <a:ext cx="122396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thi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8" name="文本框 1127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52641" y="1597253"/>
            <a:ext cx="129698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9" name="文本框 1127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43912" y="1608683"/>
            <a:ext cx="144145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lo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本框 1127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558579" y="1656853"/>
            <a:ext cx="122396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tha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11" name="文本框 1127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7953" y="3429251"/>
            <a:ext cx="136842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</a:rPr>
              <a:t>tru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12" name="文本框 1127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52616" y="3428952"/>
            <a:ext cx="115252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13" name="文本框 1127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98350" y="3446920"/>
            <a:ext cx="143986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pi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14" name="文本框 1127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732569" y="3446920"/>
            <a:ext cx="136842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thi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16" name="文本框 1128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580902" y="5380925"/>
            <a:ext cx="136842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stro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17" name="文本框 1128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128715" y="5398917"/>
            <a:ext cx="165576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spri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5" name="文本框 11282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477161" y="5398917"/>
            <a:ext cx="122396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20" name="文本框 1128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110589" y="5398917"/>
            <a:ext cx="1295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ba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5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605229" y="128800"/>
            <a:ext cx="2439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a game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" y="26515"/>
            <a:ext cx="605641" cy="7468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 bwMode="auto">
          <a:xfrm>
            <a:off x="2620108" y="590647"/>
            <a:ext cx="6400800" cy="6248400"/>
            <a:chOff x="816" y="144"/>
            <a:chExt cx="4032" cy="3936"/>
          </a:xfrm>
        </p:grpSpPr>
        <p:pic>
          <p:nvPicPr>
            <p:cNvPr id="3" name="图片 14338" descr="迷宫_副本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4" cstate="print"/>
            <a:srcRect b="1205"/>
            <a:stretch>
              <a:fillRect/>
            </a:stretch>
          </p:blipFill>
          <p:spPr bwMode="auto">
            <a:xfrm>
              <a:off x="816" y="144"/>
              <a:ext cx="4032" cy="3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直接连接符 1433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816" y="4080"/>
              <a:ext cx="40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</p:spPr>
          <p:txBody>
            <a:bodyPr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5" name="文本框 1434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93121" y="4367310"/>
            <a:ext cx="14763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6" name="文本框 1434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12483" y="1919385"/>
            <a:ext cx="15494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tha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7" name="文本框 1434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77908" y="6000847"/>
            <a:ext cx="16002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pi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8" name="文本框 1434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72508" y="3181447"/>
            <a:ext cx="1547813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si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9" name="文本框 1434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385283" y="2495647"/>
            <a:ext cx="24257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tru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10" name="文本框 1434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36446" y="2927447"/>
            <a:ext cx="16224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thi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11" name="文本框 1434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41271" y="3575147"/>
            <a:ext cx="12192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thi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12" name="文本框 1434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558820" y="4181414"/>
            <a:ext cx="1690688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spri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13" name="文本框 1434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25146" y="3214785"/>
            <a:ext cx="10668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  <p:sp>
        <p:nvSpPr>
          <p:cNvPr id="14" name="文本框 1434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265008" y="1270097"/>
            <a:ext cx="191135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ri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15" name="文本框 1435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005202" y="5536344"/>
            <a:ext cx="10668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ki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16" name="文本框 1435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523895" y="5065334"/>
            <a:ext cx="15240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stro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</p:txBody>
      </p:sp>
      <p:sp>
        <p:nvSpPr>
          <p:cNvPr id="17" name="立方体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573358" y="6030692"/>
            <a:ext cx="914400" cy="914400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20" name="图片 19" descr="dog1_副本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5" cstate="print"/>
          <a:srcRect b="56473"/>
          <a:stretch>
            <a:fillRect/>
          </a:stretch>
        </p:blipFill>
        <p:spPr bwMode="auto">
          <a:xfrm>
            <a:off x="1858108" y="4934047"/>
            <a:ext cx="1066800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本框 1435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688746" y="5662710"/>
            <a:ext cx="15128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ta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457E-6 C 0.0151 -0.02127 0.04358 0.01479 0.05868 -0.00648 C 0.06076 -0.01989 0.06094 -0.0333 0.06337 -0.04648 C 0.06163 -0.05642 0.06111 -0.06636 0.05868 -0.07607 C 0.0592 -0.08093 0.05677 -0.08902 0.06024 -0.09087 C 0.06858 -0.09526 0.07899 -0.09018 0.08733 -0.08671 C 0.0974 -0.0874 0.10729 -0.08786 0.11736 -0.08879 C 0.12153 -0.08925 0.12778 -0.08601 0.13003 -0.09087 C 0.13281 -0.09665 0.12882 -0.11075 0.12691 -0.11838 C 0.12483 -0.19653 0.13594 -0.17526 0.08247 -0.17341 C 0.07604 -0.17318 0.06979 -0.17341 0.06337 -0.17341 " pathEditMode="relative" rAng="0" ptsTypes="ffffffffff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-9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-0.17341 C 0.06285 -0.19445 0.05746 -0.23191 0.06337 -0.25595 C 0.11597 -0.2541 0.1559 -0.25179 0.20937 -0.25179 " pathEditMode="relative" rAng="0" ptsTypes="ffA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0" y="-4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37 -0.25179 C 0.21076 -0.25965 0.21302 -0.26544 0.21458 -0.27307 C 0.21406 -0.2985 0.21024 -0.32393 0.21319 -0.34867 C 0.21389 -0.35515 0.22378 -0.3533 0.22378 -0.35307 C 0.24583 -0.3489 0.26128 -0.3496 0.28507 -0.35098 C 0.29809 -0.35561 0.325 -0.35098 0.325 -0.35075 " pathEditMode="relative" rAng="0" ptsTypes="fffff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-5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 -0.35076 C 0.33386 -0.34752 0.32882 -0.34868 0.33976 -0.34868 L 0.34566 -0.46058 L 0.40903 -0.46474 L 0.41059 -0.33526 L 0.46077 -0.34197 " pathEditMode="relative" rAng="0" ptsTypes="fAAA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-4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7653 -0.337243 C 0.427653 -0.312503 0.427653 -0.287993 0.427653 -0.263253 L 0.508563 -0.269733 " pathEditMode="relative" rAng="0" ptsTypes="f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3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459 -0.255556 C 0.441889 -0.231746 0.443109 -0.216486 0.437029 -0.196596 C 0.436509 -0.191746 0.433389 -0.167236 0.437029 -0.162376 C 0.439979 -0.158446 0.445539 -0.160996 0.449879 -0.160526 C 0.486159 -0.145736 0.524529 -0.168156 0.560989 -0.168156 " pathEditMode="relative" rAng="0" ptsTypes="ffffA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776 -0.173804 C 0.56506 -0.158774 0.56662 -0.140054 0.56888 -0.122944 C 0.56853 -0.115774 0.5694 -0.0792444 0.56089 -0.0702244 C 0.55829 -0.0674444 0.55464 -0.0674444 0.55151 -0.0658344 C 0.52721 -0.0697644 0.54197 -0.0681444 0.50707 -0.0681444 " pathEditMode="relative" rAng="0" ptsTypes="ffffA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5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5148 -0.0655139 C 0.544916 -0.063552 0.544372 -0.06159 0.544447 -0.0596281 C 0.544604 -0.0554874 0.545844 -0.0476302 0.545844 -0.0476302 C 0.546232 -0.0295297 0.547623 -0.0127402 0.546539 0.00427078 C 0.547003 0.00753918 0.547084 0.0116894 0.548011 0.0140852 C 0.548939 0.0162641 0.550335 0.0160471 0.551495 0.0162641 C 0.558078 0.0173582 0.564738 0.0175752 0.571321 0.018226 C 0.571089 0.0260831 0.571165 0.0341477 0.570621 0.0419954 C 0.570469 0.0444006 0.569617 0.0459286 0.569229 0.0481075 C 0.567681 0.0570493 0.567833 0.066425 0.567833 0.0760176 " pathEditMode="relative" rAng="0" ptsTypes="fffffffff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7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82 0.0321811 C 0.56767 0.0555311 0.5675 0.0786511 0.56663 0.102001 C 0.56611 0.117031 0.56125 0.112181 0.56663 0.131601 C 0.56733 0.134141 0.57445 0.137151 0.57618 0.137841 C 0.59094 0.142701 0.59597 0.142001 0.61438 0.142001 " pathEditMode="relative" rAng="0" ptsTypes="ffffA">
                                      <p:cBhvr>
                                        <p:cTn id="1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5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build="allAtOnce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6" grpId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638175" y="2260599"/>
            <a:ext cx="896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劳动是生命的法则，也是它最美的果实。</a:t>
            </a: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641350" y="1545590"/>
            <a:ext cx="11137900" cy="1034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Labor is the law of life, also it is the most beautiful fruit.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308737" y="371196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71B1E3-36FF-40A2-CBFC-0203D26B5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768" y="2982105"/>
            <a:ext cx="5498592" cy="3828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9689" y="565118"/>
            <a:ext cx="10301605" cy="67056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Let’s introduce the pronunciations of ng and </a:t>
            </a:r>
            <a:r>
              <a:rPr lang="en-US" altLang="zh-CN" sz="3600" dirty="0" err="1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nk</a:t>
            </a:r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.</a:t>
            </a:r>
            <a:endParaRPr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281" y="2268410"/>
            <a:ext cx="1546225" cy="179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797" y="1235678"/>
            <a:ext cx="1496695" cy="188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345" y="1297692"/>
            <a:ext cx="1842769" cy="1818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341" y="1994980"/>
            <a:ext cx="1718310" cy="159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549" y="4065460"/>
            <a:ext cx="1643380" cy="182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615" y="4509135"/>
            <a:ext cx="1842770" cy="2049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3941" y="4509135"/>
            <a:ext cx="2212975" cy="1648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96898" y="-111250"/>
            <a:ext cx="2892977" cy="1068779"/>
          </a:xfrm>
          <a:prstGeom prst="rect">
            <a:avLst/>
          </a:prstGeom>
        </p:spPr>
      </p:pic>
      <p:sp>
        <p:nvSpPr>
          <p:cNvPr id="21" name="文本框 8"/>
          <p:cNvSpPr txBox="1"/>
          <p:nvPr>
            <p:custDataLst>
              <p:tags r:id="rId2"/>
            </p:custDataLst>
          </p:nvPr>
        </p:nvSpPr>
        <p:spPr>
          <a:xfrm>
            <a:off x="282227" y="25660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31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4945" y="1341755"/>
            <a:ext cx="11336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判断</a:t>
            </a:r>
            <a:r>
              <a:rPr kumimoji="1" lang="zh-CN" altLang="en-US" sz="3200" b="1" dirty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下列每组单词画线部分发音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是“</a:t>
            </a:r>
            <a:r>
              <a:rPr kumimoji="1" lang="en-US" altLang="zh-CN" sz="3200" b="1" dirty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T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”否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“</a:t>
            </a:r>
            <a:r>
              <a:rPr kumimoji="1" lang="en-US" altLang="zh-CN" sz="3200" b="1" dirty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F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”相同</a:t>
            </a:r>
            <a:r>
              <a:rPr kumimoji="1" lang="zh-CN" altLang="en-US" sz="3200" b="1" dirty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grpSp>
        <p:nvGrpSpPr>
          <p:cNvPr id="6146" name="Group 2"/>
          <p:cNvGrpSpPr/>
          <p:nvPr/>
        </p:nvGrpSpPr>
        <p:grpSpPr bwMode="auto">
          <a:xfrm>
            <a:off x="1071517" y="2549525"/>
            <a:ext cx="2013460" cy="2036763"/>
            <a:chOff x="2700" y="5652"/>
            <a:chExt cx="1080" cy="1092"/>
          </a:xfrm>
        </p:grpSpPr>
        <p:sp>
          <p:nvSpPr>
            <p:cNvPr id="6147" name="Rectangle 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700" y="5652"/>
              <a:ext cx="1080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>
                  <a:latin typeface="Comic Sans MS" panose="030F0702030302020204" pitchFamily="66" charset="0"/>
                </a:rPr>
                <a:t>dri</a:t>
              </a:r>
              <a:r>
                <a:rPr lang="en-US" altLang="zh-CN" sz="3200" u="sng" dirty="0">
                  <a:latin typeface="Comic Sans MS" panose="030F0702030302020204" pitchFamily="66" charset="0"/>
                </a:rPr>
                <a:t>nk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>
                  <a:latin typeface="Comic Sans MS" panose="030F0702030302020204" pitchFamily="66" charset="0"/>
                </a:rPr>
                <a:t>tha</a:t>
              </a:r>
              <a:r>
                <a:rPr lang="en-US" altLang="zh-CN" sz="3200" u="sng" dirty="0">
                  <a:latin typeface="Comic Sans MS" panose="030F0702030302020204" pitchFamily="66" charset="0"/>
                </a:rPr>
                <a:t>nk</a:t>
              </a:r>
              <a:endParaRPr lang="zh-CN" altLang="zh-CN" sz="3200" u="sng" dirty="0">
                <a:latin typeface="Comic Sans MS" panose="030F0702030302020204" pitchFamily="66" charset="0"/>
              </a:endParaRPr>
            </a:p>
          </p:txBody>
        </p:sp>
        <p:sp>
          <p:nvSpPr>
            <p:cNvPr id="6148" name="Oval 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88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149" name="Group 5"/>
          <p:cNvGrpSpPr/>
          <p:nvPr/>
        </p:nvGrpSpPr>
        <p:grpSpPr bwMode="auto">
          <a:xfrm>
            <a:off x="3800484" y="2549525"/>
            <a:ext cx="7643688" cy="2036763"/>
            <a:chOff x="4320" y="5652"/>
            <a:chExt cx="4100" cy="1092"/>
          </a:xfrm>
        </p:grpSpPr>
        <p:sp>
          <p:nvSpPr>
            <p:cNvPr id="6150" name="Rectangle 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320" y="5652"/>
              <a:ext cx="1080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>
                  <a:latin typeface="Comic Sans MS" panose="030F0702030302020204" pitchFamily="66" charset="0"/>
                </a:rPr>
                <a:t>ri</a:t>
              </a:r>
              <a:r>
                <a:rPr lang="en-US" altLang="zh-CN" sz="3200" u="sng" dirty="0">
                  <a:latin typeface="Comic Sans MS" panose="030F0702030302020204" pitchFamily="66" charset="0"/>
                </a:rPr>
                <a:t>ng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>
                  <a:latin typeface="Comic Sans MS" panose="030F0702030302020204" pitchFamily="66" charset="0"/>
                </a:rPr>
                <a:t>lo</a:t>
              </a:r>
              <a:r>
                <a:rPr lang="en-US" altLang="zh-CN" sz="3200" u="sng" dirty="0">
                  <a:latin typeface="Comic Sans MS" panose="030F0702030302020204" pitchFamily="66" charset="0"/>
                </a:rPr>
                <a:t>ng</a:t>
              </a:r>
              <a:endParaRPr lang="zh-CN" altLang="zh-CN" sz="3200" u="sng" dirty="0">
                <a:latin typeface="Comic Sans MS" panose="030F0702030302020204" pitchFamily="66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760" y="5652"/>
              <a:ext cx="1080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>
                  <a:latin typeface="Comic Sans MS" panose="030F0702030302020204" pitchFamily="66" charset="0"/>
                </a:rPr>
                <a:t>si</a:t>
              </a:r>
              <a:r>
                <a:rPr lang="en-US" altLang="zh-CN" sz="3200" u="sng" dirty="0">
                  <a:latin typeface="Comic Sans MS" panose="030F0702030302020204" pitchFamily="66" charset="0"/>
                </a:rPr>
                <a:t>ng</a:t>
              </a:r>
              <a:r>
                <a:rPr lang="en-US" altLang="zh-CN" sz="3200" dirty="0">
                  <a:latin typeface="Comic Sans MS" panose="030F0702030302020204" pitchFamily="66" charset="0"/>
                </a:rPr>
                <a:t> 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>
                  <a:latin typeface="Comic Sans MS" panose="030F0702030302020204" pitchFamily="66" charset="0"/>
                </a:rPr>
                <a:t>thi</a:t>
              </a:r>
              <a:r>
                <a:rPr lang="en-US" altLang="zh-CN" sz="3200" u="sng" dirty="0">
                  <a:latin typeface="Comic Sans MS" panose="030F0702030302020204" pitchFamily="66" charset="0"/>
                </a:rPr>
                <a:t>ng</a:t>
              </a:r>
              <a:endParaRPr lang="zh-CN" altLang="zh-CN" sz="3200" u="sng" dirty="0">
                <a:latin typeface="Comic Sans MS" panose="030F0702030302020204" pitchFamily="66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242" y="5652"/>
              <a:ext cx="1178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>
                  <a:latin typeface="Comic Sans MS" panose="030F0702030302020204" pitchFamily="66" charset="0"/>
                </a:rPr>
                <a:t>so</a:t>
              </a:r>
              <a:r>
                <a:rPr lang="en-US" altLang="zh-CN" sz="3200" u="sng" dirty="0">
                  <a:latin typeface="Comic Sans MS" panose="030F0702030302020204" pitchFamily="66" charset="0"/>
                </a:rPr>
                <a:t>ng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>
                  <a:latin typeface="Comic Sans MS" panose="030F0702030302020204" pitchFamily="66" charset="0"/>
                </a:rPr>
                <a:t>ba</a:t>
              </a:r>
              <a:r>
                <a:rPr lang="en-US" altLang="zh-CN" sz="3200" u="sng" dirty="0">
                  <a:latin typeface="Comic Sans MS" panose="030F0702030302020204" pitchFamily="66" charset="0"/>
                </a:rPr>
                <a:t>nk</a:t>
              </a:r>
              <a:endParaRPr lang="zh-CN" altLang="zh-CN" sz="3200" u="sng" dirty="0">
                <a:latin typeface="Comic Sans MS" panose="030F0702030302020204" pitchFamily="66" charset="0"/>
              </a:endParaRPr>
            </a:p>
          </p:txBody>
        </p:sp>
        <p:sp>
          <p:nvSpPr>
            <p:cNvPr id="6153" name="Oval 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680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54" name="Oval 1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120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55" name="Oval 1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602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742670" y="4058551"/>
            <a:ext cx="470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4574216" y="4001572"/>
            <a:ext cx="470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</a:t>
            </a: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7253294" y="4014794"/>
            <a:ext cx="470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矩形 23"/>
          <p:cNvSpPr/>
          <p:nvPr>
            <p:custDataLst>
              <p:tags r:id="rId7"/>
            </p:custDataLst>
          </p:nvPr>
        </p:nvSpPr>
        <p:spPr>
          <a:xfrm>
            <a:off x="10025088" y="4000502"/>
            <a:ext cx="433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F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grpSp>
        <p:nvGrpSpPr>
          <p:cNvPr id="23" name="组合 49"/>
          <p:cNvGrpSpPr/>
          <p:nvPr/>
        </p:nvGrpSpPr>
        <p:grpSpPr>
          <a:xfrm>
            <a:off x="1453853" y="1781151"/>
            <a:ext cx="2863284" cy="3261586"/>
            <a:chOff x="1713499" y="1781151"/>
            <a:chExt cx="2863284" cy="3261586"/>
          </a:xfrm>
        </p:grpSpPr>
        <p:sp>
          <p:nvSpPr>
            <p:cNvPr id="3" name="TextBox 43"/>
            <p:cNvSpPr txBox="1"/>
            <p:nvPr>
              <p:custDataLst>
                <p:tags r:id="rId11"/>
              </p:custDataLst>
            </p:nvPr>
          </p:nvSpPr>
          <p:spPr>
            <a:xfrm>
              <a:off x="1713499" y="1781151"/>
              <a:ext cx="28632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字母</a:t>
              </a:r>
              <a:r>
                <a:rPr lang="en-US" altLang="zh-CN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字母组合</a:t>
              </a:r>
            </a:p>
          </p:txBody>
        </p:sp>
        <p:sp>
          <p:nvSpPr>
            <p:cNvPr id="7" name="矩形 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609635" y="4211740"/>
              <a:ext cx="838691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nk</a:t>
              </a:r>
              <a:endPara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571282" y="2810642"/>
              <a:ext cx="833883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ng</a:t>
              </a:r>
              <a:endPara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52"/>
          <p:cNvGrpSpPr/>
          <p:nvPr/>
        </p:nvGrpSpPr>
        <p:grpSpPr>
          <a:xfrm>
            <a:off x="4417239" y="1833778"/>
            <a:ext cx="1190661" cy="3194581"/>
            <a:chOff x="5127806" y="1858298"/>
            <a:chExt cx="1190661" cy="3194581"/>
          </a:xfrm>
        </p:grpSpPr>
        <p:sp>
          <p:nvSpPr>
            <p:cNvPr id="28" name="TextBox 47"/>
            <p:cNvSpPr txBox="1"/>
            <p:nvPr>
              <p:custDataLst>
                <p:tags r:id="rId8"/>
              </p:custDataLst>
            </p:nvPr>
          </p:nvSpPr>
          <p:spPr>
            <a:xfrm>
              <a:off x="5309858" y="1858298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发音</a:t>
              </a:r>
            </a:p>
          </p:txBody>
        </p:sp>
        <p:sp>
          <p:nvSpPr>
            <p:cNvPr id="29" name="矩形 1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127806" y="4221882"/>
              <a:ext cx="1178528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altLang="zh-CN" sz="4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ŋ</a:t>
              </a:r>
              <a:r>
                <a:rPr lang="en-US" altLang="zh-CN" sz="4800" dirty="0" err="1" smtClean="0">
                  <a:solidFill>
                    <a:srgbClr val="FF0000"/>
                  </a:solidFill>
                  <a:latin typeface="Arial" panose="020B0604020202020204" pitchFamily="34" charset="0"/>
                  <a:ea typeface="楷体" panose="02010609060101010101" pitchFamily="49" charset="-122"/>
                  <a:cs typeface="Arial" panose="020B0604020202020204" pitchFamily="34" charset="0"/>
                </a:rPr>
                <a:t>k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endParaRPr lang="zh-CN" alt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矩形 1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221213" y="2855194"/>
              <a:ext cx="912429" cy="923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smtClean="0">
                  <a:solidFill>
                    <a:prstClr val="black"/>
                  </a:solidFill>
                  <a:latin typeface="Arial" panose="020B0604020202020204" pitchFamily="34" charset="0"/>
                  <a:ea typeface="华文细黑" pitchFamily="2" charset="-122"/>
                  <a:cs typeface="Arial" panose="020B0604020202020204" pitchFamily="34" charset="0"/>
                </a:rPr>
                <a:t>/</a:t>
              </a:r>
              <a:r>
                <a:rPr lang="en-US" altLang="zh-CN" sz="5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ŋ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endParaRPr lang="zh-CN" alt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63"/>
          <p:cNvGrpSpPr/>
          <p:nvPr/>
        </p:nvGrpSpPr>
        <p:grpSpPr>
          <a:xfrm>
            <a:off x="7306275" y="1828800"/>
            <a:ext cx="3052990" cy="3477256"/>
            <a:chOff x="7565921" y="1828800"/>
            <a:chExt cx="3052990" cy="3477256"/>
          </a:xfrm>
        </p:grpSpPr>
        <p:sp>
          <p:nvSpPr>
            <p:cNvPr id="32" name="TextBox 46"/>
            <p:cNvSpPr txBox="1"/>
            <p:nvPr>
              <p:custDataLst>
                <p:tags r:id="rId5"/>
              </p:custDataLst>
            </p:nvPr>
          </p:nvSpPr>
          <p:spPr>
            <a:xfrm>
              <a:off x="8267141" y="1828800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词语</a:t>
              </a:r>
              <a:endPara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TextBox 58"/>
            <p:cNvSpPr txBox="1"/>
            <p:nvPr>
              <p:custDataLst>
                <p:tags r:id="rId6"/>
              </p:custDataLst>
            </p:nvPr>
          </p:nvSpPr>
          <p:spPr>
            <a:xfrm>
              <a:off x="7565921" y="2698955"/>
              <a:ext cx="286969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Comic Sans MS" panose="030F0702030302020204" pitchFamily="66" charset="0"/>
                </a:rPr>
                <a:t>lo</a:t>
              </a:r>
              <a:r>
                <a:rPr lang="en-US" altLang="zh-CN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ng</a:t>
              </a:r>
              <a:r>
                <a:rPr lang="en-US" altLang="zh-CN" sz="3200" dirty="0">
                  <a:latin typeface="Comic Sans MS" panose="030F0702030302020204" pitchFamily="66" charset="0"/>
                </a:rPr>
                <a:t>      si</a:t>
              </a:r>
              <a:r>
                <a:rPr lang="en-US" altLang="zh-CN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ng</a:t>
              </a:r>
            </a:p>
            <a:p>
              <a:r>
                <a:rPr lang="en-US" altLang="zh-CN" sz="3200" dirty="0">
                  <a:latin typeface="Comic Sans MS" panose="030F0702030302020204" pitchFamily="66" charset="0"/>
                </a:rPr>
                <a:t>ri</a:t>
              </a:r>
              <a:r>
                <a:rPr lang="en-US" altLang="zh-CN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ng</a:t>
              </a:r>
              <a:r>
                <a:rPr lang="en-US" altLang="zh-CN" sz="3200" dirty="0">
                  <a:latin typeface="Comic Sans MS" panose="030F0702030302020204" pitchFamily="66" charset="0"/>
                </a:rPr>
                <a:t>      you</a:t>
              </a:r>
              <a:r>
                <a:rPr lang="en-US" altLang="zh-CN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ng</a:t>
              </a:r>
              <a:r>
                <a:rPr lang="en-US" altLang="zh-CN" sz="3200" dirty="0">
                  <a:latin typeface="Comic Sans MS" panose="030F0702030302020204" pitchFamily="66" charset="0"/>
                </a:rPr>
                <a:t> </a:t>
              </a:r>
              <a:endParaRPr lang="zh-CN" altLang="en-US" sz="3200" dirty="0" err="1">
                <a:latin typeface="Comic Sans MS" panose="030F0702030302020204" pitchFamily="66" charset="0"/>
              </a:endParaRPr>
            </a:p>
          </p:txBody>
        </p:sp>
        <p:sp>
          <p:nvSpPr>
            <p:cNvPr id="34" name="TextBox 59"/>
            <p:cNvSpPr txBox="1"/>
            <p:nvPr>
              <p:custDataLst>
                <p:tags r:id="rId7"/>
              </p:custDataLst>
            </p:nvPr>
          </p:nvSpPr>
          <p:spPr>
            <a:xfrm>
              <a:off x="7565921" y="4228838"/>
              <a:ext cx="30529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Comic Sans MS" panose="030F0702030302020204" pitchFamily="66" charset="0"/>
                </a:rPr>
                <a:t>thi</a:t>
              </a:r>
              <a:r>
                <a:rPr lang="en-US" altLang="zh-CN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nk</a:t>
              </a:r>
              <a:r>
                <a:rPr lang="en-US" altLang="zh-CN" sz="3200" dirty="0">
                  <a:latin typeface="Comic Sans MS" panose="030F0702030302020204" pitchFamily="66" charset="0"/>
                </a:rPr>
                <a:t>     i</a:t>
              </a:r>
              <a:r>
                <a:rPr lang="en-US" altLang="zh-CN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nk</a:t>
              </a:r>
            </a:p>
            <a:p>
              <a:r>
                <a:rPr lang="en-US" altLang="zh-CN" sz="3200" dirty="0">
                  <a:latin typeface="Comic Sans MS" panose="030F0702030302020204" pitchFamily="66" charset="0"/>
                </a:rPr>
                <a:t>tru</a:t>
              </a:r>
              <a:r>
                <a:rPr lang="en-US" altLang="zh-CN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nk</a:t>
              </a:r>
              <a:r>
                <a:rPr lang="en-US" altLang="zh-CN" sz="3200" dirty="0">
                  <a:latin typeface="Comic Sans MS" panose="030F0702030302020204" pitchFamily="66" charset="0"/>
                </a:rPr>
                <a:t>     pi</a:t>
              </a:r>
              <a:r>
                <a:rPr lang="en-US" altLang="zh-CN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nk</a:t>
              </a:r>
              <a:endParaRPr lang="zh-CN" altLang="en-US" sz="3200" dirty="0" err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cxnSp>
        <p:nvCxnSpPr>
          <p:cNvPr id="35" name="直接箭头连接符 34"/>
          <p:cNvCxnSpPr/>
          <p:nvPr>
            <p:custDataLst>
              <p:tags r:id="rId1"/>
            </p:custDataLst>
          </p:nvPr>
        </p:nvCxnSpPr>
        <p:spPr>
          <a:xfrm>
            <a:off x="3176728" y="4645742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>
            <p:custDataLst>
              <p:tags r:id="rId2"/>
            </p:custDataLst>
          </p:nvPr>
        </p:nvCxnSpPr>
        <p:spPr>
          <a:xfrm>
            <a:off x="3161979" y="3318387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>
            <p:custDataLst>
              <p:tags r:id="rId3"/>
            </p:custDataLst>
          </p:nvPr>
        </p:nvCxnSpPr>
        <p:spPr>
          <a:xfrm>
            <a:off x="5648481" y="4630993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>
            <p:custDataLst>
              <p:tags r:id="rId4"/>
            </p:custDataLst>
          </p:nvPr>
        </p:nvCxnSpPr>
        <p:spPr>
          <a:xfrm>
            <a:off x="5660614" y="3287362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34" name="矩形 33"/>
          <p:cNvSpPr/>
          <p:nvPr>
            <p:custDataLst>
              <p:tags r:id="rId1"/>
            </p:custDataLst>
          </p:nvPr>
        </p:nvSpPr>
        <p:spPr>
          <a:xfrm>
            <a:off x="2220686" y="2320761"/>
            <a:ext cx="2620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words.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>
            <p:custDataLst>
              <p:tags r:id="rId2"/>
            </p:custDataLst>
          </p:nvPr>
        </p:nvSpPr>
        <p:spPr>
          <a:xfrm>
            <a:off x="2220686" y="3279656"/>
            <a:ext cx="3712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Collect words with </a:t>
            </a:r>
            <a:r>
              <a:rPr lang="en-US" altLang="zh-CN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“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/ŋ/</a:t>
            </a:r>
            <a:r>
              <a:rPr lang="en-US" altLang="zh-CN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”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and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“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ŋ</a:t>
            </a:r>
            <a:r>
              <a:rPr lang="en-US" altLang="zh-CN" sz="2400" dirty="0" err="1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”.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2" name="矩形 61"/>
          <p:cNvSpPr/>
          <p:nvPr>
            <p:custDataLst>
              <p:tags r:id="rId3"/>
            </p:custDataLst>
          </p:nvPr>
        </p:nvSpPr>
        <p:spPr>
          <a:xfrm>
            <a:off x="6725173" y="2221418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sentences using the words we have learnt.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3566160" y="1115060"/>
            <a:ext cx="4275455" cy="68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How to spell?</a:t>
            </a: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3160634" y="2298065"/>
            <a:ext cx="6097905" cy="603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 smtClean="0">
                <a:latin typeface="Comic Sans MS" panose="030F0702030302020204" pitchFamily="66" charset="0"/>
              </a:rPr>
              <a:t>学习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ng</a:t>
            </a:r>
            <a:r>
              <a:rPr lang="zh-CN" altLang="zh-CN" sz="2800" b="1" dirty="0" smtClean="0">
                <a:latin typeface="Comic Sans MS" panose="030F0702030302020204" pitchFamily="66" charset="0"/>
              </a:rPr>
              <a:t> </a:t>
            </a:r>
            <a:r>
              <a:rPr lang="zh-CN" altLang="zh-CN" sz="2800" b="1" dirty="0">
                <a:latin typeface="Comic Sans MS" panose="030F0702030302020204" pitchFamily="66" charset="0"/>
              </a:rPr>
              <a:t>在单词中的发音</a:t>
            </a:r>
            <a:r>
              <a:rPr lang="zh-CN" altLang="zh-CN" sz="2800" b="1" dirty="0" smtClean="0">
                <a:latin typeface="Comic Sans MS" panose="030F0702030302020204" pitchFamily="66" charset="0"/>
              </a:rPr>
              <a:t>规则</a:t>
            </a:r>
            <a:r>
              <a:rPr lang="zh-CN" altLang="en-US" sz="2800" b="1" dirty="0">
                <a:latin typeface="Comic Sans MS" panose="030F0702030302020204" pitchFamily="66" charset="0"/>
              </a:rPr>
              <a:t>。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3337340" y="3517537"/>
            <a:ext cx="486796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Comic Sans MS" panose="030F0702030302020204" pitchFamily="66" charset="0"/>
              </a:rPr>
              <a:t>学习</a:t>
            </a:r>
            <a:r>
              <a:rPr lang="en-US" altLang="zh-CN" sz="2800" b="1" dirty="0" err="1" smtClean="0">
                <a:latin typeface="Comic Sans MS" panose="030F0702030302020204" pitchFamily="66" charset="0"/>
              </a:rPr>
              <a:t>nk</a:t>
            </a:r>
            <a:r>
              <a:rPr lang="zh-CN" altLang="zh-CN" sz="2800" b="1" dirty="0">
                <a:latin typeface="Comic Sans MS" panose="030F0702030302020204" pitchFamily="66" charset="0"/>
              </a:rPr>
              <a:t>在单词中的发音</a:t>
            </a:r>
            <a:r>
              <a:rPr lang="zh-CN" altLang="zh-CN" sz="2800" b="1" dirty="0" smtClean="0">
                <a:latin typeface="Comic Sans MS" panose="030F0702030302020204" pitchFamily="66" charset="0"/>
              </a:rPr>
              <a:t>规则</a:t>
            </a:r>
            <a:r>
              <a:rPr lang="zh-CN" altLang="en-US" sz="2800" b="1" dirty="0" smtClean="0">
                <a:latin typeface="Comic Sans MS" panose="030F0702030302020204" pitchFamily="66" charset="0"/>
              </a:rPr>
              <a:t>。</a:t>
            </a:r>
            <a:endParaRPr lang="zh-CN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3698194" y="4828458"/>
            <a:ext cx="4011386" cy="629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 smtClean="0">
                <a:latin typeface="Comic Sans MS" panose="030F0702030302020204" pitchFamily="66" charset="0"/>
              </a:rPr>
              <a:t>学习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ng</a:t>
            </a:r>
            <a:r>
              <a:rPr lang="en-US" altLang="zh-CN" sz="2800" b="1" dirty="0">
                <a:latin typeface="Comic Sans MS" panose="030F0702030302020204" pitchFamily="66" charset="0"/>
              </a:rPr>
              <a:t>, nk</a:t>
            </a:r>
            <a:r>
              <a:rPr lang="zh-CN" altLang="en-US" sz="2800" b="1" dirty="0">
                <a:latin typeface="Comic Sans MS" panose="030F0702030302020204" pitchFamily="66" charset="0"/>
              </a:rPr>
              <a:t>的发音</a:t>
            </a:r>
            <a:r>
              <a:rPr lang="zh-CN" altLang="en-US" sz="2800" b="1" dirty="0" smtClean="0">
                <a:latin typeface="Comic Sans MS" panose="030F0702030302020204" pitchFamily="66" charset="0"/>
              </a:rPr>
              <a:t>要领</a:t>
            </a:r>
            <a:r>
              <a:rPr lang="zh-CN" altLang="en-US" sz="2800" b="1" dirty="0">
                <a:latin typeface="Comic Sans MS" panose="030F0702030302020204" pitchFamily="66" charset="0"/>
              </a:rPr>
              <a:t>。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096265" y="2024496"/>
            <a:ext cx="4774565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si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sɪ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ŋ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55064" y="1656231"/>
            <a:ext cx="3468370" cy="4031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668962" y="4338570"/>
            <a:ext cx="4774565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can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sing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979425" y="2150861"/>
            <a:ext cx="4774565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lo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lɒ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ŋ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396865" y="4172585"/>
            <a:ext cx="6082030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 ruler is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long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92808" y="1922682"/>
            <a:ext cx="3031744" cy="3809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581915" y="2298816"/>
            <a:ext cx="4774565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ri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rɪ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ŋ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277739" y="4302125"/>
            <a:ext cx="6082030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hear the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ring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26463" y="1822683"/>
            <a:ext cx="3657473" cy="360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616713" y="2298698"/>
            <a:ext cx="4774565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you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ng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jʌ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ŋ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68834" y="3883787"/>
            <a:ext cx="6382385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 baby is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young</a:t>
            </a:r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98386" y="1767776"/>
            <a:ext cx="3578676" cy="332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3671946" y="970504"/>
            <a:ext cx="2125363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Comic Sans MS" panose="030F0702030302020204" pitchFamily="66" charset="0"/>
              </a:rPr>
              <a:t>si</a:t>
            </a:r>
            <a:r>
              <a:rPr lang="en-US" altLang="zh-CN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endParaRPr lang="en-US" altLang="zh-CN" sz="4800" dirty="0">
              <a:latin typeface="Comic Sans MS" panose="030F0702030302020204" pitchFamily="66" charset="0"/>
            </a:endParaRPr>
          </a:p>
          <a:p>
            <a:endParaRPr lang="en-US" altLang="zh-CN" sz="4800" dirty="0">
              <a:latin typeface="Comic Sans MS" panose="030F0702030302020204" pitchFamily="66" charset="0"/>
            </a:endParaRPr>
          </a:p>
          <a:p>
            <a:r>
              <a:rPr lang="en-US" altLang="zh-C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</a:t>
            </a:r>
            <a:r>
              <a:rPr lang="en-US" altLang="zh-CN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endParaRPr lang="en-US" altLang="zh-CN" sz="4800" dirty="0">
              <a:latin typeface="Comic Sans MS" panose="030F0702030302020204" pitchFamily="66" charset="0"/>
            </a:endParaRPr>
          </a:p>
          <a:p>
            <a:endParaRPr lang="en-US" altLang="zh-CN" sz="4800" dirty="0">
              <a:latin typeface="Comic Sans MS" panose="030F0702030302020204" pitchFamily="66" charset="0"/>
            </a:endParaRPr>
          </a:p>
          <a:p>
            <a:r>
              <a:rPr lang="en-US" altLang="zh-C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ri</a:t>
            </a:r>
            <a:r>
              <a:rPr lang="en-US" altLang="zh-CN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endParaRPr lang="en-US" altLang="zh-CN" sz="4800" dirty="0">
              <a:latin typeface="Comic Sans MS" panose="030F0702030302020204" pitchFamily="66" charset="0"/>
            </a:endParaRPr>
          </a:p>
          <a:p>
            <a:endParaRPr lang="en-US" altLang="zh-CN" sz="4800" dirty="0">
              <a:latin typeface="Comic Sans MS" panose="030F0702030302020204" pitchFamily="66" charset="0"/>
            </a:endParaRPr>
          </a:p>
          <a:p>
            <a:r>
              <a:rPr lang="en-US" altLang="zh-C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右大括号 6"/>
          <p:cNvSpPr/>
          <p:nvPr>
            <p:custDataLst>
              <p:tags r:id="rId2"/>
            </p:custDataLst>
          </p:nvPr>
        </p:nvSpPr>
        <p:spPr>
          <a:xfrm>
            <a:off x="5611959" y="1205282"/>
            <a:ext cx="284206" cy="484384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6229795" y="3219433"/>
            <a:ext cx="113682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10" name="右箭头 9"/>
          <p:cNvSpPr/>
          <p:nvPr>
            <p:custDataLst>
              <p:tags r:id="rId4"/>
            </p:custDataLst>
          </p:nvPr>
        </p:nvSpPr>
        <p:spPr>
          <a:xfrm>
            <a:off x="7317192" y="3466569"/>
            <a:ext cx="1260389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8779406" y="3198839"/>
            <a:ext cx="213360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ŋ</a:t>
            </a: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52117" y="5272278"/>
            <a:ext cx="1387475" cy="1288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43862" y="3835908"/>
            <a:ext cx="1294765" cy="1277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43862" y="2377948"/>
            <a:ext cx="1220470" cy="1379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43862" y="839343"/>
            <a:ext cx="1162685" cy="135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  <p:bldP spid="10" grpId="0" bldLvl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706</Words>
  <Application>Microsoft Office PowerPoint</Application>
  <PresentationFormat>自定义</PresentationFormat>
  <Paragraphs>221</Paragraphs>
  <Slides>33</Slides>
  <Notes>19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1026</cp:revision>
  <dcterms:created xsi:type="dcterms:W3CDTF">2019-08-19T07:47:00Z</dcterms:created>
  <dcterms:modified xsi:type="dcterms:W3CDTF">2024-04-01T01:59:58Z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19C949A7649440EEBC414545FE001BB7_13</vt:lpwstr>
  </property>
  <property fmtid="{D5CDD505-2E9C-101B-9397-08002B2CF9AE}" pid="3" name="KSOProductBuildVer">
    <vt:lpwstr>2052-12.1.0.16120</vt:lpwstr>
  </property>
</Properties>
</file>