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24"/>
  </p:notesMasterIdLst>
  <p:handoutMasterIdLst>
    <p:handoutMasterId r:id="rId25"/>
  </p:handoutMasterIdLst>
  <p:sldIdLst>
    <p:sldId id="265" r:id="rId3"/>
    <p:sldId id="330" r:id="rId4"/>
    <p:sldId id="303" r:id="rId5"/>
    <p:sldId id="332" r:id="rId6"/>
    <p:sldId id="333" r:id="rId7"/>
    <p:sldId id="326" r:id="rId8"/>
    <p:sldId id="325" r:id="rId9"/>
    <p:sldId id="321" r:id="rId10"/>
    <p:sldId id="323" r:id="rId11"/>
    <p:sldId id="335" r:id="rId12"/>
    <p:sldId id="324" r:id="rId13"/>
    <p:sldId id="337" r:id="rId14"/>
    <p:sldId id="279" r:id="rId15"/>
    <p:sldId id="302" r:id="rId16"/>
    <p:sldId id="312" r:id="rId17"/>
    <p:sldId id="272" r:id="rId18"/>
    <p:sldId id="294" r:id="rId19"/>
    <p:sldId id="295" r:id="rId20"/>
    <p:sldId id="338" r:id="rId21"/>
    <p:sldId id="280" r:id="rId22"/>
    <p:sldId id="271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CBFF"/>
    <a:srgbClr val="4BB3B1"/>
    <a:srgbClr val="7CBF33"/>
    <a:srgbClr val="9379F1"/>
    <a:srgbClr val="FA4CD5"/>
    <a:srgbClr val="FF00FF"/>
    <a:srgbClr val="F0C2C7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9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-17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6193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515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&#36229;&#38142;&#25509;&#25991;&#20214;/Lets%20sing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&#36229;&#38142;&#25509;&#25991;&#20214;/chant.mp4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5944471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417764" y="2633515"/>
            <a:ext cx="5722028" cy="3102042"/>
            <a:chOff x="-381388" y="2289482"/>
            <a:chExt cx="5722028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381388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5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Whose dog is it?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A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spell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C:\Users\Administrator\Desktop\1105.jpg"/>
          <p:cNvPicPr>
            <a:picLocks noChangeAspect="1" noChangeArrowheads="1"/>
          </p:cNvPicPr>
          <p:nvPr/>
        </p:nvPicPr>
        <p:blipFill>
          <a:blip r:embed="rId4"/>
          <a:srcRect t="46727" b="28453"/>
          <a:stretch>
            <a:fillRect/>
          </a:stretch>
        </p:blipFill>
        <p:spPr bwMode="auto">
          <a:xfrm>
            <a:off x="257175" y="1714500"/>
            <a:ext cx="11657380" cy="5143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68269" y="349700"/>
            <a:ext cx="4908550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Read, write and listen.</a:t>
            </a: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1014977">
            <a:off x="1456701" y="226545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trunk</a:t>
            </a:r>
          </a:p>
        </p:txBody>
      </p:sp>
      <p:sp>
        <p:nvSpPr>
          <p:cNvPr id="27" name="TextBox 26"/>
          <p:cNvSpPr txBox="1"/>
          <p:nvPr/>
        </p:nvSpPr>
        <p:spPr>
          <a:xfrm rot="21014977">
            <a:off x="3540279" y="2134644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song</a:t>
            </a:r>
          </a:p>
        </p:txBody>
      </p:sp>
      <p:sp>
        <p:nvSpPr>
          <p:cNvPr id="28" name="TextBox 27"/>
          <p:cNvSpPr txBox="1"/>
          <p:nvPr/>
        </p:nvSpPr>
        <p:spPr>
          <a:xfrm rot="21014977">
            <a:off x="4954750" y="206320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ring</a:t>
            </a:r>
          </a:p>
        </p:txBody>
      </p:sp>
      <p:sp>
        <p:nvSpPr>
          <p:cNvPr id="29" name="TextBox 28"/>
          <p:cNvSpPr txBox="1"/>
          <p:nvPr/>
        </p:nvSpPr>
        <p:spPr>
          <a:xfrm rot="21014977">
            <a:off x="6497811" y="206320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33" name="TextBox 32"/>
          <p:cNvSpPr txBox="1"/>
          <p:nvPr/>
        </p:nvSpPr>
        <p:spPr>
          <a:xfrm rot="21014977">
            <a:off x="7783693" y="206320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35" name="TextBox 34"/>
          <p:cNvSpPr txBox="1"/>
          <p:nvPr/>
        </p:nvSpPr>
        <p:spPr>
          <a:xfrm rot="21014977">
            <a:off x="9141016" y="2006054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36" name="TextBox 35"/>
          <p:cNvSpPr txBox="1"/>
          <p:nvPr/>
        </p:nvSpPr>
        <p:spPr>
          <a:xfrm rot="21014977">
            <a:off x="1499563" y="347990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37" name="TextBox 36"/>
          <p:cNvSpPr txBox="1"/>
          <p:nvPr/>
        </p:nvSpPr>
        <p:spPr>
          <a:xfrm rot="21014977">
            <a:off x="3583141" y="334909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pink</a:t>
            </a:r>
          </a:p>
        </p:txBody>
      </p:sp>
      <p:sp>
        <p:nvSpPr>
          <p:cNvPr id="38" name="TextBox 37"/>
          <p:cNvSpPr txBox="1"/>
          <p:nvPr/>
        </p:nvSpPr>
        <p:spPr>
          <a:xfrm rot="21014977">
            <a:off x="4997612" y="3277652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thank</a:t>
            </a:r>
          </a:p>
        </p:txBody>
      </p:sp>
      <p:sp>
        <p:nvSpPr>
          <p:cNvPr id="39" name="TextBox 38"/>
          <p:cNvSpPr txBox="1"/>
          <p:nvPr/>
        </p:nvSpPr>
        <p:spPr>
          <a:xfrm rot="21014977">
            <a:off x="6540673" y="3277652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morning</a:t>
            </a:r>
          </a:p>
        </p:txBody>
      </p:sp>
      <p:sp>
        <p:nvSpPr>
          <p:cNvPr id="51" name="TextBox 50"/>
          <p:cNvSpPr txBox="1"/>
          <p:nvPr/>
        </p:nvSpPr>
        <p:spPr>
          <a:xfrm rot="21014977">
            <a:off x="8083739" y="327765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52" name="TextBox 51"/>
          <p:cNvSpPr txBox="1"/>
          <p:nvPr/>
        </p:nvSpPr>
        <p:spPr>
          <a:xfrm rot="21014977">
            <a:off x="9183878" y="322050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bank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481105" y="5114938"/>
            <a:ext cx="4033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song; ring; sing; thing; morning; long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38876" y="5143512"/>
            <a:ext cx="4033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trunk; think; drink; pink; thank; bank</a:t>
            </a:r>
          </a:p>
        </p:txBody>
      </p:sp>
      <p:pic>
        <p:nvPicPr>
          <p:cNvPr id="2" name="read write and list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5375" y="4195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Administrator\Desktop\11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38" b="90625" l="10000" r="29259"/>
                    </a14:imgEffect>
                  </a14:imgLayer>
                </a14:imgProps>
              </a:ext>
            </a:extLst>
          </a:blip>
          <a:srcRect t="71340" b="7217"/>
          <a:stretch>
            <a:fillRect/>
          </a:stretch>
        </p:blipFill>
        <p:spPr bwMode="auto">
          <a:xfrm>
            <a:off x="71438" y="484774"/>
            <a:ext cx="12192000" cy="444341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4591046" y="1737349"/>
            <a:ext cx="5114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Look! Zoom is eating.</a:t>
            </a:r>
          </a:p>
        </p:txBody>
      </p:sp>
      <p:pic>
        <p:nvPicPr>
          <p:cNvPr id="31" name="图片 30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41" y="3611880"/>
            <a:ext cx="3659505" cy="225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652006" y="4368549"/>
            <a:ext cx="51149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This girl is drinking.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Administrator\Desktop\1105.jpg"/>
          <p:cNvPicPr>
            <a:picLocks noChangeAspect="1" noChangeArrowheads="1"/>
          </p:cNvPicPr>
          <p:nvPr/>
        </p:nvPicPr>
        <p:blipFill>
          <a:blip r:embed="rId4"/>
          <a:srcRect t="71340" b="7217"/>
          <a:stretch>
            <a:fillRect/>
          </a:stretch>
        </p:blipFill>
        <p:spPr bwMode="auto">
          <a:xfrm>
            <a:off x="-6" y="1100138"/>
            <a:ext cx="12192000" cy="444341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838162" y="5486389"/>
            <a:ext cx="273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Zoom is eating.</a:t>
            </a:r>
          </a:p>
        </p:txBody>
      </p:sp>
      <p:cxnSp>
        <p:nvCxnSpPr>
          <p:cNvPr id="36" name="直接连接符 35"/>
          <p:cNvCxnSpPr/>
          <p:nvPr/>
        </p:nvCxnSpPr>
        <p:spPr>
          <a:xfrm>
            <a:off x="938179" y="6257947"/>
            <a:ext cx="2433671" cy="285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68731" y="4605344"/>
            <a:ext cx="1162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(eat)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72864" y="4694882"/>
            <a:ext cx="1162087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(jump)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23664" y="4786322"/>
            <a:ext cx="14620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(drink)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67826" y="4757748"/>
            <a:ext cx="1462088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(sing)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3524232" y="6286521"/>
            <a:ext cx="24336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V="1">
            <a:off x="6167438" y="6272223"/>
            <a:ext cx="2433671" cy="324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8810643" y="6272223"/>
            <a:ext cx="2433671" cy="181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373755" y="5688081"/>
            <a:ext cx="3369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John is jumping.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10304" y="5708780"/>
            <a:ext cx="3369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Zip is drinking.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10643" y="5727182"/>
            <a:ext cx="3369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Sarah is singing.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938179" y="462403"/>
            <a:ext cx="377379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Look, listen and write</a:t>
            </a:r>
            <a:endParaRPr lang="zh-CN" altLang="en-US" sz="2800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32" name="图片 31" descr="图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3" name="A Let's spell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469.98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11969" y="4624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8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3393" y="1909506"/>
            <a:ext cx="68861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将全班分成八个人一组，排成一队，第一位学生选一个词，小声告诉下一位学生，如此这样，直到传到本队的最后一名学生时，请这位最后的学生说出他所听到的单词，然后请第一名学生也说出刚一开始传的单词，这样就可以判断出每个组员是否都传递了正确的读音。</a:t>
            </a:r>
          </a:p>
        </p:txBody>
      </p:sp>
      <p:sp>
        <p:nvSpPr>
          <p:cNvPr id="27" name="TextBox 7"/>
          <p:cNvSpPr txBox="1"/>
          <p:nvPr/>
        </p:nvSpPr>
        <p:spPr>
          <a:xfrm>
            <a:off x="491608" y="1102615"/>
            <a:ext cx="2836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Passing Words.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72412" y="1909506"/>
            <a:ext cx="3800475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trunk song ring think sing thing drink pink thank morning long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/>
          <p:cNvSpPr txBox="1"/>
          <p:nvPr/>
        </p:nvSpPr>
        <p:spPr>
          <a:xfrm>
            <a:off x="827571" y="449073"/>
            <a:ext cx="2823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and group.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723439" y="3265691"/>
            <a:ext cx="4984501" cy="2371757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810249" y="3243231"/>
            <a:ext cx="5762616" cy="2371757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7" name="椭圆 36"/>
          <p:cNvSpPr/>
          <p:nvPr/>
        </p:nvSpPr>
        <p:spPr>
          <a:xfrm>
            <a:off x="1214432" y="2943203"/>
            <a:ext cx="728662" cy="72866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Box 7"/>
          <p:cNvSpPr txBox="1"/>
          <p:nvPr/>
        </p:nvSpPr>
        <p:spPr>
          <a:xfrm>
            <a:off x="1166777" y="3043201"/>
            <a:ext cx="898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 / ŋ /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9886997" y="2857494"/>
            <a:ext cx="728662" cy="728662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7"/>
          <p:cNvSpPr txBox="1"/>
          <p:nvPr/>
        </p:nvSpPr>
        <p:spPr>
          <a:xfrm>
            <a:off x="9739326" y="2928916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/ ŋ 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k </a:t>
            </a:r>
            <a:r>
              <a:rPr lang="en-US" sz="2800" dirty="0" smtClean="0"/>
              <a:t>/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85912" y="1128717"/>
            <a:ext cx="9786938" cy="1481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trunk song ring think sing thing drink pink thank morning long bank</a:t>
            </a:r>
          </a:p>
        </p:txBody>
      </p:sp>
      <p:cxnSp>
        <p:nvCxnSpPr>
          <p:cNvPr id="43" name="直接连接符 42"/>
          <p:cNvCxnSpPr/>
          <p:nvPr/>
        </p:nvCxnSpPr>
        <p:spPr>
          <a:xfrm>
            <a:off x="1085840" y="4271966"/>
            <a:ext cx="444341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1095332" y="5072074"/>
            <a:ext cx="4443413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V="1">
            <a:off x="6095992" y="4229100"/>
            <a:ext cx="5033961" cy="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V="1">
            <a:off x="6105484" y="5029200"/>
            <a:ext cx="5053044" cy="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252510" y="3571869"/>
            <a:ext cx="49482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song ring sing thing morning long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		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086436" y="3529018"/>
            <a:ext cx="4458661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trunk think drink pink thank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7"/>
          <p:cNvSpPr txBox="1"/>
          <p:nvPr/>
        </p:nvSpPr>
        <p:spPr>
          <a:xfrm>
            <a:off x="923892" y="398764"/>
            <a:ext cx="1168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Bingo.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285876" y="4801493"/>
            <a:ext cx="9786938" cy="148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trunk song ring think sing thing drink pink thank morning long bank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3892" y="1185864"/>
            <a:ext cx="978693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给学生分发数张九格纸（横向三个格，竖向也三个格），在屏幕上显示所有要听写的单词，一旦有不会写的，就可以按照屏幕抄下所听到的单词，在听写的时候，学生可以随心所欲的把所听到的单词写在任意一个方格里，当你写出的单词无论是横向、竖向还是斜向，只要有一种情况的三个单词都含有</a:t>
            </a:r>
            <a:r>
              <a:rPr lang="en-US" altLang="zh-CN" sz="3200" dirty="0" err="1" smtClean="0"/>
              <a:t>nk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，或都含有</a:t>
            </a:r>
            <a:r>
              <a:rPr lang="en-US" altLang="zh-CN" sz="3200" dirty="0" err="1" smtClean="0">
                <a:ea typeface="楷体" panose="02010609060101010101" pitchFamily="49" charset="-122"/>
              </a:rPr>
              <a:t>ng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，你就可以喊出“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Bingo</a:t>
            </a:r>
            <a:r>
              <a:rPr 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”，并且圈出这组单词。</a:t>
            </a:r>
          </a:p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每一次喊出“</a:t>
            </a:r>
            <a:r>
              <a:rPr 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Bingo</a:t>
            </a:r>
            <a:r>
              <a:rPr 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”时，就给同桌看一眼，让同桌确认自己“</a:t>
            </a:r>
            <a:r>
              <a:rPr 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Bingo</a:t>
            </a:r>
            <a:r>
              <a:rPr 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!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”是否正确。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512200" y="2424584"/>
            <a:ext cx="9735357" cy="224676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long___________        	2. trunk___________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think_________        	        4. sing  ____________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28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pink  __________         	6. ink_____________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91386" y="1256727"/>
            <a:ext cx="5623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28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kumimoji="1" lang="zh-CN" altLang="en-US" sz="28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、英译汉</a:t>
            </a:r>
            <a:r>
              <a:rPr kumimoji="1" lang="zh-CN" altLang="zh-CN" sz="28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kumimoji="1" lang="zh-CN" altLang="zh-CN" sz="28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94460" y="225265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长的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81922" y="221455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象鼻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24086" y="3071810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想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53402" y="3143248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唱歌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352626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粉色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10462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墨水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855482" cy="874419"/>
          </a:xfrm>
          <a:prstGeom prst="rect">
            <a:avLst/>
          </a:prstGeom>
        </p:spPr>
      </p:pic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854990" y="1295112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、连词成句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5875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21463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6797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074949" y="1954189"/>
            <a:ext cx="4778872" cy="4130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  Zoom  eating(.)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drinking  Zip  is(.)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ink  is  whose  that(?)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71725" y="2554952"/>
            <a:ext cx="5552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Zoom is eating.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69820" y="3721422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Zip is drinking.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9306" y="4891594"/>
            <a:ext cx="669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Whose ink is that?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833140" y="1173968"/>
            <a:ext cx="102365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、判断下列每组单词画线部分发音是“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T”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否“</a:t>
            </a:r>
            <a:r>
              <a:rPr kumimoji="1" lang="en-US" altLang="zh-CN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F”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相同。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 descr="未标题-1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5210" y="4777839"/>
            <a:ext cx="1606790" cy="1592939"/>
          </a:xfrm>
          <a:prstGeom prst="rect">
            <a:avLst/>
          </a:prstGeom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grpSp>
        <p:nvGrpSpPr>
          <p:cNvPr id="6146" name="Group 2"/>
          <p:cNvGrpSpPr/>
          <p:nvPr/>
        </p:nvGrpSpPr>
        <p:grpSpPr bwMode="auto">
          <a:xfrm>
            <a:off x="1071517" y="2549525"/>
            <a:ext cx="2013460" cy="2036763"/>
            <a:chOff x="2700" y="5652"/>
            <a:chExt cx="1080" cy="1092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>
              <a:off x="270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dri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nk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tha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nk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48" name="Oval 4"/>
            <p:cNvSpPr>
              <a:spLocks noChangeArrowheads="1"/>
            </p:cNvSpPr>
            <p:nvPr/>
          </p:nvSpPr>
          <p:spPr bwMode="auto">
            <a:xfrm>
              <a:off x="2988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149" name="Group 5"/>
          <p:cNvGrpSpPr/>
          <p:nvPr/>
        </p:nvGrpSpPr>
        <p:grpSpPr bwMode="auto">
          <a:xfrm>
            <a:off x="3800484" y="2549525"/>
            <a:ext cx="7643688" cy="2036763"/>
            <a:chOff x="4320" y="5652"/>
            <a:chExt cx="4100" cy="1092"/>
          </a:xfrm>
        </p:grpSpPr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>
              <a:off x="432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ri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ng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lo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ng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 bwMode="auto">
            <a:xfrm>
              <a:off x="5760" y="5652"/>
              <a:ext cx="1080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si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ng</a:t>
              </a:r>
              <a:r>
                <a:rPr lang="en-US" altLang="zh-CN" sz="3200" dirty="0" smtClean="0">
                  <a:latin typeface="Comic Sans MS" panose="030F0702030302020204" pitchFamily="66" charset="0"/>
                </a:rPr>
                <a:t> 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thi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ng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 bwMode="auto">
            <a:xfrm>
              <a:off x="7242" y="5652"/>
              <a:ext cx="1178" cy="780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so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ng</a:t>
              </a: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en-US" altLang="zh-CN" sz="3200" dirty="0" smtClean="0">
                  <a:latin typeface="Comic Sans MS" panose="030F0702030302020204" pitchFamily="66" charset="0"/>
                </a:rPr>
                <a:t>ba</a:t>
              </a:r>
              <a:r>
                <a:rPr lang="en-US" altLang="zh-CN" sz="3200" u="sng" dirty="0" smtClean="0">
                  <a:latin typeface="Comic Sans MS" panose="030F0702030302020204" pitchFamily="66" charset="0"/>
                </a:rPr>
                <a:t>nk</a:t>
              </a:r>
              <a:endParaRPr lang="zh-CN" altLang="zh-CN" sz="3200" u="sng" dirty="0" smtClean="0">
                <a:latin typeface="Comic Sans MS" panose="030F0702030302020204" pitchFamily="66" charset="0"/>
              </a:endParaRPr>
            </a:p>
          </p:txBody>
        </p:sp>
        <p:sp>
          <p:nvSpPr>
            <p:cNvPr id="6153" name="Oval 9"/>
            <p:cNvSpPr>
              <a:spLocks noChangeArrowheads="1"/>
            </p:cNvSpPr>
            <p:nvPr/>
          </p:nvSpPr>
          <p:spPr bwMode="auto">
            <a:xfrm>
              <a:off x="468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4" name="Oval 10"/>
            <p:cNvSpPr>
              <a:spLocks noChangeArrowheads="1"/>
            </p:cNvSpPr>
            <p:nvPr/>
          </p:nvSpPr>
          <p:spPr bwMode="auto">
            <a:xfrm>
              <a:off x="6120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55" name="Oval 11"/>
            <p:cNvSpPr>
              <a:spLocks noChangeArrowheads="1"/>
            </p:cNvSpPr>
            <p:nvPr/>
          </p:nvSpPr>
          <p:spPr bwMode="auto">
            <a:xfrm>
              <a:off x="7602" y="6432"/>
              <a:ext cx="360" cy="312"/>
            </a:xfrm>
            <a:prstGeom prst="ellipse">
              <a:avLst/>
            </a:prstGeom>
            <a:noFill/>
            <a:ln w="317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1742670" y="4058551"/>
            <a:ext cx="441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4574216" y="4001572"/>
            <a:ext cx="441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kumimoji="1" lang="en-US" altLang="zh-CN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253294" y="4014794"/>
            <a:ext cx="441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0025088" y="4000502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prstClr val="white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594560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prstClr val="white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prstClr val="white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prstClr val="white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prstClr val="white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80096" y="-1118895"/>
            <a:ext cx="3988167" cy="939969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1098682" y="4513030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15323" y="1109762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solidFill>
                <a:prstClr val="black"/>
              </a:solidFill>
              <a:cs typeface="+mn-ea"/>
              <a:sym typeface="+mn-lt"/>
            </a:endParaRPr>
          </a:p>
        </p:txBody>
      </p:sp>
      <p:grpSp>
        <p:nvGrpSpPr>
          <p:cNvPr id="23" name="组合 49"/>
          <p:cNvGrpSpPr/>
          <p:nvPr/>
        </p:nvGrpSpPr>
        <p:grpSpPr>
          <a:xfrm>
            <a:off x="1701888" y="1799303"/>
            <a:ext cx="2863284" cy="3243434"/>
            <a:chOff x="1961534" y="1799303"/>
            <a:chExt cx="2863284" cy="3243434"/>
          </a:xfrm>
        </p:grpSpPr>
        <p:sp>
          <p:nvSpPr>
            <p:cNvPr id="24" name="TextBox 43"/>
            <p:cNvSpPr txBox="1"/>
            <p:nvPr/>
          </p:nvSpPr>
          <p:spPr>
            <a:xfrm>
              <a:off x="1961534" y="1799303"/>
              <a:ext cx="28632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</a:t>
              </a:r>
              <a:r>
                <a:rPr lang="en-US" altLang="zh-CN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/</a:t>
              </a:r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字母组合</a:t>
              </a:r>
            </a:p>
          </p:txBody>
        </p:sp>
        <p:sp>
          <p:nvSpPr>
            <p:cNvPr id="25" name="矩形 24"/>
            <p:cNvSpPr>
              <a:spLocks noChangeArrowheads="1"/>
            </p:cNvSpPr>
            <p:nvPr/>
          </p:nvSpPr>
          <p:spPr bwMode="auto">
            <a:xfrm>
              <a:off x="2609635" y="4211740"/>
              <a:ext cx="838691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nk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>
              <a:spLocks noChangeArrowheads="1"/>
            </p:cNvSpPr>
            <p:nvPr/>
          </p:nvSpPr>
          <p:spPr bwMode="auto">
            <a:xfrm>
              <a:off x="2571282" y="2810642"/>
              <a:ext cx="833883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srgbClr val="FF0000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ng</a:t>
              </a:r>
              <a:endParaRPr lang="zh-CN" alt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组合 52"/>
          <p:cNvGrpSpPr/>
          <p:nvPr/>
        </p:nvGrpSpPr>
        <p:grpSpPr>
          <a:xfrm>
            <a:off x="4469953" y="1828801"/>
            <a:ext cx="1794081" cy="3194581"/>
            <a:chOff x="5127806" y="1858298"/>
            <a:chExt cx="1794081" cy="3194581"/>
          </a:xfrm>
        </p:grpSpPr>
        <p:sp>
          <p:nvSpPr>
            <p:cNvPr id="28" name="TextBox 47"/>
            <p:cNvSpPr txBox="1"/>
            <p:nvPr/>
          </p:nvSpPr>
          <p:spPr>
            <a:xfrm>
              <a:off x="5486396" y="1858298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发音</a:t>
              </a:r>
            </a:p>
          </p:txBody>
        </p:sp>
        <p:sp>
          <p:nvSpPr>
            <p:cNvPr id="29" name="矩形 11"/>
            <p:cNvSpPr>
              <a:spLocks noChangeArrowheads="1"/>
            </p:cNvSpPr>
            <p:nvPr/>
          </p:nvSpPr>
          <p:spPr bwMode="auto">
            <a:xfrm>
              <a:off x="5127806" y="4221882"/>
              <a:ext cx="1794081" cy="83099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/ </a:t>
              </a:r>
              <a:r>
                <a:rPr lang="en-US" altLang="zh-CN" sz="4800" dirty="0" err="1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ŋ</a:t>
              </a:r>
              <a:r>
                <a:rPr lang="en-US" altLang="zh-CN" sz="4800" dirty="0" err="1" smtClean="0">
                  <a:solidFill>
                    <a:srgbClr val="FF0000"/>
                  </a:solidFill>
                  <a:latin typeface="Comic Sans MS" panose="030F0702030302020204" pitchFamily="66" charset="0"/>
                  <a:ea typeface="楷体" panose="02010609060101010101" pitchFamily="49" charset="-122"/>
                </a:rPr>
                <a:t>k</a:t>
              </a:r>
              <a:r>
                <a:rPr lang="en-US" altLang="zh-CN" sz="4800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11"/>
            <p:cNvSpPr>
              <a:spLocks noChangeArrowheads="1"/>
            </p:cNvSpPr>
            <p:nvPr/>
          </p:nvSpPr>
          <p:spPr bwMode="auto">
            <a:xfrm>
              <a:off x="5221213" y="2855194"/>
              <a:ext cx="1492716" cy="92333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ea typeface="华文细黑" pitchFamily="2" charset="-122"/>
                  <a:cs typeface="Times New Roman" panose="02020603050405020304" pitchFamily="18" charset="0"/>
                </a:rPr>
                <a:t>/</a:t>
              </a:r>
              <a:r>
                <a:rPr lang="en-US" altLang="zh-CN" sz="5400" dirty="0">
                  <a:solidFill>
                    <a:srgbClr val="FF0000"/>
                  </a:solidFill>
                </a:rPr>
                <a:t> </a:t>
              </a:r>
              <a:r>
                <a:rPr lang="en-US" altLang="zh-CN" sz="5400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ŋ</a:t>
              </a:r>
              <a:r>
                <a:rPr lang="en-US" altLang="zh-CN" sz="5400" dirty="0" smtClean="0">
                  <a:solidFill>
                    <a:srgbClr val="FF0000"/>
                  </a:solidFill>
                </a:rPr>
                <a:t> </a:t>
              </a:r>
              <a:r>
                <a:rPr lang="en-US" altLang="zh-CN" sz="4800" dirty="0" smtClean="0">
                  <a:solidFill>
                    <a:prstClr val="black"/>
                  </a:solidFill>
                  <a:latin typeface="Comic Sans MS" panose="030F0702030302020204" pitchFamily="66" charset="0"/>
                  <a:cs typeface="Times New Roman" panose="02020603050405020304" pitchFamily="18" charset="0"/>
                </a:rPr>
                <a:t>/</a:t>
              </a:r>
              <a:endParaRPr lang="zh-CN" altLang="en-US" sz="4800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63"/>
          <p:cNvGrpSpPr/>
          <p:nvPr/>
        </p:nvGrpSpPr>
        <p:grpSpPr>
          <a:xfrm>
            <a:off x="7188290" y="1814054"/>
            <a:ext cx="2647845" cy="3387588"/>
            <a:chOff x="7447936" y="1814054"/>
            <a:chExt cx="2647845" cy="3387588"/>
          </a:xfrm>
        </p:grpSpPr>
        <p:sp>
          <p:nvSpPr>
            <p:cNvPr id="32" name="TextBox 46"/>
            <p:cNvSpPr txBox="1"/>
            <p:nvPr/>
          </p:nvSpPr>
          <p:spPr>
            <a:xfrm>
              <a:off x="7934632" y="1814054"/>
              <a:ext cx="10086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词语</a:t>
              </a:r>
            </a:p>
          </p:txBody>
        </p:sp>
        <p:sp>
          <p:nvSpPr>
            <p:cNvPr id="33" name="TextBox 58"/>
            <p:cNvSpPr txBox="1"/>
            <p:nvPr/>
          </p:nvSpPr>
          <p:spPr>
            <a:xfrm>
              <a:off x="7565921" y="2698955"/>
              <a:ext cx="252986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 smtClean="0">
                  <a:latin typeface="Comic Sans MS" panose="030F0702030302020204" pitchFamily="66" charset="0"/>
                </a:rPr>
                <a:t>lo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      si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</a:p>
            <a:p>
              <a:r>
                <a:rPr lang="en-US" altLang="zh-CN" sz="2800" dirty="0">
                  <a:latin typeface="Comic Sans MS" panose="030F0702030302020204" pitchFamily="66" charset="0"/>
                </a:rPr>
                <a:t>r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      you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ng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 </a:t>
              </a:r>
              <a:endParaRPr lang="zh-CN" altLang="en-US" sz="2800" dirty="0" err="1">
                <a:latin typeface="Comic Sans MS" panose="030F0702030302020204" pitchFamily="66" charset="0"/>
              </a:endParaRPr>
            </a:p>
          </p:txBody>
        </p:sp>
        <p:sp>
          <p:nvSpPr>
            <p:cNvPr id="34" name="TextBox 59"/>
            <p:cNvSpPr txBox="1"/>
            <p:nvPr/>
          </p:nvSpPr>
          <p:spPr>
            <a:xfrm>
              <a:off x="7447936" y="4247535"/>
              <a:ext cx="230704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latin typeface="Comic Sans MS" panose="030F0702030302020204" pitchFamily="66" charset="0"/>
                </a:rPr>
                <a:t>t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hi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     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</a:p>
            <a:p>
              <a:r>
                <a:rPr lang="en-US" altLang="zh-CN" sz="2800" dirty="0">
                  <a:latin typeface="Comic Sans MS" panose="030F0702030302020204" pitchFamily="66" charset="0"/>
                </a:rPr>
                <a:t>t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ru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  <a:r>
                <a:rPr lang="en-US" altLang="zh-CN" sz="2800" dirty="0" smtClean="0">
                  <a:latin typeface="Comic Sans MS" panose="030F0702030302020204" pitchFamily="66" charset="0"/>
                </a:rPr>
                <a:t>     pi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Comic Sans MS" panose="030F0702030302020204" pitchFamily="66" charset="0"/>
                </a:rPr>
                <a:t>nk</a:t>
              </a:r>
              <a:endParaRPr lang="zh-CN" altLang="en-US" sz="2800" dirty="0" err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cxnSp>
        <p:nvCxnSpPr>
          <p:cNvPr id="35" name="直接箭头连接符 34"/>
          <p:cNvCxnSpPr/>
          <p:nvPr/>
        </p:nvCxnSpPr>
        <p:spPr>
          <a:xfrm>
            <a:off x="3176728" y="4645742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3161979" y="3318387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/>
        </p:nvCxnSpPr>
        <p:spPr>
          <a:xfrm>
            <a:off x="5949425" y="4630993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5934676" y="3303638"/>
            <a:ext cx="1194619" cy="0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8521" y="1538030"/>
            <a:ext cx="6454003" cy="429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矩形 10"/>
          <p:cNvSpPr/>
          <p:nvPr/>
        </p:nvSpPr>
        <p:spPr>
          <a:xfrm>
            <a:off x="594081" y="953255"/>
            <a:ext cx="2077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Let’s sing.</a:t>
            </a:r>
          </a:p>
        </p:txBody>
      </p:sp>
      <p:grpSp>
        <p:nvGrpSpPr>
          <p:cNvPr id="3" name="组合 27"/>
          <p:cNvGrpSpPr/>
          <p:nvPr/>
        </p:nvGrpSpPr>
        <p:grpSpPr>
          <a:xfrm>
            <a:off x="6453674" y="5834212"/>
            <a:ext cx="2228850" cy="406050"/>
            <a:chOff x="8289713" y="1109970"/>
            <a:chExt cx="2228850" cy="422184"/>
          </a:xfrm>
        </p:grpSpPr>
        <p:sp>
          <p:nvSpPr>
            <p:cNvPr id="16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点击画面 播放视频</a:t>
              </a:r>
            </a:p>
          </p:txBody>
        </p:sp>
      </p:grpSp>
      <p:grpSp>
        <p:nvGrpSpPr>
          <p:cNvPr id="14" name="组合 101"/>
          <p:cNvGrpSpPr/>
          <p:nvPr/>
        </p:nvGrpSpPr>
        <p:grpSpPr>
          <a:xfrm>
            <a:off x="216023" y="167367"/>
            <a:ext cx="2464751" cy="727439"/>
            <a:chOff x="226718" y="1571625"/>
            <a:chExt cx="2760572" cy="732050"/>
          </a:xfrm>
        </p:grpSpPr>
        <p:sp>
          <p:nvSpPr>
            <p:cNvPr id="15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1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713675" y="1936026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610372" y="2230897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words.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Collect words with “</a:t>
            </a:r>
            <a:r>
              <a:rPr lang="en-US" sz="2400" dirty="0" smtClean="0"/>
              <a:t>/ ŋ 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sz="2400" dirty="0" smtClean="0"/>
              <a:t>/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 and “</a:t>
            </a:r>
            <a:r>
              <a:rPr lang="en-US" sz="2400" dirty="0" smtClean="0"/>
              <a:t>/ </a:t>
            </a:r>
            <a:r>
              <a:rPr lang="en-US" sz="2400" dirty="0" err="1" smtClean="0"/>
              <a:t>ŋ</a:t>
            </a:r>
            <a:r>
              <a:rPr lang="en-US" altLang="zh-CN" sz="2400" dirty="0" err="1" smtClean="0">
                <a:latin typeface="楷体" panose="02010609060101010101" pitchFamily="49" charset="-122"/>
                <a:ea typeface="楷体" panose="02010609060101010101" pitchFamily="49" charset="-122"/>
              </a:rPr>
              <a:t>k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sz="2400" dirty="0" smtClean="0"/>
              <a:t>/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sentences using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words we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have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9" y="155537"/>
            <a:ext cx="6191250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01"/>
          <p:cNvGrpSpPr/>
          <p:nvPr/>
        </p:nvGrpSpPr>
        <p:grpSpPr>
          <a:xfrm>
            <a:off x="0" y="155537"/>
            <a:ext cx="2313726" cy="727439"/>
            <a:chOff x="182825" y="1571625"/>
            <a:chExt cx="2838411" cy="732050"/>
          </a:xfrm>
        </p:grpSpPr>
        <p:sp>
          <p:nvSpPr>
            <p:cNvPr id="19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5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52" y="1117283"/>
            <a:ext cx="2834307" cy="3117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43" y="833861"/>
            <a:ext cx="3035514" cy="3117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72" y="3270512"/>
            <a:ext cx="3020108" cy="3117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66" y="1213162"/>
            <a:ext cx="2834307" cy="3117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4660" y="1630680"/>
            <a:ext cx="440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What’s this?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04660" y="2392730"/>
            <a:ext cx="5387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Look! It’s a trunk of an elephant.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79920" y="3672840"/>
            <a:ext cx="2834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It’s 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693761" y="3659386"/>
            <a:ext cx="426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…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664500" y="3672840"/>
            <a:ext cx="417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and stro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979920" y="4567771"/>
            <a:ext cx="4404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can the trunk do?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/>
      <p:bldP spid="4" grpId="0"/>
      <p:bldP spid="5" grpId="0"/>
      <p:bldP spid="5" grpId="1"/>
      <p:bldP spid="6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9" y="834390"/>
            <a:ext cx="2888932" cy="235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29" y="3206726"/>
            <a:ext cx="2491739" cy="35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761" y="834390"/>
            <a:ext cx="2849880" cy="295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568" y="3788684"/>
            <a:ext cx="392530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19951" y="1234439"/>
            <a:ext cx="5646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thi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it can help the elephant dri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0431" y="2249506"/>
            <a:ext cx="5646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thi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it can help the elephant eat.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0910" y="3311630"/>
            <a:ext cx="5646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thi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it can help the elephant carry thi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72351" y="4482103"/>
            <a:ext cx="5646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thi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it can help the elephant play with each other.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72351" y="5748568"/>
            <a:ext cx="6278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 tru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so magic!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grpSp>
        <p:nvGrpSpPr>
          <p:cNvPr id="13" name="组合 101"/>
          <p:cNvGrpSpPr/>
          <p:nvPr/>
        </p:nvGrpSpPr>
        <p:grpSpPr>
          <a:xfrm>
            <a:off x="45665" y="60688"/>
            <a:ext cx="2991028" cy="727440"/>
            <a:chOff x="182824" y="1571626"/>
            <a:chExt cx="3669304" cy="732051"/>
          </a:xfrm>
        </p:grpSpPr>
        <p:sp>
          <p:nvSpPr>
            <p:cNvPr id="14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8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0250" y="601450"/>
            <a:ext cx="9707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Let’s enjoy a chant about the magic trunk and underline “ng” and circle “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nk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”.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4480" y="1727112"/>
            <a:ext cx="6187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 Magic Trunk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2480" y="2529840"/>
            <a:ext cx="6187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 trunk is long. The trunk is strong.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The trunk can do so many things.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Help to eat. Help to drink.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Help to play. Help to carry.</a:t>
            </a:r>
          </a:p>
          <a:p>
            <a:endParaRPr lang="en-US" altLang="zh-CN" sz="2800" dirty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Wow. I think it’s a magic trunk!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337560" y="3017520"/>
            <a:ext cx="32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554480" y="3429000"/>
            <a:ext cx="32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646420" y="3870960"/>
            <a:ext cx="320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2103120" y="2529840"/>
            <a:ext cx="441960" cy="48768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5151120" y="2575560"/>
            <a:ext cx="441960" cy="48768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103120" y="3413760"/>
            <a:ext cx="441960" cy="48768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4709160" y="4299555"/>
            <a:ext cx="441960" cy="48768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2651760" y="5581590"/>
            <a:ext cx="441960" cy="48768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5585460" y="5581590"/>
            <a:ext cx="441960" cy="487680"/>
          </a:xfrm>
          <a:prstGeom prst="ellipse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5120" y="2529840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Comic Sans MS" panose="030F0702030302020204" pitchFamily="66" charset="0"/>
              </a:rPr>
              <a:t>l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CN" sz="2800" dirty="0">
                <a:latin typeface="Comic Sans MS" panose="030F0702030302020204" pitchFamily="66" charset="0"/>
              </a:rPr>
              <a:t>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tro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ng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右大括号 18"/>
          <p:cNvSpPr/>
          <p:nvPr/>
        </p:nvSpPr>
        <p:spPr>
          <a:xfrm>
            <a:off x="7879080" y="2697480"/>
            <a:ext cx="640080" cy="109728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8808720" y="2960727"/>
            <a:ext cx="115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ng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660065" y="2929949"/>
            <a:ext cx="85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 [ŋ] 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36080" y="4423350"/>
            <a:ext cx="213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tru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dri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thi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nk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右大括号 23"/>
          <p:cNvSpPr/>
          <p:nvPr/>
        </p:nvSpPr>
        <p:spPr>
          <a:xfrm>
            <a:off x="7894320" y="4567207"/>
            <a:ext cx="640080" cy="1097280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8808720" y="4854237"/>
            <a:ext cx="115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atin typeface="Comic Sans MS" panose="030F0702030302020204" pitchFamily="66" charset="0"/>
              </a:rPr>
              <a:t>nk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079137" y="92223"/>
            <a:ext cx="4982087" cy="480131"/>
            <a:chOff x="3439681" y="283479"/>
            <a:chExt cx="4982087" cy="480131"/>
          </a:xfrm>
        </p:grpSpPr>
        <p:sp>
          <p:nvSpPr>
            <p:cNvPr id="27" name="矩形 26"/>
            <p:cNvSpPr/>
            <p:nvPr/>
          </p:nvSpPr>
          <p:spPr>
            <a:xfrm>
              <a:off x="4837464" y="283479"/>
              <a:ext cx="1854995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spell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28" name="ïŝḻiḓê"/>
            <p:cNvSpPr/>
            <p:nvPr/>
          </p:nvSpPr>
          <p:spPr bwMode="auto">
            <a:xfrm>
              <a:off x="3439681" y="341964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ïŝḻiḓê"/>
            <p:cNvSpPr/>
            <p:nvPr/>
          </p:nvSpPr>
          <p:spPr bwMode="auto">
            <a:xfrm flipH="1">
              <a:off x="6847699" y="283479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9784870" y="4858642"/>
            <a:ext cx="1050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 [</a:t>
            </a:r>
            <a:r>
              <a:rPr lang="en-US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ŋk</a:t>
            </a:r>
            <a:r>
              <a:rPr lang="en-US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] 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3" grpId="0"/>
      <p:bldP spid="19" grpId="0" animBg="1"/>
      <p:bldP spid="20" grpId="0"/>
      <p:bldP spid="22" grpId="0"/>
      <p:bldP spid="23" grpId="0"/>
      <p:bldP spid="24" grpId="0" animBg="1"/>
      <p:bldP spid="25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4415" y="1392545"/>
            <a:ext cx="98912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字母组合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ng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</a:t>
            </a:r>
            <a:r>
              <a:rPr lang="en-US" altLang="zh-CN" sz="3200" dirty="0" smtClean="0">
                <a:ea typeface="楷体" panose="02010609060101010101" pitchFamily="49" charset="-122"/>
              </a:rPr>
              <a:t>/</a:t>
            </a:r>
            <a:r>
              <a:rPr lang="en-US" sz="3200" dirty="0" smtClean="0"/>
              <a:t>ŋ</a:t>
            </a:r>
            <a:r>
              <a:rPr lang="en-US" altLang="zh-CN" sz="3200" dirty="0" smtClean="0">
                <a:ea typeface="楷体" panose="02010609060101010101" pitchFamily="49" charset="-122"/>
              </a:rPr>
              <a:t>/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的音。 音标特征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舌后软腭鼻的辅音。 发音要诀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舌位和</a:t>
            </a:r>
            <a:r>
              <a:rPr lang="en-US" altLang="zh-CN" sz="3200" dirty="0" smtClean="0">
                <a:ea typeface="楷体" panose="02010609060101010101" pitchFamily="49" charset="-122"/>
              </a:rPr>
              <a:t>/k/</a:t>
            </a:r>
            <a:r>
              <a:rPr lang="zh-CN" altLang="en-US" sz="3200" dirty="0" smtClean="0">
                <a:ea typeface="楷体" panose="02010609060101010101" pitchFamily="49" charset="-122"/>
              </a:rPr>
              <a:t>、</a:t>
            </a:r>
            <a:r>
              <a:rPr lang="en-US" altLang="zh-CN" sz="3200" dirty="0" smtClean="0">
                <a:ea typeface="楷体" panose="02010609060101010101" pitchFamily="49" charset="-122"/>
              </a:rPr>
              <a:t>/</a:t>
            </a:r>
            <a:r>
              <a:rPr lang="en-US" altLang="zh-CN" sz="3200" dirty="0" smtClean="0"/>
              <a:t>g</a:t>
            </a:r>
            <a:r>
              <a:rPr lang="en-US" altLang="zh-CN" sz="3200" dirty="0" smtClean="0">
                <a:ea typeface="楷体" panose="02010609060101010101" pitchFamily="49" charset="-122"/>
              </a:rPr>
              <a:t>/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相同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但软腭下垂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堵住口腔通道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气流从鼻腔泄出。 属于浊辅音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发音时声带振动。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代表单词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sing  song king thing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19390" y="349313"/>
            <a:ext cx="5670657" cy="480131"/>
            <a:chOff x="2813951" y="283479"/>
            <a:chExt cx="5670657" cy="480131"/>
          </a:xfrm>
        </p:grpSpPr>
        <p:sp>
          <p:nvSpPr>
            <p:cNvPr id="7" name="矩形 6"/>
            <p:cNvSpPr/>
            <p:nvPr/>
          </p:nvSpPr>
          <p:spPr>
            <a:xfrm>
              <a:off x="4439913" y="283479"/>
              <a:ext cx="2650085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8" name="ïŝḻiḓê"/>
            <p:cNvSpPr/>
            <p:nvPr/>
          </p:nvSpPr>
          <p:spPr bwMode="auto">
            <a:xfrm>
              <a:off x="2813951" y="294726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ïŝḻiḓê"/>
            <p:cNvSpPr/>
            <p:nvPr/>
          </p:nvSpPr>
          <p:spPr bwMode="auto">
            <a:xfrm flipH="1">
              <a:off x="6910539" y="283479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415377" y="1434455"/>
            <a:ext cx="8262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2.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nk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常发</a:t>
            </a:r>
            <a:r>
              <a:rPr lang="en-US" altLang="zh-CN" sz="3200" dirty="0" smtClean="0">
                <a:ea typeface="楷体" panose="02010609060101010101" pitchFamily="49" charset="-122"/>
              </a:rPr>
              <a:t>/</a:t>
            </a:r>
            <a:r>
              <a:rPr lang="en-US" sz="3200" dirty="0" smtClean="0"/>
              <a:t> ŋ </a:t>
            </a:r>
            <a:r>
              <a:rPr lang="en-US" altLang="zh-CN" sz="3200" dirty="0" smtClean="0">
                <a:ea typeface="楷体" panose="02010609060101010101" pitchFamily="49" charset="-122"/>
              </a:rPr>
              <a:t>k/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的音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n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后面的发音若为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/k/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、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/ɡ/,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这时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n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的发音也是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en-US" sz="3200" dirty="0" smtClean="0"/>
              <a:t> ŋ 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/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代表单词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think  thank  ink  sink  tank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5" name="图片 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 descr="C:\Users\Administrator\Desktop\1105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/>
          <a:srcRect t="15006" b="54855"/>
          <a:stretch>
            <a:fillRect/>
          </a:stretch>
        </p:blipFill>
        <p:spPr bwMode="auto">
          <a:xfrm>
            <a:off x="1123056" y="1730549"/>
            <a:ext cx="9649720" cy="5170315"/>
          </a:xfrm>
          <a:prstGeom prst="rect">
            <a:avLst/>
          </a:prstGeom>
          <a:noFill/>
        </p:spPr>
      </p:pic>
      <p:sp>
        <p:nvSpPr>
          <p:cNvPr id="13" name="文本框 33"/>
          <p:cNvSpPr txBox="1"/>
          <p:nvPr/>
        </p:nvSpPr>
        <p:spPr>
          <a:xfrm>
            <a:off x="9414975" y="1587748"/>
            <a:ext cx="2228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点击画面 播放视频</a:t>
            </a:r>
          </a:p>
        </p:txBody>
      </p:sp>
      <p:sp>
        <p:nvSpPr>
          <p:cNvPr id="11" name="TextBox 10"/>
          <p:cNvSpPr txBox="1"/>
          <p:nvPr/>
        </p:nvSpPr>
        <p:spPr>
          <a:xfrm rot="20783200">
            <a:off x="5869477" y="1798079"/>
            <a:ext cx="2282736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ring</a:t>
            </a:r>
          </a:p>
        </p:txBody>
      </p:sp>
      <p:sp>
        <p:nvSpPr>
          <p:cNvPr id="12" name="TextBox 11"/>
          <p:cNvSpPr txBox="1"/>
          <p:nvPr/>
        </p:nvSpPr>
        <p:spPr>
          <a:xfrm rot="20783200">
            <a:off x="1824050" y="2071668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14" name="TextBox 13"/>
          <p:cNvSpPr txBox="1"/>
          <p:nvPr/>
        </p:nvSpPr>
        <p:spPr>
          <a:xfrm rot="866266">
            <a:off x="4967289" y="4086196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trunk</a:t>
            </a:r>
          </a:p>
        </p:txBody>
      </p:sp>
      <p:sp>
        <p:nvSpPr>
          <p:cNvPr id="15" name="TextBox 14"/>
          <p:cNvSpPr txBox="1"/>
          <p:nvPr/>
        </p:nvSpPr>
        <p:spPr>
          <a:xfrm rot="866266">
            <a:off x="1381116" y="4100485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17" name="TextBox 16"/>
          <p:cNvSpPr txBox="1"/>
          <p:nvPr/>
        </p:nvSpPr>
        <p:spPr>
          <a:xfrm rot="20783200">
            <a:off x="3909978" y="4443398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ink</a:t>
            </a:r>
          </a:p>
        </p:txBody>
      </p:sp>
      <p:sp>
        <p:nvSpPr>
          <p:cNvPr id="18" name="TextBox 17"/>
          <p:cNvSpPr txBox="1"/>
          <p:nvPr/>
        </p:nvSpPr>
        <p:spPr>
          <a:xfrm rot="866266">
            <a:off x="4638667" y="2185977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19" name="TextBox 18"/>
          <p:cNvSpPr txBox="1"/>
          <p:nvPr/>
        </p:nvSpPr>
        <p:spPr>
          <a:xfrm rot="20783200">
            <a:off x="6681789" y="4243362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pink</a:t>
            </a:r>
          </a:p>
        </p:txBody>
      </p:sp>
      <p:sp>
        <p:nvSpPr>
          <p:cNvPr id="21" name="TextBox 20"/>
          <p:cNvSpPr txBox="1"/>
          <p:nvPr/>
        </p:nvSpPr>
        <p:spPr>
          <a:xfrm rot="866266">
            <a:off x="7592799" y="2141992"/>
            <a:ext cx="1752599" cy="749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young</a:t>
            </a:r>
          </a:p>
        </p:txBody>
      </p:sp>
      <p:pic>
        <p:nvPicPr>
          <p:cNvPr id="3" name="A Let's spell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0.888184" end="158412.5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4156" y="376833"/>
            <a:ext cx="609600" cy="609600"/>
          </a:xfrm>
          <a:prstGeom prst="rect">
            <a:avLst/>
          </a:prstGeom>
        </p:spPr>
      </p:pic>
      <p:sp>
        <p:nvSpPr>
          <p:cNvPr id="39" name="矩形 38"/>
          <p:cNvSpPr/>
          <p:nvPr/>
        </p:nvSpPr>
        <p:spPr>
          <a:xfrm>
            <a:off x="971321" y="463171"/>
            <a:ext cx="3869970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2800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Read, listen and chant</a:t>
            </a:r>
            <a:endParaRPr lang="zh-CN" altLang="en-US" sz="2800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40" name="图片 39" descr="图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" name="A Let's spell.wm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2689.296875" end="79707.57031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67214" y="4631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" descr="C:\Users\Administrator\Desktop\11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656" b="61615" l="5093" r="90000"/>
                    </a14:imgEffect>
                  </a14:imgLayer>
                </a14:imgProps>
              </a:ext>
            </a:extLst>
          </a:blip>
          <a:srcRect t="46727" b="28453"/>
          <a:stretch>
            <a:fillRect/>
          </a:stretch>
        </p:blipFill>
        <p:spPr bwMode="auto">
          <a:xfrm>
            <a:off x="196215" y="2232660"/>
            <a:ext cx="11657380" cy="514350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 rot="21014977">
            <a:off x="1395741" y="278361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trunk</a:t>
            </a:r>
          </a:p>
        </p:txBody>
      </p:sp>
      <p:sp>
        <p:nvSpPr>
          <p:cNvPr id="27" name="TextBox 26"/>
          <p:cNvSpPr txBox="1"/>
          <p:nvPr/>
        </p:nvSpPr>
        <p:spPr>
          <a:xfrm rot="21014977">
            <a:off x="3479319" y="2652804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song</a:t>
            </a:r>
          </a:p>
        </p:txBody>
      </p:sp>
      <p:sp>
        <p:nvSpPr>
          <p:cNvPr id="28" name="TextBox 27"/>
          <p:cNvSpPr txBox="1"/>
          <p:nvPr/>
        </p:nvSpPr>
        <p:spPr>
          <a:xfrm rot="21014977">
            <a:off x="4893790" y="258136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ring</a:t>
            </a:r>
          </a:p>
        </p:txBody>
      </p:sp>
      <p:sp>
        <p:nvSpPr>
          <p:cNvPr id="29" name="TextBox 28"/>
          <p:cNvSpPr txBox="1"/>
          <p:nvPr/>
        </p:nvSpPr>
        <p:spPr>
          <a:xfrm rot="21014977">
            <a:off x="6436851" y="2581366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33" name="TextBox 32"/>
          <p:cNvSpPr txBox="1"/>
          <p:nvPr/>
        </p:nvSpPr>
        <p:spPr>
          <a:xfrm rot="21014977">
            <a:off x="7722733" y="2581365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35" name="TextBox 34"/>
          <p:cNvSpPr txBox="1"/>
          <p:nvPr/>
        </p:nvSpPr>
        <p:spPr>
          <a:xfrm rot="21014977">
            <a:off x="9080056" y="2524214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36" name="TextBox 35"/>
          <p:cNvSpPr txBox="1"/>
          <p:nvPr/>
        </p:nvSpPr>
        <p:spPr>
          <a:xfrm rot="21014977">
            <a:off x="1438603" y="399806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drink</a:t>
            </a:r>
          </a:p>
        </p:txBody>
      </p:sp>
      <p:sp>
        <p:nvSpPr>
          <p:cNvPr id="37" name="TextBox 36"/>
          <p:cNvSpPr txBox="1"/>
          <p:nvPr/>
        </p:nvSpPr>
        <p:spPr>
          <a:xfrm rot="21014977">
            <a:off x="3522181" y="386725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pink</a:t>
            </a:r>
          </a:p>
        </p:txBody>
      </p:sp>
      <p:sp>
        <p:nvSpPr>
          <p:cNvPr id="38" name="TextBox 37"/>
          <p:cNvSpPr txBox="1"/>
          <p:nvPr/>
        </p:nvSpPr>
        <p:spPr>
          <a:xfrm rot="21014977">
            <a:off x="4936652" y="3795812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thank</a:t>
            </a:r>
          </a:p>
        </p:txBody>
      </p:sp>
      <p:sp>
        <p:nvSpPr>
          <p:cNvPr id="39" name="TextBox 38"/>
          <p:cNvSpPr txBox="1"/>
          <p:nvPr/>
        </p:nvSpPr>
        <p:spPr>
          <a:xfrm rot="21014977">
            <a:off x="6479713" y="3795812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morning</a:t>
            </a:r>
          </a:p>
        </p:txBody>
      </p:sp>
      <p:sp>
        <p:nvSpPr>
          <p:cNvPr id="51" name="TextBox 50"/>
          <p:cNvSpPr txBox="1"/>
          <p:nvPr/>
        </p:nvSpPr>
        <p:spPr>
          <a:xfrm rot="21014977">
            <a:off x="8022779" y="3795811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long</a:t>
            </a:r>
          </a:p>
        </p:txBody>
      </p:sp>
      <p:sp>
        <p:nvSpPr>
          <p:cNvPr id="52" name="TextBox 51"/>
          <p:cNvSpPr txBox="1"/>
          <p:nvPr/>
        </p:nvSpPr>
        <p:spPr>
          <a:xfrm rot="21014977">
            <a:off x="9122918" y="3738660"/>
            <a:ext cx="1644139" cy="667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bank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9259" y="1222978"/>
            <a:ext cx="677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Read them by yourselves.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30" name="图片 29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862</Words>
  <Application>Microsoft Office PowerPoint</Application>
  <PresentationFormat>自定义</PresentationFormat>
  <Paragraphs>176</Paragraphs>
  <Slides>21</Slides>
  <Notes>0</Notes>
  <HiddenSlides>0</HiddenSlides>
  <MMClips>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23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730</cp:revision>
  <dcterms:created xsi:type="dcterms:W3CDTF">2019-08-19T07:47:00Z</dcterms:created>
  <dcterms:modified xsi:type="dcterms:W3CDTF">2021-11-22T06:03:10Z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