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5" r:id="rId2"/>
    <p:sldId id="321" r:id="rId3"/>
    <p:sldId id="480" r:id="rId4"/>
    <p:sldId id="510" r:id="rId5"/>
    <p:sldId id="385" r:id="rId6"/>
    <p:sldId id="546" r:id="rId7"/>
    <p:sldId id="547" r:id="rId8"/>
    <p:sldId id="276" r:id="rId9"/>
    <p:sldId id="457" r:id="rId10"/>
    <p:sldId id="463" r:id="rId11"/>
    <p:sldId id="554" r:id="rId12"/>
    <p:sldId id="553" r:id="rId13"/>
    <p:sldId id="459" r:id="rId14"/>
    <p:sldId id="400" r:id="rId15"/>
    <p:sldId id="555" r:id="rId16"/>
    <p:sldId id="556" r:id="rId17"/>
    <p:sldId id="548" r:id="rId18"/>
    <p:sldId id="549" r:id="rId19"/>
    <p:sldId id="550" r:id="rId20"/>
    <p:sldId id="557" r:id="rId21"/>
    <p:sldId id="558" r:id="rId22"/>
    <p:sldId id="473" r:id="rId23"/>
    <p:sldId id="416" r:id="rId24"/>
    <p:sldId id="559" r:id="rId25"/>
    <p:sldId id="418" r:id="rId26"/>
    <p:sldId id="479" r:id="rId27"/>
    <p:sldId id="478" r:id="rId28"/>
    <p:sldId id="271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17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6">
          <p15:clr>
            <a:srgbClr val="A4A3A4"/>
          </p15:clr>
        </p15:guide>
        <p15:guide id="2" pos="214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FF9900"/>
    <a:srgbClr val="EC8AEE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2" y="-96"/>
      </p:cViewPr>
      <p:guideLst>
        <p:guide orient="horz" pos="2217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56"/>
        <p:guide pos="2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13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52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talk.mp4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microsoft.com/office/2007/relationships/hdphoto" Target="../media/hdphoto4.wdp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microsoft.com/office/2007/relationships/hdphoto" Target="../media/hdphoto4.wdp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29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10" Type="http://schemas.openxmlformats.org/officeDocument/2006/relationships/audio" Target="../media/media2.mp3"/><Relationship Id="rId4" Type="http://schemas.openxmlformats.org/officeDocument/2006/relationships/tags" Target="../tags/tag44.xml"/><Relationship Id="rId9" Type="http://schemas.microsoft.com/office/2007/relationships/media" Target="../media/media2.mp3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33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microsoft.com/office/2007/relationships/hdphoto" Target="../media/hdphoto4.wdp"/><Relationship Id="rId5" Type="http://schemas.openxmlformats.org/officeDocument/2006/relationships/tags" Target="../tags/tag53.xml"/><Relationship Id="rId10" Type="http://schemas.openxmlformats.org/officeDocument/2006/relationships/image" Target="../media/image29.pn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audio" Target="../media/media2.mp3"/><Relationship Id="rId11" Type="http://schemas.openxmlformats.org/officeDocument/2006/relationships/image" Target="../media/image28.png"/><Relationship Id="rId5" Type="http://schemas.microsoft.com/office/2007/relationships/media" Target="../media/media2.mp3"/><Relationship Id="rId10" Type="http://schemas.microsoft.com/office/2007/relationships/hdphoto" Target="../media/hdphoto4.wdp"/><Relationship Id="rId4" Type="http://schemas.openxmlformats.org/officeDocument/2006/relationships/tags" Target="../tags/tag60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microsoft.com/office/2007/relationships/hdphoto" Target="../media/hdphoto4.wdp"/><Relationship Id="rId3" Type="http://schemas.openxmlformats.org/officeDocument/2006/relationships/tags" Target="../tags/tag63.xml"/><Relationship Id="rId21" Type="http://schemas.microsoft.com/office/2007/relationships/media" Target="../media/media2.mp3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9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35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slideLayout" Target="../slideLayouts/slideLayout4.xml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audio" Target="../media/media2.mp3"/><Relationship Id="rId27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lets%20sing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microsoft.com/office/2007/relationships/hdphoto" Target="../media/hdphoto4.wdp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microsoft.com/office/2007/relationships/hdphoto" Target="../media/hdphoto4.wdp"/><Relationship Id="rId5" Type="http://schemas.openxmlformats.org/officeDocument/2006/relationships/tags" Target="../tags/tag89.xml"/><Relationship Id="rId10" Type="http://schemas.openxmlformats.org/officeDocument/2006/relationships/image" Target="../media/image29.png"/><Relationship Id="rId4" Type="http://schemas.openxmlformats.org/officeDocument/2006/relationships/tags" Target="../tags/tag88.xml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15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8.xml"/><Relationship Id="rId7" Type="http://schemas.openxmlformats.org/officeDocument/2006/relationships/image" Target="../media/image2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.wav"/><Relationship Id="rId7" Type="http://schemas.openxmlformats.org/officeDocument/2006/relationships/image" Target="../media/image27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3.xml"/><Relationship Id="rId10" Type="http://schemas.microsoft.com/office/2007/relationships/hdphoto" Target="../media/hdphoto4.wdp"/><Relationship Id="rId4" Type="http://schemas.openxmlformats.org/officeDocument/2006/relationships/audio" Target="../media/media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wav"/><Relationship Id="rId13" Type="http://schemas.openxmlformats.org/officeDocument/2006/relationships/image" Target="../media/image29.png"/><Relationship Id="rId3" Type="http://schemas.openxmlformats.org/officeDocument/2006/relationships/tags" Target="../tags/tag26.xml"/><Relationship Id="rId7" Type="http://schemas.microsoft.com/office/2007/relationships/media" Target="../media/media1.wav"/><Relationship Id="rId12" Type="http://schemas.openxmlformats.org/officeDocument/2006/relationships/image" Target="../media/image2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8.xml"/><Relationship Id="rId10" Type="http://schemas.openxmlformats.org/officeDocument/2006/relationships/tags" Target="../tags/tag31.xml"/><Relationship Id="rId4" Type="http://schemas.openxmlformats.org/officeDocument/2006/relationships/tags" Target="../tags/tag27.xml"/><Relationship Id="rId9" Type="http://schemas.openxmlformats.org/officeDocument/2006/relationships/tags" Target="../tags/tag30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4.xml"/><Relationship Id="rId7" Type="http://schemas.openxmlformats.org/officeDocument/2006/relationships/image" Target="../media/image27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5.wdp"/><Relationship Id="rId5" Type="http://schemas.openxmlformats.org/officeDocument/2006/relationships/tags" Target="../tags/tag36.xml"/><Relationship Id="rId10" Type="http://schemas.openxmlformats.org/officeDocument/2006/relationships/image" Target="../media/image30.png"/><Relationship Id="rId4" Type="http://schemas.openxmlformats.org/officeDocument/2006/relationships/tags" Target="../tags/tag35.xml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5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660333"/>
            <a:ext cx="7812000" cy="5197380"/>
          </a:xfrm>
          <a:prstGeom prst="rect">
            <a:avLst/>
          </a:prstGeom>
        </p:spPr>
      </p:pic>
      <p:pic>
        <p:nvPicPr>
          <p:cNvPr id="5" name="图片 4">
            <a:hlinkClick r:id="rId3" action="ppaction://hlinkfile"/>
            <a:extLst>
              <a:ext uri="{FF2B5EF4-FFF2-40B4-BE49-F238E27FC236}">
                <a16:creationId xmlns:a16="http://schemas.microsoft.com/office/drawing/2014/main" xmlns="" id="{44BD8392-AB31-F591-2079-DCD40AD8F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30"/>
          <a:stretch/>
        </p:blipFill>
        <p:spPr>
          <a:xfrm>
            <a:off x="2510144" y="1173321"/>
            <a:ext cx="7171711" cy="4057047"/>
          </a:xfrm>
          <a:prstGeom prst="roundRect">
            <a:avLst>
              <a:gd name="adj" fmla="val 1358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704115" y="1660074"/>
            <a:ext cx="96564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>
                <a:latin typeface="Comic Sans MS" panose="030F0702030302020204" pitchFamily="66" charset="0"/>
              </a:rPr>
              <a:t>Which picture is Chen Jie’s?</a:t>
            </a:r>
          </a:p>
          <a:p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2. Whose is the picture of Beijing?</a:t>
            </a: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3. Which picture is Binbin’s?</a:t>
            </a: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860960" y="4213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answer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0" name="TextBox 6"/>
          <p:cNvSpPr txBox="1"/>
          <p:nvPr>
            <p:custDataLst>
              <p:tags r:id="rId2"/>
            </p:custDataLst>
          </p:nvPr>
        </p:nvSpPr>
        <p:spPr>
          <a:xfrm>
            <a:off x="1103400" y="2332446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The yellow picture.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6"/>
          <p:cNvSpPr txBox="1"/>
          <p:nvPr>
            <p:custDataLst>
              <p:tags r:id="rId3"/>
            </p:custDataLst>
          </p:nvPr>
        </p:nvSpPr>
        <p:spPr>
          <a:xfrm>
            <a:off x="1103400" y="3834856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Peng’s.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6"/>
          <p:cNvSpPr txBox="1"/>
          <p:nvPr>
            <p:custDataLst>
              <p:tags r:id="rId4"/>
            </p:custDataLst>
          </p:nvPr>
        </p:nvSpPr>
        <p:spPr>
          <a:xfrm>
            <a:off x="1103400" y="5276941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picture of Shanghai is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>
            <p:custDataLst>
              <p:tags r:id="rId1"/>
            </p:custDataLst>
          </p:nvPr>
        </p:nvSpPr>
        <p:spPr>
          <a:xfrm>
            <a:off x="813466" y="457703"/>
            <a:ext cx="465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after the tape.</a:t>
            </a:r>
          </a:p>
        </p:txBody>
      </p:sp>
      <p:sp>
        <p:nvSpPr>
          <p:cNvPr id="9" name="TextBox 31"/>
          <p:cNvSpPr txBox="1"/>
          <p:nvPr>
            <p:custDataLst>
              <p:tags r:id="rId2"/>
            </p:custDataLst>
          </p:nvPr>
        </p:nvSpPr>
        <p:spPr>
          <a:xfrm>
            <a:off x="557530" y="1338580"/>
            <a:ext cx="1107694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800" dirty="0">
                <a:latin typeface="Comic Sans MS" panose="030F0702030302020204" pitchFamily="66" charset="0"/>
              </a:rPr>
              <a:t> The yellow picture is mine.Are these all ours?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</a:t>
            </a: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800" dirty="0">
                <a:latin typeface="Comic Sans MS" panose="030F0702030302020204" pitchFamily="66" charset="0"/>
              </a:rPr>
              <a:t> Yes, they are.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800" dirty="0">
                <a:latin typeface="Comic Sans MS" panose="030F0702030302020204" pitchFamily="66" charset="0"/>
              </a:rPr>
              <a:t> Wow! That picture of Beijing is beautiful. Whose is it?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</a:t>
            </a: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800" dirty="0">
                <a:latin typeface="Comic Sans MS" panose="030F0702030302020204" pitchFamily="66" charset="0"/>
              </a:rPr>
              <a:t> It’s Zhang Peng’s.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800" dirty="0">
                <a:latin typeface="Comic Sans MS" panose="030F0702030302020204" pitchFamily="66" charset="0"/>
              </a:rPr>
              <a:t> Look! There is a picture of Shanghai,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</a:t>
            </a: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800" dirty="0">
                <a:latin typeface="Comic Sans MS" panose="030F0702030302020204" pitchFamily="66" charset="0"/>
              </a:rPr>
              <a:t> It’s </a:t>
            </a:r>
            <a:r>
              <a:rPr lang="en-US" altLang="zh-CN" sz="2800" dirty="0" err="1">
                <a:latin typeface="Comic Sans MS" panose="030F0702030302020204" pitchFamily="66" charset="0"/>
              </a:rPr>
              <a:t>Binbin’s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800" dirty="0">
                <a:latin typeface="Comic Sans MS" panose="030F0702030302020204" pitchFamily="66" charset="0"/>
              </a:rPr>
              <a:t>Oh, yes! It’s his. 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2362200" y="2021840"/>
            <a:ext cx="427037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 flipV="1">
            <a:off x="3418840" y="3284220"/>
            <a:ext cx="5660390" cy="39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2301240" y="3956685"/>
            <a:ext cx="2959735" cy="39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 flipV="1">
            <a:off x="3357880" y="4568190"/>
            <a:ext cx="497840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8"/>
            </p:custDataLst>
          </p:nvPr>
        </p:nvCxnSpPr>
        <p:spPr>
          <a:xfrm>
            <a:off x="2430780" y="5302250"/>
            <a:ext cx="1974215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alk">
            <a:hlinkClick r:id="" action="ppaction://media"/>
            <a:extLst>
              <a:ext uri="{FF2B5EF4-FFF2-40B4-BE49-F238E27FC236}">
                <a16:creationId xmlns:a16="http://schemas.microsoft.com/office/drawing/2014/main" xmlns="" id="{04F0FBD9-3973-C303-3703-AC8E77BC5AE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56175" y="3965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选择一种两人练习。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230630"/>
            <a:ext cx="12150725" cy="541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1"/>
          <p:cNvSpPr txBox="1"/>
          <p:nvPr>
            <p:custDataLst>
              <p:tags r:id="rId2"/>
            </p:custDataLst>
          </p:nvPr>
        </p:nvSpPr>
        <p:spPr>
          <a:xfrm>
            <a:off x="121919" y="1230630"/>
            <a:ext cx="8309561" cy="4436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 The yellow picture is mine.Are these all ours?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400" dirty="0">
                <a:latin typeface="Comic Sans MS" panose="030F0702030302020204" pitchFamily="66" charset="0"/>
              </a:rPr>
              <a:t> Yes, they are.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 Wow! That picture of Beijing is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          beautiful. Whose is it?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400" dirty="0">
                <a:latin typeface="Comic Sans MS" panose="030F0702030302020204" pitchFamily="66" charset="0"/>
              </a:rPr>
              <a:t> It’s Zhang Peng’s.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 Look! There is a picture of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         Shanghai, too.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400" dirty="0">
                <a:latin typeface="Comic Sans MS" panose="030F0702030302020204" pitchFamily="66" charset="0"/>
              </a:rPr>
              <a:t> It’s </a:t>
            </a:r>
            <a:r>
              <a:rPr lang="en-US" altLang="zh-CN" sz="2400" dirty="0" err="1">
                <a:latin typeface="Comic Sans MS" panose="030F0702030302020204" pitchFamily="66" charset="0"/>
              </a:rPr>
              <a:t>Binbin’s</a:t>
            </a:r>
            <a:r>
              <a:rPr lang="en-US" altLang="zh-CN" sz="24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Oh, yes! It’s his. </a:t>
            </a:r>
          </a:p>
        </p:txBody>
      </p:sp>
      <p:sp>
        <p:nvSpPr>
          <p:cNvPr id="7" name="文本框 8"/>
          <p:cNvSpPr txBox="1"/>
          <p:nvPr>
            <p:custDataLst>
              <p:tags r:id="rId3"/>
            </p:custDataLst>
          </p:nvPr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 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2" name="talk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15360" y="3143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230630"/>
            <a:ext cx="12150725" cy="541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1"/>
          <p:cNvSpPr txBox="1"/>
          <p:nvPr>
            <p:custDataLst>
              <p:tags r:id="rId2"/>
            </p:custDataLst>
          </p:nvPr>
        </p:nvSpPr>
        <p:spPr>
          <a:xfrm>
            <a:off x="121920" y="1230630"/>
            <a:ext cx="7961376" cy="4436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 The yellow picture is mine.Are these all ours?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400" dirty="0">
                <a:latin typeface="Comic Sans MS" panose="030F0702030302020204" pitchFamily="66" charset="0"/>
              </a:rPr>
              <a:t> Yes, they are.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 Wow! That picture of Beijing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          is beautiful. Whose is it?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400" dirty="0">
                <a:latin typeface="Comic Sans MS" panose="030F0702030302020204" pitchFamily="66" charset="0"/>
              </a:rPr>
              <a:t> It’s Zhang Peng’s.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 Look! There is a picture of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         Shanghai, too.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     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400" dirty="0">
                <a:latin typeface="Comic Sans MS" panose="030F0702030302020204" pitchFamily="66" charset="0"/>
              </a:rPr>
              <a:t> It’s </a:t>
            </a:r>
            <a:r>
              <a:rPr lang="en-US" altLang="zh-CN" sz="2400" dirty="0" err="1">
                <a:latin typeface="Comic Sans MS" panose="030F0702030302020204" pitchFamily="66" charset="0"/>
              </a:rPr>
              <a:t>Binbin’s</a:t>
            </a:r>
            <a:r>
              <a:rPr lang="en-US" altLang="zh-CN" sz="24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2400" dirty="0">
                <a:latin typeface="Comic Sans MS" panose="030F0702030302020204" pitchFamily="66" charset="0"/>
              </a:rPr>
              <a:t>Oh, yes! It’s his. </a:t>
            </a:r>
          </a:p>
        </p:txBody>
      </p:sp>
      <p:sp>
        <p:nvSpPr>
          <p:cNvPr id="7" name="文本框 8"/>
          <p:cNvSpPr txBox="1"/>
          <p:nvPr>
            <p:custDataLst>
              <p:tags r:id="rId3"/>
            </p:custDataLst>
          </p:nvPr>
        </p:nvSpPr>
        <p:spPr>
          <a:xfrm>
            <a:off x="867587" y="314177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cxnSp>
        <p:nvCxnSpPr>
          <p:cNvPr id="21" name="直接连接符 20"/>
          <p:cNvCxnSpPr/>
          <p:nvPr>
            <p:custDataLst>
              <p:tags r:id="rId5"/>
            </p:custDataLst>
          </p:nvPr>
        </p:nvCxnSpPr>
        <p:spPr>
          <a:xfrm>
            <a:off x="4672330" y="1733550"/>
            <a:ext cx="727075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6"/>
            </p:custDataLst>
          </p:nvPr>
        </p:nvSpPr>
        <p:spPr>
          <a:xfrm>
            <a:off x="3793766" y="1138873"/>
            <a:ext cx="264668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我的</a:t>
            </a:r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,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名词性物主代词</a:t>
            </a:r>
          </a:p>
        </p:txBody>
      </p:sp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7282266" y="1727200"/>
            <a:ext cx="727075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>
            <p:custDataLst>
              <p:tags r:id="rId8"/>
            </p:custDataLst>
          </p:nvPr>
        </p:nvSpPr>
        <p:spPr>
          <a:xfrm>
            <a:off x="6607408" y="1127686"/>
            <a:ext cx="2951775" cy="401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我们的</a:t>
            </a:r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,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名词性物主代词</a:t>
            </a:r>
          </a:p>
        </p:txBody>
      </p:sp>
      <p:cxnSp>
        <p:nvCxnSpPr>
          <p:cNvPr id="4" name="直接连接符 3"/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485538" y="3366453"/>
            <a:ext cx="969604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0"/>
          <p:cNvSpPr txBox="1"/>
          <p:nvPr>
            <p:custDataLst>
              <p:tags r:id="rId10"/>
            </p:custDataLst>
          </p:nvPr>
        </p:nvSpPr>
        <p:spPr>
          <a:xfrm>
            <a:off x="3536616" y="2805886"/>
            <a:ext cx="918525" cy="359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谁的</a:t>
            </a:r>
          </a:p>
        </p:txBody>
      </p:sp>
      <p:cxnSp>
        <p:nvCxnSpPr>
          <p:cNvPr id="6" name="直接连接符 5"/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2278412" y="3916997"/>
            <a:ext cx="1791029" cy="69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0"/>
          <p:cNvSpPr txBox="1"/>
          <p:nvPr>
            <p:custDataLst>
              <p:tags r:id="rId12"/>
            </p:custDataLst>
          </p:nvPr>
        </p:nvSpPr>
        <p:spPr>
          <a:xfrm>
            <a:off x="2255478" y="3326607"/>
            <a:ext cx="2267603" cy="332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名词所有格形式</a:t>
            </a:r>
          </a:p>
        </p:txBody>
      </p:sp>
      <p:cxnSp>
        <p:nvCxnSpPr>
          <p:cNvPr id="10" name="直接连接符 9"/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2509520" y="4467470"/>
            <a:ext cx="1148080" cy="167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0"/>
          <p:cNvSpPr txBox="1"/>
          <p:nvPr>
            <p:custDataLst>
              <p:tags r:id="rId14"/>
            </p:custDataLst>
          </p:nvPr>
        </p:nvSpPr>
        <p:spPr>
          <a:xfrm>
            <a:off x="2265384" y="3871595"/>
            <a:ext cx="2027579" cy="401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There be</a:t>
            </a:r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结构</a:t>
            </a:r>
          </a:p>
        </p:txBody>
      </p:sp>
      <p:cxnSp>
        <p:nvCxnSpPr>
          <p:cNvPr id="12" name="直接连接符 11"/>
          <p:cNvCxnSpPr/>
          <p:nvPr>
            <p:custDataLst>
              <p:tags r:id="rId15"/>
            </p:custDataLst>
          </p:nvPr>
        </p:nvCxnSpPr>
        <p:spPr>
          <a:xfrm>
            <a:off x="4324350" y="2832662"/>
            <a:ext cx="381635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0"/>
          <p:cNvSpPr txBox="1"/>
          <p:nvPr>
            <p:custDataLst>
              <p:tags r:id="rId16"/>
            </p:custDataLst>
          </p:nvPr>
        </p:nvSpPr>
        <p:spPr>
          <a:xfrm>
            <a:off x="4069441" y="2207260"/>
            <a:ext cx="1329963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……</a:t>
            </a:r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的</a:t>
            </a:r>
          </a:p>
        </p:txBody>
      </p:sp>
      <p:sp>
        <p:nvSpPr>
          <p:cNvPr id="15" name="TextBox 30"/>
          <p:cNvSpPr txBox="1"/>
          <p:nvPr>
            <p:custDataLst>
              <p:tags r:id="rId17"/>
            </p:custDataLst>
          </p:nvPr>
        </p:nvSpPr>
        <p:spPr>
          <a:xfrm>
            <a:off x="2609826" y="5537200"/>
            <a:ext cx="294005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他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的</a:t>
            </a:r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,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名词性物主代词</a:t>
            </a:r>
          </a:p>
        </p:txBody>
      </p:sp>
      <p:cxnSp>
        <p:nvCxnSpPr>
          <p:cNvPr id="16" name="直接连接符 15"/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3334067" y="6147117"/>
            <a:ext cx="4905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>
            <p:custDataLst>
              <p:tags r:id="rId19"/>
            </p:custDataLst>
          </p:nvPr>
        </p:nvCxnSpPr>
        <p:spPr>
          <a:xfrm flipV="1">
            <a:off x="2233253" y="5537200"/>
            <a:ext cx="1100814" cy="163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0"/>
          <p:cNvSpPr txBox="1"/>
          <p:nvPr>
            <p:custDataLst>
              <p:tags r:id="rId20"/>
            </p:custDataLst>
          </p:nvPr>
        </p:nvSpPr>
        <p:spPr>
          <a:xfrm>
            <a:off x="1951421" y="4983024"/>
            <a:ext cx="2409866" cy="332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名词所有格形式</a:t>
            </a:r>
          </a:p>
        </p:txBody>
      </p:sp>
      <p:pic>
        <p:nvPicPr>
          <p:cNvPr id="20" name="talk">
            <a:hlinkClick r:id="" action="ppaction://media"/>
          </p:cNvPr>
          <p:cNvPicPr/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77283" y="314177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77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  <p:bldP spid="3" grpId="0"/>
      <p:bldP spid="5" grpId="0"/>
      <p:bldP spid="8" grpId="0"/>
      <p:bldP spid="11" grpId="0"/>
      <p:bldP spid="13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480178"/>
              <a:ext cx="3365552" cy="6165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The yellow picture is mine.</a:t>
              </a:r>
              <a:endPara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066925"/>
            <a:ext cx="11163300" cy="4665541"/>
            <a:chOff x="358774" y="1312353"/>
            <a:chExt cx="8372485" cy="3496847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919620" y="1312353"/>
              <a:ext cx="3918538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名词性物主代词的用法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572836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852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16"/>
          <p:cNvSpPr txBox="1"/>
          <p:nvPr/>
        </p:nvSpPr>
        <p:spPr>
          <a:xfrm>
            <a:off x="701041" y="2748915"/>
            <a:ext cx="10386726" cy="1524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】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这个句子用来表达某物是某人的。句中的</a:t>
            </a:r>
            <a:r>
              <a:rPr lang="en-US" altLang="zh-CN" sz="2800" dirty="0">
                <a:latin typeface="Comic Sans MS" panose="030F0702030302020204" pitchFamily="66" charset="0"/>
              </a:rPr>
              <a:t>mine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是名词性物主代词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起名词的作用。</a:t>
            </a:r>
            <a:r>
              <a:rPr lang="en-US" altLang="zh-CN" sz="2800" dirty="0">
                <a:latin typeface="Comic Sans MS" panose="030F0702030302020204" pitchFamily="66" charset="0"/>
              </a:rPr>
              <a:t>mine = my +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名词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意思是“我的”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它可以独立使用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也可以充当主语、宾语、表语。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0960" y="4246231"/>
            <a:ext cx="75501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某物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+ be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名词性物主代词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</a:p>
        </p:txBody>
      </p:sp>
      <p:sp>
        <p:nvSpPr>
          <p:cNvPr id="12" name="矩形 11"/>
          <p:cNvSpPr/>
          <p:nvPr/>
        </p:nvSpPr>
        <p:spPr>
          <a:xfrm>
            <a:off x="1082294" y="502785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— </a:t>
            </a:r>
            <a:r>
              <a:rPr lang="en-US" altLang="zh-CN" sz="2800" dirty="0">
                <a:latin typeface="Comic Sans MS" panose="030F0702030302020204" pitchFamily="66" charset="0"/>
              </a:rPr>
              <a:t>That book is mine. 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— </a:t>
            </a:r>
            <a:r>
              <a:rPr lang="en-US" altLang="zh-CN" sz="2800" dirty="0">
                <a:latin typeface="Comic Sans MS" panose="030F0702030302020204" pitchFamily="66" charset="0"/>
              </a:rPr>
              <a:t>Whose book is this? </a:t>
            </a: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— </a:t>
            </a:r>
            <a:r>
              <a:rPr lang="en-US" altLang="zh-CN" sz="2800" dirty="0">
                <a:latin typeface="Comic Sans MS" panose="030F0702030302020204" pitchFamily="66" charset="0"/>
              </a:rPr>
              <a:t>It's mine./Mine. 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32320" y="954634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480178"/>
              <a:ext cx="3365552" cy="6165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Whose is it?</a:t>
              </a:r>
              <a:endPara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151396"/>
            <a:ext cx="11163300" cy="4384863"/>
            <a:chOff x="358774" y="1375665"/>
            <a:chExt cx="8372485" cy="3433535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3627617" y="1375665"/>
              <a:ext cx="2269086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altLang="zh-CN" sz="3200" dirty="0">
                  <a:solidFill>
                    <a:srgbClr val="0099CC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</a:rPr>
                <a:t>whose</a:t>
              </a: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的用法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572836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4273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906750" y="2828569"/>
            <a:ext cx="10389669" cy="162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en-US" altLang="zh-CN" sz="2800" dirty="0">
                <a:latin typeface="Comic Sans MS" panose="030F0702030302020204" pitchFamily="66" charset="0"/>
              </a:rPr>
              <a:t>whose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作名词性物主代词就相当于一个名词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2800" dirty="0">
                <a:latin typeface="Comic Sans MS" panose="030F0702030302020204" pitchFamily="66" charset="0"/>
              </a:rPr>
              <a:t>whose = whose picture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。所以用</a:t>
            </a:r>
            <a:r>
              <a:rPr lang="en-US" altLang="zh-CN" sz="2800" dirty="0">
                <a:latin typeface="Comic Sans MS" panose="030F0702030302020204" pitchFamily="66" charset="0"/>
              </a:rPr>
              <a:t>”Whose is it? = Whose picture is it?”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76180" y="4138256"/>
            <a:ext cx="7742555" cy="6305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Whose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一般疑问句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1579379" y="4863028"/>
            <a:ext cx="7336155" cy="5384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Whose ruler is it ? = Whose is it?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480178"/>
              <a:ext cx="3365552" cy="6165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It's Zhang Peng’s.</a:t>
              </a:r>
              <a:endPara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067233"/>
            <a:ext cx="11163300" cy="4665233"/>
            <a:chOff x="358774" y="1312584"/>
            <a:chExt cx="8372485" cy="3496616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3256166" y="1312584"/>
              <a:ext cx="2716160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dirty="0">
                  <a:solidFill>
                    <a:srgbClr val="0099CC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</a:rPr>
                <a:t>名词所有格形式</a:t>
              </a:r>
              <a:endParaRPr lang="zh-CN" sz="3200" dirty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572836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404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16"/>
          <p:cNvSpPr txBox="1"/>
          <p:nvPr/>
        </p:nvSpPr>
        <p:spPr>
          <a:xfrm>
            <a:off x="931218" y="3056565"/>
            <a:ext cx="9322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名词所有格一般是在名词后面加上“</a:t>
            </a:r>
            <a:r>
              <a:rPr lang="en-US" altLang="zh-CN" sz="3200" dirty="0">
                <a:latin typeface="Comic Sans MS" panose="030F0702030302020204" pitchFamily="66" charset="0"/>
              </a:rPr>
              <a:t>'s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”,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表示“某人的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……”,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称为所属关系。 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0873" y="4440257"/>
            <a:ext cx="8573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名词所有格形式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</a:p>
        </p:txBody>
      </p:sp>
      <p:sp>
        <p:nvSpPr>
          <p:cNvPr id="12" name="矩形 11"/>
          <p:cNvSpPr/>
          <p:nvPr/>
        </p:nvSpPr>
        <p:spPr>
          <a:xfrm>
            <a:off x="1901825" y="53863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e.g. The picture is Chen </a:t>
            </a: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Jie’s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5" name="图片 4">
            <a:hlinkClick r:id="rId4" action="ppaction://hlinkfile"/>
            <a:extLst>
              <a:ext uri="{FF2B5EF4-FFF2-40B4-BE49-F238E27FC236}">
                <a16:creationId xmlns:a16="http://schemas.microsoft.com/office/drawing/2014/main" xmlns="" id="{F1FADDAE-AF74-7401-B156-86D74DFF5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986" y="1590729"/>
            <a:ext cx="6666667" cy="3914286"/>
          </a:xfrm>
          <a:prstGeom prst="roundRect">
            <a:avLst>
              <a:gd name="adj" fmla="val 11294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l="16996" t="66034" r="9928" b="2576"/>
          <a:stretch>
            <a:fillRect/>
          </a:stretch>
        </p:blipFill>
        <p:spPr bwMode="auto">
          <a:xfrm>
            <a:off x="0" y="1114425"/>
            <a:ext cx="12192000" cy="57435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524100" y="1571612"/>
            <a:ext cx="3976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Whose storybooks are these?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3256" y="1785926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They are mine.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81224" y="3286124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Whose book is this?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4695" y="3571876"/>
            <a:ext cx="2576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It’s Mike’s.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It’s his.</a:t>
            </a: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860960" y="470640"/>
            <a:ext cx="334418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find out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 l="16996" t="66034" r="9928" b="2576"/>
          <a:stretch>
            <a:fillRect/>
          </a:stretch>
        </p:blipFill>
        <p:spPr bwMode="auto">
          <a:xfrm>
            <a:off x="0" y="1114425"/>
            <a:ext cx="12192000" cy="57435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524100" y="1571612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Whose ... are these?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3256" y="1785926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They are ….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81224" y="3286124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Whose ... is this?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4695" y="3571876"/>
            <a:ext cx="2576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It’s ….</a:t>
            </a:r>
          </a:p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It’s ….</a:t>
            </a:r>
          </a:p>
        </p:txBody>
      </p:sp>
      <p:sp>
        <p:nvSpPr>
          <p:cNvPr id="3" name="椭圆 2"/>
          <p:cNvSpPr/>
          <p:nvPr/>
        </p:nvSpPr>
        <p:spPr>
          <a:xfrm>
            <a:off x="2843214" y="4983667"/>
            <a:ext cx="642937" cy="555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2"/>
            </p:custDataLst>
          </p:nvPr>
        </p:nvSpPr>
        <p:spPr>
          <a:xfrm>
            <a:off x="3783793" y="4318221"/>
            <a:ext cx="988232" cy="555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886450" y="4858143"/>
            <a:ext cx="935831" cy="8840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3"/>
            </p:custDataLst>
          </p:nvPr>
        </p:nvSpPr>
        <p:spPr>
          <a:xfrm>
            <a:off x="7800977" y="4770718"/>
            <a:ext cx="1485900" cy="1415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4"/>
            </p:custDataLst>
          </p:nvPr>
        </p:nvSpPr>
        <p:spPr>
          <a:xfrm>
            <a:off x="4569606" y="5026467"/>
            <a:ext cx="988232" cy="902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5"/>
            </p:custDataLst>
          </p:nvPr>
        </p:nvSpPr>
        <p:spPr>
          <a:xfrm>
            <a:off x="3560056" y="4945507"/>
            <a:ext cx="569031" cy="2151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6791"/>
            <a:ext cx="605641" cy="746835"/>
          </a:xfrm>
          <a:prstGeom prst="rect">
            <a:avLst/>
          </a:prstGeom>
        </p:spPr>
      </p:pic>
      <p:sp>
        <p:nvSpPr>
          <p:cNvPr id="5" name="文本框 8"/>
          <p:cNvSpPr txBox="1"/>
          <p:nvPr>
            <p:custDataLst>
              <p:tags r:id="rId7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Pair work.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" grpId="0" animBg="1"/>
      <p:bldP spid="20" grpId="0" bldLvl="0" animBg="1"/>
      <p:bldP spid="22" grpId="0" animBg="1"/>
      <p:bldP spid="23" grpId="0" bldLvl="0" animBg="1"/>
      <p:bldP spid="24" grpId="0" bldLvl="0" animBg="1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754872" y="1621438"/>
            <a:ext cx="5657217" cy="3142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Not he who has much is rich, but he who gives much.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 拥有的多并不算富有，给予的多才算富有。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8A4F2D-1C43-54EB-9B11-3C98B5516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378" y="1779482"/>
            <a:ext cx="3958176" cy="282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一、按要求写出正确的单词。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1"/>
            </p:custDataLst>
          </p:nvPr>
        </p:nvSpPr>
        <p:spPr>
          <a:xfrm>
            <a:off x="1438656" y="2120263"/>
            <a:ext cx="75533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1. he(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)______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2. we(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)________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3. Chen Jie(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名词所有格形式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)___________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4. my(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)_______</a:t>
            </a:r>
          </a:p>
          <a:p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5. have(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第三人称单数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)________</a:t>
            </a:r>
          </a:p>
        </p:txBody>
      </p:sp>
      <p:sp>
        <p:nvSpPr>
          <p:cNvPr id="6" name="TextBox 15"/>
          <p:cNvSpPr txBox="1"/>
          <p:nvPr>
            <p:custDataLst>
              <p:tags r:id="rId2"/>
            </p:custDataLst>
          </p:nvPr>
        </p:nvSpPr>
        <p:spPr>
          <a:xfrm>
            <a:off x="5206110" y="1985898"/>
            <a:ext cx="1252855" cy="5118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</a:p>
        </p:txBody>
      </p:sp>
      <p:sp>
        <p:nvSpPr>
          <p:cNvPr id="18" name="TextBox 15"/>
          <p:cNvSpPr txBox="1"/>
          <p:nvPr>
            <p:custDataLst>
              <p:tags r:id="rId3"/>
            </p:custDataLst>
          </p:nvPr>
        </p:nvSpPr>
        <p:spPr>
          <a:xfrm>
            <a:off x="5206111" y="2943858"/>
            <a:ext cx="1252855" cy="5118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ours</a:t>
            </a:r>
          </a:p>
        </p:txBody>
      </p:sp>
      <p:sp>
        <p:nvSpPr>
          <p:cNvPr id="19" name="TextBox 15"/>
          <p:cNvSpPr txBox="1"/>
          <p:nvPr>
            <p:custDataLst>
              <p:tags r:id="rId4"/>
            </p:custDataLst>
          </p:nvPr>
        </p:nvSpPr>
        <p:spPr>
          <a:xfrm>
            <a:off x="6244971" y="3661408"/>
            <a:ext cx="2327910" cy="7651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Chen Jie’s</a:t>
            </a:r>
          </a:p>
        </p:txBody>
      </p:sp>
      <p:sp>
        <p:nvSpPr>
          <p:cNvPr id="22" name="TextBox 15"/>
          <p:cNvSpPr txBox="1"/>
          <p:nvPr>
            <p:custDataLst>
              <p:tags r:id="rId5"/>
            </p:custDataLst>
          </p:nvPr>
        </p:nvSpPr>
        <p:spPr>
          <a:xfrm>
            <a:off x="5275326" y="4631688"/>
            <a:ext cx="1252855" cy="5118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mine</a:t>
            </a:r>
          </a:p>
        </p:txBody>
      </p:sp>
      <p:sp>
        <p:nvSpPr>
          <p:cNvPr id="23" name="TextBox 15"/>
          <p:cNvSpPr txBox="1"/>
          <p:nvPr>
            <p:custDataLst>
              <p:tags r:id="rId6"/>
            </p:custDataLst>
          </p:nvPr>
        </p:nvSpPr>
        <p:spPr>
          <a:xfrm>
            <a:off x="5206111" y="5516243"/>
            <a:ext cx="1252855" cy="5118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3" y="1465617"/>
            <a:ext cx="11144249" cy="45231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(   )1. _______ book is this?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       A. Who         B. Who’s       	C. Whose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(   )2. The picture _______ Beijing is beautiful.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       A. of            B. in           	C. at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(   )3. Look at the pen. It’s_______.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      A. he’s           	B. his          	C. her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1099701" y="1709185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37" y="880644"/>
            <a:ext cx="3077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二、单选题。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5"/>
          <p:cNvSpPr txBox="1"/>
          <p:nvPr>
            <p:custDataLst>
              <p:tags r:id="rId4"/>
            </p:custDataLst>
          </p:nvPr>
        </p:nvSpPr>
        <p:spPr>
          <a:xfrm>
            <a:off x="1133440" y="3186747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" name="TextBox 16"/>
          <p:cNvSpPr txBox="1"/>
          <p:nvPr>
            <p:custDataLst>
              <p:tags r:id="rId5"/>
            </p:custDataLst>
          </p:nvPr>
        </p:nvSpPr>
        <p:spPr>
          <a:xfrm>
            <a:off x="1133442" y="4644081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57135" y="6431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1402588" y="1640068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1.The yellow picture is </a:t>
            </a:r>
            <a:r>
              <a:rPr lang="en-US" altLang="zh-CN" sz="2800" u="sng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mine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2.beautiful, of, is, Beijing, picture, the(.)(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3.There is a picture of Shanghai. 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改为一般疑问句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649603" y="2330948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Whose is the yellow picture?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649861" y="3682462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picture of Beijing is beautiful.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1818767" y="4870186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Is there a picture of Shanghai?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7073" y="1704813"/>
            <a:ext cx="8319289" cy="34532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 yellow picture is mine.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Are these all ours?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Whose is it?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Zhang Peng’s.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his.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Introduce your paintings to your friends!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061" y="4219786"/>
            <a:ext cx="2045970" cy="1216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550369" y="298908"/>
            <a:ext cx="621474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our pictures.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62" y="2631722"/>
            <a:ext cx="1695450" cy="133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858" y="1609922"/>
            <a:ext cx="1968500" cy="1196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70" y="1429212"/>
            <a:ext cx="2238375" cy="1304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068" y="2036268"/>
            <a:ext cx="1685925" cy="1343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170" y="4766119"/>
            <a:ext cx="2200275" cy="1381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816" y="4335145"/>
            <a:ext cx="2033270" cy="1322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6C572BD-D8AB-27A9-07A5-B2C7A90E3922}"/>
              </a:ext>
            </a:extLst>
          </p:cNvPr>
          <p:cNvSpPr/>
          <p:nvPr/>
        </p:nvSpPr>
        <p:spPr>
          <a:xfrm>
            <a:off x="3009284" y="3444014"/>
            <a:ext cx="6001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Whose pictures are these?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1207008" y="1086534"/>
            <a:ext cx="887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owners of the things.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668905" y="2157730"/>
            <a:ext cx="6853555" cy="74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whose pictures they are.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105025" y="3429635"/>
            <a:ext cx="8558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my classmates’ pictures and mine.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567940" y="4836160"/>
            <a:ext cx="6953885" cy="612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whose books they are.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281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272735" y="33248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01" y="849086"/>
            <a:ext cx="91630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1426513" y="4297680"/>
            <a:ext cx="9212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Look at the three pictures. They are pictures of the school art show.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1426513" y="5297507"/>
            <a:ext cx="8474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Mike and Chen </a:t>
            </a:r>
            <a:r>
              <a:rPr lang="en-US" altLang="zh-CN" sz="2800" dirty="0" err="1">
                <a:latin typeface="Comic Sans MS" panose="030F0702030302020204" pitchFamily="66" charset="0"/>
              </a:rPr>
              <a:t>Jie</a:t>
            </a:r>
            <a:r>
              <a:rPr lang="en-US" altLang="zh-CN" sz="2800" dirty="0">
                <a:latin typeface="Comic Sans MS" panose="030F0702030302020204" pitchFamily="66" charset="0"/>
              </a:rPr>
              <a:t> are talking about them. Which is John’s picture?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757555" y="365018"/>
            <a:ext cx="3239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tick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istrator\Desktop\111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l="16996" t="14853" r="9928" b="70466"/>
          <a:stretch>
            <a:fillRect/>
          </a:stretch>
        </p:blipFill>
        <p:spPr bwMode="auto">
          <a:xfrm>
            <a:off x="757555" y="2073275"/>
            <a:ext cx="10219055" cy="3649345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7785231" y="4634982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pic>
        <p:nvPicPr>
          <p:cNvPr id="2" name="let tr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7982" y="387046"/>
            <a:ext cx="619125" cy="6191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7555" y="1017671"/>
            <a:ext cx="4809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>
                <a:solidFill>
                  <a:prstClr val="black"/>
                </a:solidFill>
                <a:latin typeface="Comic Sans MS" panose="030F0702030302020204" pitchFamily="66" charset="0"/>
              </a:rPr>
              <a:t>Which is John’s picture?</a:t>
            </a: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764051" y="755160"/>
            <a:ext cx="2722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657860" y="1675765"/>
            <a:ext cx="1115314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 </a:t>
            </a:r>
            <a:r>
              <a:rPr lang="en-US" altLang="zh-CN" sz="2800" dirty="0">
                <a:latin typeface="Comic Sans MS" panose="030F0702030302020204" pitchFamily="66" charset="0"/>
              </a:rPr>
              <a:t>The school art show is great.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</a:t>
            </a: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Mike:</a:t>
            </a:r>
            <a:r>
              <a:rPr lang="en-US" altLang="zh-CN" sz="2800" dirty="0">
                <a:latin typeface="Comic Sans MS" panose="030F0702030302020204" pitchFamily="66" charset="0"/>
              </a:rPr>
              <a:t> Yes. I like this picture. The trees are beautiful.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 </a:t>
            </a:r>
            <a:r>
              <a:rPr lang="en-US" altLang="zh-CN" sz="2800" dirty="0">
                <a:latin typeface="Comic Sans MS" panose="030F0702030302020204" pitchFamily="66" charset="0"/>
              </a:rPr>
              <a:t>Whose picture is it?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</a:t>
            </a: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800" dirty="0">
                <a:latin typeface="Comic Sans MS" panose="030F0702030302020204" pitchFamily="66" charset="0"/>
              </a:rPr>
              <a:t>It's John's.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Chen Jie: </a:t>
            </a:r>
            <a:r>
              <a:rPr lang="en-US" altLang="zh-CN" sz="2800" dirty="0">
                <a:latin typeface="Comic Sans MS" panose="030F0702030302020204" pitchFamily="66" charset="0"/>
              </a:rPr>
              <a:t>What about the one over there? I like the blue </a:t>
            </a:r>
            <a:r>
              <a:rPr lang="en-US" altLang="zh-CN" sz="2800" dirty="0" err="1">
                <a:latin typeface="Comic Sans MS" panose="030F0702030302020204" pitchFamily="66" charset="0"/>
              </a:rPr>
              <a:t>colour</a:t>
            </a:r>
            <a:r>
              <a:rPr lang="en-US" altLang="zh-CN" sz="2800" dirty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</a:t>
            </a:r>
            <a:r>
              <a:rPr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800" dirty="0">
                <a:latin typeface="Comic Sans MS" panose="030F0702030302020204" pitchFamily="66" charset="0"/>
              </a:rPr>
              <a:t>That's mine. </a:t>
            </a: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537097" y="1461493"/>
            <a:ext cx="615553" cy="43982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V="1">
            <a:off x="6398260" y="3072130"/>
            <a:ext cx="406908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 flipV="1">
            <a:off x="2499995" y="3653111"/>
            <a:ext cx="342900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>
            <a:off x="2500017" y="4276681"/>
            <a:ext cx="2054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let tr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35065" y="755015"/>
            <a:ext cx="977900" cy="839470"/>
          </a:xfrm>
          <a:prstGeom prst="rect">
            <a:avLst/>
          </a:prstGeom>
        </p:spPr>
      </p:pic>
      <p:sp>
        <p:nvSpPr>
          <p:cNvPr id="18" name="文本框 8"/>
          <p:cNvSpPr txBox="1"/>
          <p:nvPr>
            <p:custDataLst>
              <p:tags r:id="rId9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 l="16996" t="33316" r="9928" b="35919"/>
          <a:stretch>
            <a:fillRect/>
          </a:stretch>
        </p:blipFill>
        <p:spPr bwMode="auto">
          <a:xfrm>
            <a:off x="0" y="1304916"/>
            <a:ext cx="12192000" cy="5629284"/>
          </a:xfrm>
          <a:prstGeom prst="rect">
            <a:avLst/>
          </a:prstGeom>
          <a:noFill/>
        </p:spPr>
      </p:pic>
      <p:sp>
        <p:nvSpPr>
          <p:cNvPr id="5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320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discuss!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439054" y="2139949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>
                <a:latin typeface="Comic Sans MS" panose="030F0702030302020204" pitchFamily="66" charset="0"/>
              </a:rPr>
              <a:t>Jie</a:t>
            </a:r>
            <a:r>
              <a:rPr lang="en-US" altLang="zh-CN" sz="2800" dirty="0">
                <a:latin typeface="Comic Sans MS" panose="030F0702030302020204" pitchFamily="66" charset="0"/>
              </a:rPr>
              <a:t> and Mike are at the school art show.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TextBox 4"/>
          <p:cNvSpPr txBox="1"/>
          <p:nvPr>
            <p:custDataLst>
              <p:tags r:id="rId5"/>
            </p:custDataLst>
          </p:nvPr>
        </p:nvSpPr>
        <p:spPr>
          <a:xfrm>
            <a:off x="439054" y="3295391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Here are six pictures. Which is your </a:t>
            </a:r>
            <a:r>
              <a:rPr lang="en-US" altLang="zh-CN" sz="2800" dirty="0" err="1">
                <a:latin typeface="Comic Sans MS" panose="030F0702030302020204" pitchFamily="66" charset="0"/>
              </a:rPr>
              <a:t>favourite</a:t>
            </a:r>
            <a:r>
              <a:rPr lang="en-US" altLang="zh-CN" sz="2800" dirty="0">
                <a:latin typeface="Comic Sans MS" panose="030F0702030302020204" pitchFamily="66" charset="0"/>
              </a:rPr>
              <a:t> picture?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/>
        </p:nvSpPr>
        <p:spPr>
          <a:xfrm>
            <a:off x="704115" y="1660074"/>
            <a:ext cx="96564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>
                <a:latin typeface="Comic Sans MS" panose="030F0702030302020204" pitchFamily="66" charset="0"/>
              </a:rPr>
              <a:t>Which picture is Chen Jie’s?</a:t>
            </a:r>
          </a:p>
          <a:p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2. Whose is the picture of Beijing?</a:t>
            </a: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3. Which picture is Binbin’s?</a:t>
            </a: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860960" y="4213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answer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1096</Words>
  <Application>Microsoft Office PowerPoint</Application>
  <PresentationFormat>自定义</PresentationFormat>
  <Paragraphs>189</Paragraphs>
  <Slides>28</Slides>
  <Notes>2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1074</cp:revision>
  <dcterms:created xsi:type="dcterms:W3CDTF">2019-08-19T07:47:00Z</dcterms:created>
  <dcterms:modified xsi:type="dcterms:W3CDTF">2024-04-01T01:23:45Z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B8EB5F1E7BEF4EB080D2EA99BC2E7032_13</vt:lpwstr>
  </property>
  <property fmtid="{D5CDD505-2E9C-101B-9397-08002B2CF9AE}" pid="3" name="KSOProductBuildVer">
    <vt:lpwstr>2052-12.1.0.16120</vt:lpwstr>
  </property>
</Properties>
</file>