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8"/>
  </p:notesMasterIdLst>
  <p:handoutMasterIdLst>
    <p:handoutMasterId r:id="rId29"/>
  </p:handoutMasterIdLst>
  <p:sldIdLst>
    <p:sldId id="265" r:id="rId3"/>
    <p:sldId id="369" r:id="rId4"/>
    <p:sldId id="390" r:id="rId5"/>
    <p:sldId id="371" r:id="rId6"/>
    <p:sldId id="380" r:id="rId7"/>
    <p:sldId id="381" r:id="rId8"/>
    <p:sldId id="386" r:id="rId9"/>
    <p:sldId id="387" r:id="rId10"/>
    <p:sldId id="394" r:id="rId11"/>
    <p:sldId id="392" r:id="rId12"/>
    <p:sldId id="391" r:id="rId13"/>
    <p:sldId id="393" r:id="rId14"/>
    <p:sldId id="379" r:id="rId15"/>
    <p:sldId id="385" r:id="rId16"/>
    <p:sldId id="396" r:id="rId17"/>
    <p:sldId id="286" r:id="rId18"/>
    <p:sldId id="397" r:id="rId19"/>
    <p:sldId id="291" r:id="rId20"/>
    <p:sldId id="292" r:id="rId21"/>
    <p:sldId id="368" r:id="rId22"/>
    <p:sldId id="290" r:id="rId23"/>
    <p:sldId id="295" r:id="rId24"/>
    <p:sldId id="363" r:id="rId25"/>
    <p:sldId id="280" r:id="rId26"/>
    <p:sldId id="271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B3B1"/>
    <a:srgbClr val="FF9900"/>
    <a:srgbClr val="FF00FF"/>
    <a:srgbClr val="F0C2C7"/>
    <a:srgbClr val="9379F1"/>
    <a:srgbClr val="6CC2C0"/>
    <a:srgbClr val="B5E0E9"/>
    <a:srgbClr val="00FFFF"/>
    <a:srgbClr val="39AAC1"/>
    <a:srgbClr val="68C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9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-96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967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6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hyperlink" Target="&#36229;&#38142;&#25509;&#25991;&#20214;/talk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&#36229;&#38142;&#25509;&#25991;&#20214;/lets%20sing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6130215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662897" y="2725675"/>
            <a:ext cx="5663733" cy="3062356"/>
            <a:chOff x="-136255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36255" y="2381642"/>
              <a:ext cx="56637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5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/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Whose dog is it?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try</a:t>
              </a:r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 &amp;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talk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3" name="Picture 2" descr="C:\Users\Administrator\Desktop\1111.jpg"/>
          <p:cNvPicPr>
            <a:picLocks noChangeAspect="1" noChangeArrowheads="1"/>
          </p:cNvPicPr>
          <p:nvPr/>
        </p:nvPicPr>
        <p:blipFill>
          <a:blip r:embed="rId3"/>
          <a:srcRect l="16996" t="33316" r="9928" b="35919"/>
          <a:stretch>
            <a:fillRect/>
          </a:stretch>
        </p:blipFill>
        <p:spPr bwMode="auto">
          <a:xfrm>
            <a:off x="0" y="1304916"/>
            <a:ext cx="12192000" cy="56292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5839" y="2209799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and Mike are at the school art show.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839" y="3365241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Here are six pictures. Which is your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favourite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picture?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1" y="1230313"/>
            <a:ext cx="12193588" cy="562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881" y="2137250"/>
            <a:ext cx="4968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Which is John’s picture? 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Which is Mike’s picture?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Do you remember?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直角上箭头 5"/>
          <p:cNvSpPr/>
          <p:nvPr/>
        </p:nvSpPr>
        <p:spPr>
          <a:xfrm rot="16200000">
            <a:off x="9320540" y="1355734"/>
            <a:ext cx="640080" cy="8280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323402" y="1356979"/>
            <a:ext cx="566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The picture of sea is Mike’s.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直角上箭头 7"/>
          <p:cNvSpPr/>
          <p:nvPr/>
        </p:nvSpPr>
        <p:spPr>
          <a:xfrm rot="16200000">
            <a:off x="10805160" y="762000"/>
            <a:ext cx="1310640" cy="12192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646420" y="781696"/>
            <a:ext cx="566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The picture of trees is John’s.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0881" y="4894019"/>
            <a:ext cx="4913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Whose is that picture of Shanghai?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右弧形箭头 10"/>
          <p:cNvSpPr/>
          <p:nvPr/>
        </p:nvSpPr>
        <p:spPr>
          <a:xfrm rot="5003064">
            <a:off x="4372303" y="4628859"/>
            <a:ext cx="1107463" cy="2216527"/>
          </a:xfrm>
          <a:prstGeom prst="curvedLeftArrow">
            <a:avLst>
              <a:gd name="adj1" fmla="val 25000"/>
              <a:gd name="adj2" fmla="val 4364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2048" y="240228"/>
            <a:ext cx="4665104" cy="480131"/>
            <a:chOff x="3288089" y="344600"/>
            <a:chExt cx="4665104" cy="480131"/>
          </a:xfrm>
        </p:grpSpPr>
        <p:sp>
          <p:nvSpPr>
            <p:cNvPr id="3" name="矩形 2"/>
            <p:cNvSpPr/>
            <p:nvPr/>
          </p:nvSpPr>
          <p:spPr>
            <a:xfrm>
              <a:off x="4690860" y="344600"/>
              <a:ext cx="1741182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</a:t>
              </a: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talk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4" name="ïŝḻiḓê"/>
            <p:cNvSpPr/>
            <p:nvPr/>
          </p:nvSpPr>
          <p:spPr bwMode="auto">
            <a:xfrm>
              <a:off x="3288089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ïŝḻiḓê"/>
            <p:cNvSpPr/>
            <p:nvPr/>
          </p:nvSpPr>
          <p:spPr bwMode="auto">
            <a:xfrm flipH="1">
              <a:off x="6379124" y="39130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8" name="Picture 2" descr="C:\Users\Administrator\Desktop\1111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354" b="60990" l="24259" r="92870">
                        <a14:backgroundMark x1="76296" y1="55104" x2="81944" y2="57083"/>
                      </a14:backgroundRemoval>
                    </a14:imgEffect>
                  </a14:imgLayer>
                </a14:imgProps>
              </a:ext>
            </a:extLst>
          </a:blip>
          <a:srcRect l="16996" t="33316" r="9928" b="35919"/>
          <a:stretch>
            <a:fillRect/>
          </a:stretch>
        </p:blipFill>
        <p:spPr bwMode="auto">
          <a:xfrm>
            <a:off x="-267488" y="1176010"/>
            <a:ext cx="12192000" cy="56292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4170" y="914400"/>
            <a:ext cx="460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Let’s listen and answer.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91" y="2244200"/>
            <a:ext cx="5028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Whose is the picture of Shanghai?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440" y="3520138"/>
            <a:ext cx="3905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Binbin’s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It’s his.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270" y="4297680"/>
            <a:ext cx="5178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Whose picture are the other pictures? </a:t>
            </a:r>
          </a:p>
        </p:txBody>
      </p:sp>
      <p:sp>
        <p:nvSpPr>
          <p:cNvPr id="15" name="矩形 14"/>
          <p:cNvSpPr/>
          <p:nvPr/>
        </p:nvSpPr>
        <p:spPr>
          <a:xfrm>
            <a:off x="170810" y="5377934"/>
            <a:ext cx="3068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Let’s listen again.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7" name="下箭头 16"/>
          <p:cNvSpPr/>
          <p:nvPr/>
        </p:nvSpPr>
        <p:spPr>
          <a:xfrm>
            <a:off x="8808720" y="5072762"/>
            <a:ext cx="426720" cy="610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7299960" y="5701620"/>
            <a:ext cx="440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yellow picture of the sun is Chen </a:t>
            </a:r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Jie’s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87640" y="914400"/>
            <a:ext cx="440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picture of Beijing is Zhang Peng’s.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直角上箭头 20"/>
          <p:cNvSpPr/>
          <p:nvPr/>
        </p:nvSpPr>
        <p:spPr>
          <a:xfrm flipH="1">
            <a:off x="9884919" y="1868507"/>
            <a:ext cx="676466" cy="214830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tal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7311" y="896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7" grpId="0" animBg="1"/>
      <p:bldP spid="18" grpId="0"/>
      <p:bldP spid="19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13466" y="457703"/>
            <a:ext cx="4658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Read after the tape.</a:t>
            </a:r>
          </a:p>
        </p:txBody>
      </p:sp>
      <p:sp>
        <p:nvSpPr>
          <p:cNvPr id="9" name="TextBox 31"/>
          <p:cNvSpPr txBox="1"/>
          <p:nvPr/>
        </p:nvSpPr>
        <p:spPr>
          <a:xfrm>
            <a:off x="3633782" y="921984"/>
            <a:ext cx="702469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 yellow picture is mine.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Are these all ours?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Yes, they are.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Wow! That picture of Beijing is beautiful. Whose is it?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Zhang Peng’s.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Look! There is a picture of Shanghai, too.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Binbin’s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Oh, yes! It’s his. </a:t>
            </a:r>
          </a:p>
        </p:txBody>
      </p:sp>
      <p:sp>
        <p:nvSpPr>
          <p:cNvPr id="10" name="TextBox 31"/>
          <p:cNvSpPr txBox="1"/>
          <p:nvPr/>
        </p:nvSpPr>
        <p:spPr>
          <a:xfrm>
            <a:off x="1471580" y="921984"/>
            <a:ext cx="20574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endParaRPr lang="en-US" altLang="zh-CN" sz="2800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endParaRPr lang="en-US" altLang="zh-CN" sz="2800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al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5446" y="4847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0802" y="352466"/>
            <a:ext cx="9697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Act it out group by group. Find the best group.</a:t>
            </a:r>
          </a:p>
        </p:txBody>
      </p:sp>
      <p:sp>
        <p:nvSpPr>
          <p:cNvPr id="10" name="TextBox 31"/>
          <p:cNvSpPr txBox="1"/>
          <p:nvPr/>
        </p:nvSpPr>
        <p:spPr>
          <a:xfrm>
            <a:off x="3633782" y="1222022"/>
            <a:ext cx="70246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 yellow picture ….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Are these …?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Yes, ….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Wow! That picture …. Whose is it?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….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Look! …, too.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….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Oh, yes! …. </a:t>
            </a:r>
          </a:p>
        </p:txBody>
      </p:sp>
      <p:sp>
        <p:nvSpPr>
          <p:cNvPr id="11" name="TextBox 31"/>
          <p:cNvSpPr txBox="1"/>
          <p:nvPr/>
        </p:nvSpPr>
        <p:spPr>
          <a:xfrm>
            <a:off x="1576382" y="1222022"/>
            <a:ext cx="2057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endParaRPr lang="en-US" altLang="zh-CN" sz="2800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377441" y="127770"/>
            <a:ext cx="9616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After visiting the art show, some students left something. Act out the dialogue in pairs.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85" y="1081877"/>
            <a:ext cx="1794644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03" y="1081877"/>
            <a:ext cx="1511272" cy="174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442354"/>
            <a:ext cx="27241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37975" y="2843158"/>
            <a:ext cx="77438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S1: …, are these book yours?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S2: No, it isn’t.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S1: Whose are they?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S2: Let me see. They are …’s. They are his.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S1: What about these keys? Whose are they?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S2: They’re …’s. They’re hers.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S1: Is this jacket …’s?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S2:Oh, yes. It’s his/hers.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S1: Thank you.</a:t>
            </a:r>
          </a:p>
          <a:p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400050"/>
            <a:ext cx="3500438" cy="1585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读书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03100" y="5048644"/>
            <a:ext cx="1788900" cy="1387131"/>
          </a:xfrm>
          <a:prstGeom prst="rect">
            <a:avLst/>
          </a:prstGeom>
        </p:spPr>
      </p:pic>
      <p:pic>
        <p:nvPicPr>
          <p:cNvPr id="33" name="Picture 2" descr="C:\Users\Administrator\Desktop\1111.jpg"/>
          <p:cNvPicPr>
            <a:picLocks noChangeAspect="1" noChangeArrowheads="1"/>
          </p:cNvPicPr>
          <p:nvPr/>
        </p:nvPicPr>
        <p:blipFill>
          <a:blip r:embed="rId3"/>
          <a:srcRect l="16996" t="66034" r="9928" b="2576"/>
          <a:stretch>
            <a:fillRect/>
          </a:stretch>
        </p:blipFill>
        <p:spPr bwMode="auto">
          <a:xfrm>
            <a:off x="0" y="1114425"/>
            <a:ext cx="12192000" cy="5743575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2524100" y="1571612"/>
            <a:ext cx="3976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Whose storybooks are these?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53256" y="1785926"/>
            <a:ext cx="397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They are mine.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81224" y="3286124"/>
            <a:ext cx="397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Whose book is this?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24695" y="3571876"/>
            <a:ext cx="2576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Mike’s.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his.</a:t>
            </a:r>
          </a:p>
        </p:txBody>
      </p:sp>
      <p:sp>
        <p:nvSpPr>
          <p:cNvPr id="13" name="矩形 12"/>
          <p:cNvSpPr/>
          <p:nvPr/>
        </p:nvSpPr>
        <p:spPr>
          <a:xfrm>
            <a:off x="798270" y="284903"/>
            <a:ext cx="294984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latin typeface="Comic Sans MS" panose="030F0702030302020204" pitchFamily="66" charset="0"/>
                <a:ea typeface="Gulim" panose="020B0600000101010101" pitchFamily="34" charset="-127"/>
              </a:rPr>
              <a:t>Ask and find out</a:t>
            </a:r>
            <a:endParaRPr lang="zh-CN" altLang="en-US" sz="2800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4" name="图片 13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400050"/>
            <a:ext cx="3500438" cy="1585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1" name="图片 20" descr="读书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03100" y="5048644"/>
            <a:ext cx="1788900" cy="1387131"/>
          </a:xfrm>
          <a:prstGeom prst="rect">
            <a:avLst/>
          </a:prstGeom>
        </p:spPr>
      </p:pic>
      <p:pic>
        <p:nvPicPr>
          <p:cNvPr id="33" name="Picture 2" descr="C:\Users\Administrator\Desktop\1111.jpg"/>
          <p:cNvPicPr>
            <a:picLocks noChangeAspect="1" noChangeArrowheads="1"/>
          </p:cNvPicPr>
          <p:nvPr/>
        </p:nvPicPr>
        <p:blipFill>
          <a:blip r:embed="rId3"/>
          <a:srcRect l="16996" t="66034" r="9928" b="2576"/>
          <a:stretch>
            <a:fillRect/>
          </a:stretch>
        </p:blipFill>
        <p:spPr bwMode="auto">
          <a:xfrm>
            <a:off x="0" y="1114425"/>
            <a:ext cx="12192000" cy="5743575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2524100" y="1571612"/>
            <a:ext cx="397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Whose ... are these?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53256" y="1785926"/>
            <a:ext cx="397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They are ….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81224" y="3286124"/>
            <a:ext cx="397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Whose ... is this?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24695" y="3571876"/>
            <a:ext cx="2576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It’s ….</a:t>
            </a:r>
          </a:p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It’s ….</a:t>
            </a:r>
          </a:p>
        </p:txBody>
      </p:sp>
      <p:pic>
        <p:nvPicPr>
          <p:cNvPr id="13" name="图片 12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5190" y="513349"/>
            <a:ext cx="3272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Pair work.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843214" y="4983667"/>
            <a:ext cx="642937" cy="5558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3783793" y="4318221"/>
            <a:ext cx="988232" cy="5558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886450" y="4858143"/>
            <a:ext cx="935831" cy="8840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800977" y="4770718"/>
            <a:ext cx="1485900" cy="14157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569606" y="5026467"/>
            <a:ext cx="988232" cy="9028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3560056" y="4945507"/>
            <a:ext cx="569031" cy="2151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91386" y="1222087"/>
            <a:ext cx="8338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、将打乱的字母重新排列，组合成单词。</a:t>
            </a:r>
            <a:endParaRPr lang="zh-CN" altLang="zh-CN" sz="32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1386" y="121647"/>
            <a:ext cx="2612626" cy="727439"/>
            <a:chOff x="182825" y="1571625"/>
            <a:chExt cx="2838411" cy="732050"/>
          </a:xfrm>
        </p:grpSpPr>
        <p:sp>
          <p:nvSpPr>
            <p:cNvPr id="2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3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095347" y="2657456"/>
            <a:ext cx="19478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Comic Sans MS" panose="030F0702030302020204" pitchFamily="66" charset="0"/>
              </a:rPr>
              <a:t>i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, m, e, n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238744" y="2643182"/>
            <a:ext cx="1447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Comic Sans MS" panose="030F0702030302020204" pitchFamily="66" charset="0"/>
              </a:rPr>
              <a:t>i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, h, s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839247" y="2700332"/>
            <a:ext cx="2376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o, w, s, e, h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00034" y="2314575"/>
            <a:ext cx="3600450" cy="138588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8110580" y="2357430"/>
            <a:ext cx="3600450" cy="138588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4238612" y="2285992"/>
            <a:ext cx="3600450" cy="138588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0" name="直接连接符 39"/>
          <p:cNvCxnSpPr/>
          <p:nvPr/>
        </p:nvCxnSpPr>
        <p:spPr>
          <a:xfrm flipV="1">
            <a:off x="707215" y="5241506"/>
            <a:ext cx="2986087" cy="367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4602956" y="5241507"/>
            <a:ext cx="2986087" cy="367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8429440" y="5241506"/>
            <a:ext cx="2795787" cy="397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1584811" y="4565372"/>
            <a:ext cx="19478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mine</a:t>
            </a:r>
            <a:endParaRPr lang="zh-CN" altLang="en-US" sz="32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424480" y="4593956"/>
            <a:ext cx="19478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his</a:t>
            </a:r>
            <a:endParaRPr lang="zh-CN" altLang="en-US" sz="32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267846" y="4565371"/>
            <a:ext cx="19478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whose</a:t>
            </a:r>
            <a:endParaRPr lang="zh-CN" altLang="en-US" sz="32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33463" y="1464377"/>
            <a:ext cx="11144249" cy="45243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)1. _______ book is this?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A. Who          	B. Who’s       	C. Whose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)2. The picture _______ Beijing is beautiful.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of           		B. in           	C. at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)3. Look at the pen. It’s_______.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he’s           	B. his          	C. her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8801" y="1708550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图片 27" descr="未标题-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2152" y="4453469"/>
            <a:ext cx="1481869" cy="1607688"/>
          </a:xfrm>
          <a:prstGeom prst="rect">
            <a:avLst/>
          </a:prstGeom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70537" y="880009"/>
            <a:ext cx="30773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、单选题。</a:t>
            </a:r>
            <a:endParaRPr lang="zh-CN" altLang="zh-CN" sz="3200" dirty="0"/>
          </a:p>
        </p:txBody>
      </p:sp>
      <p:pic>
        <p:nvPicPr>
          <p:cNvPr id="21" name="图片 20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52540" y="3186112"/>
            <a:ext cx="484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52542" y="4643446"/>
            <a:ext cx="44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20353" y="836595"/>
            <a:ext cx="2077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Let’s sing.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25" y="2131797"/>
            <a:ext cx="5599112" cy="404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组合 27"/>
          <p:cNvGrpSpPr/>
          <p:nvPr/>
        </p:nvGrpSpPr>
        <p:grpSpPr>
          <a:xfrm>
            <a:off x="8157675" y="1454529"/>
            <a:ext cx="2228850" cy="406050"/>
            <a:chOff x="8289713" y="1109970"/>
            <a:chExt cx="2228850" cy="422184"/>
          </a:xfrm>
        </p:grpSpPr>
        <p:sp>
          <p:nvSpPr>
            <p:cNvPr id="25" name="矩形: 圆角 32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33"/>
            <p:cNvSpPr txBox="1"/>
            <p:nvPr/>
          </p:nvSpPr>
          <p:spPr>
            <a:xfrm>
              <a:off x="8289713" y="1144495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点击画面 播放视频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1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6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309104" y="1943813"/>
            <a:ext cx="11144249" cy="363791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ours  all  are  these(?)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picture that  of  is  beautiful  Beijing (.)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yellow  is  mine  the  picture(.)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7277" y="2551306"/>
            <a:ext cx="608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Are these all ours?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68593" y="1214371"/>
            <a:ext cx="5135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三、连词成句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3200" dirty="0"/>
          </a:p>
        </p:txBody>
      </p:sp>
      <p:pic>
        <p:nvPicPr>
          <p:cNvPr id="21" name="图片 20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8798" y="3735041"/>
            <a:ext cx="724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That picture of Beijing is beautiful.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6014" y="4893721"/>
            <a:ext cx="608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yellow picture is mine.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5365366" y="3250678"/>
            <a:ext cx="6493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It's called the world's most expensive painting.</a:t>
            </a:r>
          </a:p>
        </p:txBody>
      </p:sp>
      <p:sp>
        <p:nvSpPr>
          <p:cNvPr id="13" name="TextBox 38"/>
          <p:cNvSpPr txBox="1"/>
          <p:nvPr/>
        </p:nvSpPr>
        <p:spPr>
          <a:xfrm>
            <a:off x="200210" y="223869"/>
            <a:ext cx="282320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I want to know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32839" y="649553"/>
            <a:ext cx="4519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世界上最贵的画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385" y="1428751"/>
            <a:ext cx="3159828" cy="41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5414638" y="1871813"/>
            <a:ext cx="63545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达芬奇 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救世主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拍卖价格：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4.5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亿美元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53058" y="5072074"/>
            <a:ext cx="6354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被称为世界上最贵的画。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23096" y="1115767"/>
            <a:ext cx="4060727" cy="749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 you like to draw?</a:t>
            </a:r>
            <a:endParaRPr lang="zh-CN" altLang="en-US" sz="3200" dirty="0">
              <a:solidFill>
                <a:srgbClr val="9379F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1718" y="1171615"/>
            <a:ext cx="3436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你喜欢画画吗？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2290" name="AutoShape 2" descr="https://ss0.bdstatic.com/94oJfD_bAAcT8t7mm9GUKT-xh_/timg?image&amp;quality=100&amp;size=b4000_4000&amp;sec=1596955145&amp;di=ca82049866f2a0b3f43c870eab58131d&amp;src=http://gss0.baidu.com/7Po3dSag_xI4khGko9WTAnF6hhy/zhidao/pic/item/d043ad4bd11373f085198181a80f4bfbfbed048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292" name="AutoShape 4" descr="https://ss0.bdstatic.com/94oJfD_bAAcT8t7mm9GUKT-xh_/timg?image&amp;quality=100&amp;size=b4000_4000&amp;sec=1596955145&amp;di=ca82049866f2a0b3f43c870eab58131d&amp;src=http://gss0.baidu.com/7Po3dSag_xI4khGko9WTAnF6hhy/zhidao/pic/item/d043ad4bd11373f085198181a80f4bfbfbed048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4537" y="2487286"/>
            <a:ext cx="8234363" cy="287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854206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94098" y="-919467"/>
            <a:ext cx="3988167" cy="9028033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067073" y="1704813"/>
            <a:ext cx="8319289" cy="34532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 yellow picture is mine.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Are these all ours?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Whose is it?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It’s Zhang Peng’s.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It’s his.</a:t>
            </a:r>
          </a:p>
        </p:txBody>
      </p: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580875" y="3329236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Introduce your paintings to your friends!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3" y="2221418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using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sentences we have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01" y="849086"/>
            <a:ext cx="9163050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6513" y="4297680"/>
            <a:ext cx="9212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Look at the three pictures. They are pictures of the school art show.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6513" y="5297507"/>
            <a:ext cx="8474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Mike and Chen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are talking about them. Which is John’s picture?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30107" y="1033461"/>
            <a:ext cx="8113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and tick. Which is John’s picture?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91386" y="121647"/>
            <a:ext cx="3337613" cy="727439"/>
            <a:chOff x="182825" y="1571625"/>
            <a:chExt cx="4094486" cy="732050"/>
          </a:xfrm>
        </p:grpSpPr>
        <p:sp>
          <p:nvSpPr>
            <p:cNvPr id="18" name="矩形: 圆角 5"/>
            <p:cNvSpPr/>
            <p:nvPr/>
          </p:nvSpPr>
          <p:spPr>
            <a:xfrm>
              <a:off x="251985" y="1621051"/>
              <a:ext cx="4025326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9" name="矩形: 圆角 6"/>
            <p:cNvSpPr/>
            <p:nvPr/>
          </p:nvSpPr>
          <p:spPr>
            <a:xfrm>
              <a:off x="182825" y="1571625"/>
              <a:ext cx="4094486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2" name="文本框 8"/>
            <p:cNvSpPr txBox="1"/>
            <p:nvPr/>
          </p:nvSpPr>
          <p:spPr>
            <a:xfrm>
              <a:off x="893681" y="1631098"/>
              <a:ext cx="3065799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2050" name="Picture 2" descr="C:\Users\Administrator\Desktop\1111.jpg"/>
          <p:cNvPicPr>
            <a:picLocks noChangeAspect="1" noChangeArrowheads="1"/>
          </p:cNvPicPr>
          <p:nvPr/>
        </p:nvPicPr>
        <p:blipFill>
          <a:blip r:embed="rId5"/>
          <a:srcRect l="16996" t="14853" r="9928" b="70466"/>
          <a:stretch>
            <a:fillRect/>
          </a:stretch>
        </p:blipFill>
        <p:spPr bwMode="auto">
          <a:xfrm>
            <a:off x="1262601" y="2102168"/>
            <a:ext cx="9161147" cy="3271837"/>
          </a:xfrm>
          <a:prstGeom prst="rect">
            <a:avLst/>
          </a:prstGeom>
          <a:noFill/>
        </p:spPr>
      </p:pic>
      <p:sp>
        <p:nvSpPr>
          <p:cNvPr id="34" name="矩形 33"/>
          <p:cNvSpPr/>
          <p:nvPr/>
        </p:nvSpPr>
        <p:spPr>
          <a:xfrm>
            <a:off x="7484241" y="4314942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4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81105" y="303641"/>
            <a:ext cx="4665104" cy="480131"/>
            <a:chOff x="3288089" y="344600"/>
            <a:chExt cx="4665104" cy="480131"/>
          </a:xfrm>
        </p:grpSpPr>
        <p:sp>
          <p:nvSpPr>
            <p:cNvPr id="15" name="矩形 14"/>
            <p:cNvSpPr/>
            <p:nvPr/>
          </p:nvSpPr>
          <p:spPr>
            <a:xfrm>
              <a:off x="4748567" y="344600"/>
              <a:ext cx="1625766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</a:t>
              </a: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try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6" name="ïŝḻiḓê"/>
            <p:cNvSpPr/>
            <p:nvPr/>
          </p:nvSpPr>
          <p:spPr bwMode="auto">
            <a:xfrm>
              <a:off x="3288089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ïŝḻiḓê"/>
            <p:cNvSpPr/>
            <p:nvPr/>
          </p:nvSpPr>
          <p:spPr bwMode="auto">
            <a:xfrm flipH="1">
              <a:off x="6379124" y="39130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" name="let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8425" y="10334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71321" y="1225695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听力材料：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4" name="图片 23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453640" y="1667237"/>
            <a:ext cx="9281160" cy="3898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 school art show is great.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Yes. I like this picture. The trees are beautiful. Whose picture is it?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It's John's.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What about the one over there? I like the blue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That's mine.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55207" y="1819633"/>
            <a:ext cx="615553" cy="43982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3440" y="1664142"/>
            <a:ext cx="2057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  Mike: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  Mike: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  Mike:</a:t>
            </a:r>
            <a:endParaRPr lang="zh-CN" altLang="en-US" sz="28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6446520" y="2941320"/>
            <a:ext cx="406908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2453640" y="3649301"/>
            <a:ext cx="342900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456837" y="4258901"/>
            <a:ext cx="20542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let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9138" y="12008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0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66800" y="2209465"/>
            <a:ext cx="103870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这个句子用来表达某物是某人的。句中的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mine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是名词性物主代词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起名 词的作用。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mine = my +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名词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意思是“我的”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它可以独立使用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也可以充当主语、宾语、表语。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88720" y="1055316"/>
            <a:ext cx="6248400" cy="739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+mj-ea"/>
              </a:rPr>
              <a:t>1. 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 yellow picture is mine.</a:t>
            </a:r>
          </a:p>
        </p:txBody>
      </p:sp>
      <p:sp>
        <p:nvSpPr>
          <p:cNvPr id="3" name="矩形 2"/>
          <p:cNvSpPr/>
          <p:nvPr/>
        </p:nvSpPr>
        <p:spPr>
          <a:xfrm>
            <a:off x="1753508" y="3703870"/>
            <a:ext cx="7625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某物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+ be 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动词 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名词性物主代词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 </a:t>
            </a:r>
          </a:p>
        </p:txBody>
      </p:sp>
      <p:sp>
        <p:nvSpPr>
          <p:cNvPr id="4" name="矩形 3"/>
          <p:cNvSpPr/>
          <p:nvPr/>
        </p:nvSpPr>
        <p:spPr>
          <a:xfrm>
            <a:off x="1950720" y="445623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e.g.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— </a:t>
            </a:r>
            <a:r>
              <a:rPr lang="en-US" altLang="zh-CN" sz="2800" dirty="0">
                <a:latin typeface="Comic Sans MS" panose="030F0702030302020204" pitchFamily="66" charset="0"/>
              </a:rPr>
              <a:t>That book is mine. 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— </a:t>
            </a:r>
            <a:r>
              <a:rPr lang="en-US" altLang="zh-CN" sz="2800" dirty="0">
                <a:latin typeface="Comic Sans MS" panose="030F0702030302020204" pitchFamily="66" charset="0"/>
              </a:rPr>
              <a:t>Whose book is this? </a:t>
            </a:r>
          </a:p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— </a:t>
            </a:r>
            <a:r>
              <a:rPr lang="en-US" altLang="zh-CN" sz="2800" dirty="0">
                <a:latin typeface="Comic Sans MS" panose="030F0702030302020204" pitchFamily="66" charset="0"/>
              </a:rPr>
              <a:t>It's mine./Mine. 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33616" y="259701"/>
            <a:ext cx="6239173" cy="480131"/>
            <a:chOff x="3288089" y="373928"/>
            <a:chExt cx="6239173" cy="480131"/>
          </a:xfrm>
        </p:grpSpPr>
        <p:sp>
          <p:nvSpPr>
            <p:cNvPr id="10" name="矩形 9"/>
            <p:cNvSpPr/>
            <p:nvPr/>
          </p:nvSpPr>
          <p:spPr>
            <a:xfrm>
              <a:off x="4905193" y="373928"/>
              <a:ext cx="2824812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Language points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1" name="ïŝḻiḓê"/>
            <p:cNvSpPr/>
            <p:nvPr/>
          </p:nvSpPr>
          <p:spPr bwMode="auto">
            <a:xfrm>
              <a:off x="3288089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ïŝḻiḓê"/>
            <p:cNvSpPr/>
            <p:nvPr/>
          </p:nvSpPr>
          <p:spPr bwMode="auto">
            <a:xfrm flipH="1">
              <a:off x="7953193" y="373928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13466" y="2222175"/>
            <a:ext cx="924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whose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作名词性物主代词就相当于一个名词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whose = whose picture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。所以用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”Whose is it? = Whose picture is it?”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00153" y="1223955"/>
            <a:ext cx="6248400" cy="716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2. Whose is it?</a:t>
            </a:r>
            <a:endParaRPr lang="en-US" altLang="zh-CN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70371" y="4211150"/>
            <a:ext cx="76450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Whose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+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名词 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一般疑问句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06833" y="2130735"/>
            <a:ext cx="9322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名词所有格一般是在名词后面加上“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's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表示“某人的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……”,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称为所属关系。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06833" y="1053450"/>
            <a:ext cx="6248400" cy="716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3. 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It's Zhang 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Peng’s.</a:t>
            </a:r>
            <a:endParaRPr lang="en-US" altLang="zh-CN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26488" y="3514427"/>
            <a:ext cx="85731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主语 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be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动词 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名词所有格形式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</a:p>
        </p:txBody>
      </p:sp>
      <p:sp>
        <p:nvSpPr>
          <p:cNvPr id="8" name="矩形 7"/>
          <p:cNvSpPr/>
          <p:nvPr/>
        </p:nvSpPr>
        <p:spPr>
          <a:xfrm>
            <a:off x="2377440" y="446054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e.g. 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The picture is Chen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楷体" panose="02010609060101010101" pitchFamily="49" charset="-122"/>
              </a:rPr>
              <a:t>Jie’s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.</a:t>
            </a:r>
            <a:endParaRPr lang="en-US" altLang="zh-CN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4161" y="609600"/>
            <a:ext cx="4073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Read and act out.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53640" y="1667237"/>
            <a:ext cx="9281160" cy="3898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 school art show is great.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Yes. I like this picture. The trees are beautiful. Whose picture is it?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It's John's.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What about the one over there? I like the blue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That's mine.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3440" y="1664142"/>
            <a:ext cx="2057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  Mike: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  Mike: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  Mike:</a:t>
            </a:r>
            <a:endParaRPr lang="zh-CN" altLang="en-US" sz="28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1016</Words>
  <Application>Microsoft Office PowerPoint</Application>
  <PresentationFormat>自定义</PresentationFormat>
  <Paragraphs>188</Paragraphs>
  <Slides>25</Slides>
  <Notes>0</Notes>
  <HiddenSlides>0</HiddenSlides>
  <MMClips>4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27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715</cp:revision>
  <dcterms:created xsi:type="dcterms:W3CDTF">2019-08-19T07:47:00Z</dcterms:created>
  <dcterms:modified xsi:type="dcterms:W3CDTF">2022-02-21T02:00:39Z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