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3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4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5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6.xml" ContentType="application/vnd.openxmlformats-officedocument.presentationml.notesSlide+xml"/>
  <Override PartName="/ppt/tags/tag77.xml" ContentType="application/vnd.openxmlformats-officedocument.presentationml.tags+xml"/>
  <Override PartName="/ppt/notesSlides/notesSlide7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8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639" r:id="rId3"/>
    <p:sldId id="586" r:id="rId4"/>
    <p:sldId id="640" r:id="rId5"/>
    <p:sldId id="641" r:id="rId6"/>
    <p:sldId id="614" r:id="rId7"/>
    <p:sldId id="615" r:id="rId8"/>
    <p:sldId id="643" r:id="rId9"/>
    <p:sldId id="642" r:id="rId10"/>
    <p:sldId id="644" r:id="rId11"/>
    <p:sldId id="645" r:id="rId12"/>
    <p:sldId id="646" r:id="rId13"/>
    <p:sldId id="594" r:id="rId14"/>
    <p:sldId id="485" r:id="rId15"/>
    <p:sldId id="651" r:id="rId16"/>
    <p:sldId id="652" r:id="rId17"/>
    <p:sldId id="653" r:id="rId18"/>
    <p:sldId id="654" r:id="rId19"/>
    <p:sldId id="648" r:id="rId20"/>
    <p:sldId id="649" r:id="rId21"/>
    <p:sldId id="650" r:id="rId22"/>
    <p:sldId id="495" r:id="rId23"/>
    <p:sldId id="658" r:id="rId24"/>
    <p:sldId id="596" r:id="rId25"/>
    <p:sldId id="508" r:id="rId26"/>
    <p:sldId id="655" r:id="rId27"/>
    <p:sldId id="656" r:id="rId28"/>
    <p:sldId id="363" r:id="rId29"/>
    <p:sldId id="280" r:id="rId30"/>
    <p:sldId id="271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94" userDrawn="1">
          <p15:clr>
            <a:srgbClr val="A4A3A4"/>
          </p15:clr>
        </p15:guide>
        <p15:guide id="2" pos="38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EC8AEE"/>
    <a:srgbClr val="FF9900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-126" y="-786"/>
      </p:cViewPr>
      <p:guideLst>
        <p:guide orient="horz" pos="2194"/>
        <p:guide pos="38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2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738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391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3.wav"/><Relationship Id="rId7" Type="http://schemas.openxmlformats.org/officeDocument/2006/relationships/image" Target="../media/image24.png"/><Relationship Id="rId2" Type="http://schemas.microsoft.com/office/2007/relationships/media" Target="../media/media3.wav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10" Type="http://schemas.openxmlformats.org/officeDocument/2006/relationships/image" Target="../media/image25.png"/><Relationship Id="rId4" Type="http://schemas.openxmlformats.org/officeDocument/2006/relationships/audio" Target="../media/media4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10" Type="http://schemas.openxmlformats.org/officeDocument/2006/relationships/image" Target="../media/image25.png"/><Relationship Id="rId4" Type="http://schemas.openxmlformats.org/officeDocument/2006/relationships/audio" Target="../media/media5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6.wav"/><Relationship Id="rId7" Type="http://schemas.openxmlformats.org/officeDocument/2006/relationships/image" Target="../media/image23.png"/><Relationship Id="rId2" Type="http://schemas.microsoft.com/office/2007/relationships/media" Target="../media/media6.wav"/><Relationship Id="rId1" Type="http://schemas.openxmlformats.org/officeDocument/2006/relationships/tags" Target="../tags/tag68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7.wav"/><Relationship Id="rId7" Type="http://schemas.openxmlformats.org/officeDocument/2006/relationships/image" Target="../media/image31.png"/><Relationship Id="rId2" Type="http://schemas.microsoft.com/office/2007/relationships/media" Target="../media/media7.wav"/><Relationship Id="rId1" Type="http://schemas.openxmlformats.org/officeDocument/2006/relationships/tags" Target="../tags/tag69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70.xml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8.wav"/><Relationship Id="rId7" Type="http://schemas.openxmlformats.org/officeDocument/2006/relationships/image" Target="../media/image31.png"/><Relationship Id="rId2" Type="http://schemas.microsoft.com/office/2007/relationships/media" Target="../media/media8.wav"/><Relationship Id="rId1" Type="http://schemas.openxmlformats.org/officeDocument/2006/relationships/tags" Target="../tags/tag7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72.xml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9.wav"/><Relationship Id="rId7" Type="http://schemas.openxmlformats.org/officeDocument/2006/relationships/image" Target="../media/image31.png"/><Relationship Id="rId2" Type="http://schemas.microsoft.com/office/2007/relationships/media" Target="../media/media9.wav"/><Relationship Id="rId1" Type="http://schemas.openxmlformats.org/officeDocument/2006/relationships/tags" Target="../tags/tag73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74.xml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0.wav"/><Relationship Id="rId7" Type="http://schemas.openxmlformats.org/officeDocument/2006/relationships/image" Target="../media/image31.png"/><Relationship Id="rId2" Type="http://schemas.microsoft.com/office/2007/relationships/media" Target="../media/media10.wav"/><Relationship Id="rId1" Type="http://schemas.openxmlformats.org/officeDocument/2006/relationships/tags" Target="../tags/tag7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76.xml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tags" Target="../tags/tag96.xml"/><Relationship Id="rId26" Type="http://schemas.openxmlformats.org/officeDocument/2006/relationships/tags" Target="../tags/tag104.xml"/><Relationship Id="rId3" Type="http://schemas.openxmlformats.org/officeDocument/2006/relationships/tags" Target="../tags/tag81.xml"/><Relationship Id="rId21" Type="http://schemas.openxmlformats.org/officeDocument/2006/relationships/tags" Target="../tags/tag99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tags" Target="../tags/tag103.xml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0" Type="http://schemas.openxmlformats.org/officeDocument/2006/relationships/tags" Target="../tags/tag98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tags" Target="../tags/tag102.xml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tags" Target="../tags/tag101.xml"/><Relationship Id="rId28" Type="http://schemas.openxmlformats.org/officeDocument/2006/relationships/image" Target="../media/image32.jpeg"/><Relationship Id="rId10" Type="http://schemas.openxmlformats.org/officeDocument/2006/relationships/tags" Target="../tags/tag88.xml"/><Relationship Id="rId19" Type="http://schemas.openxmlformats.org/officeDocument/2006/relationships/tags" Target="../tags/tag97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100.xml"/><Relationship Id="rId27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5.png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image" Target="../media/image34.png"/><Relationship Id="rId2" Type="http://schemas.openxmlformats.org/officeDocument/2006/relationships/tags" Target="../tags/tag106.xml"/><Relationship Id="rId16" Type="http://schemas.microsoft.com/office/2007/relationships/hdphoto" Target="../media/hdphoto4.wdp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5" Type="http://schemas.openxmlformats.org/officeDocument/2006/relationships/tags" Target="../tags/tag109.xml"/><Relationship Id="rId15" Type="http://schemas.openxmlformats.org/officeDocument/2006/relationships/image" Target="../media/image23.png"/><Relationship Id="rId10" Type="http://schemas.openxmlformats.org/officeDocument/2006/relationships/tags" Target="../tags/tag114.xml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10" Type="http://schemas.openxmlformats.org/officeDocument/2006/relationships/image" Target="../media/image15.png"/><Relationship Id="rId4" Type="http://schemas.openxmlformats.org/officeDocument/2006/relationships/tags" Target="../tags/tag121.xml"/><Relationship Id="rId9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tags" Target="../tags/tag144.xml"/><Relationship Id="rId18" Type="http://schemas.openxmlformats.org/officeDocument/2006/relationships/image" Target="file:///c:\documents%20and%20settings\administrator\application%20data\360se6\User%20Data\temp\u=4037031671,2766713113&amp;fm=21&amp;gp=0.jpg" TargetMode="External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tags" Target="../tags/tag143.xml"/><Relationship Id="rId17" Type="http://schemas.openxmlformats.org/officeDocument/2006/relationships/image" Target="../media/image38.jpeg"/><Relationship Id="rId2" Type="http://schemas.openxmlformats.org/officeDocument/2006/relationships/tags" Target="../tags/tag133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tags" Target="../tags/tag142.xml"/><Relationship Id="rId5" Type="http://schemas.openxmlformats.org/officeDocument/2006/relationships/tags" Target="../tags/tag136.xml"/><Relationship Id="rId15" Type="http://schemas.openxmlformats.org/officeDocument/2006/relationships/tags" Target="../tags/tag146.xml"/><Relationship Id="rId10" Type="http://schemas.openxmlformats.org/officeDocument/2006/relationships/tags" Target="../tags/tag141.xml"/><Relationship Id="rId4" Type="http://schemas.openxmlformats.org/officeDocument/2006/relationships/tags" Target="../tags/tag135.xml"/><Relationship Id="rId9" Type="http://schemas.openxmlformats.org/officeDocument/2006/relationships/tags" Target="../tags/tag140.xml"/><Relationship Id="rId14" Type="http://schemas.openxmlformats.org/officeDocument/2006/relationships/tags" Target="../tags/tag1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tags" Target="../tags/tag40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21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tags" Target="../tags/tag42.xml"/><Relationship Id="rId10" Type="http://schemas.openxmlformats.org/officeDocument/2006/relationships/image" Target="../media/image19.png"/><Relationship Id="rId4" Type="http://schemas.openxmlformats.org/officeDocument/2006/relationships/tags" Target="../tags/tag41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1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2.xml"/><Relationship Id="rId11" Type="http://schemas.openxmlformats.org/officeDocument/2006/relationships/image" Target="../media/image17.png"/><Relationship Id="rId5" Type="http://schemas.openxmlformats.org/officeDocument/2006/relationships/tags" Target="../tags/tag51.xml"/><Relationship Id="rId10" Type="http://schemas.openxmlformats.org/officeDocument/2006/relationships/image" Target="../media/image24.png"/><Relationship Id="rId4" Type="http://schemas.openxmlformats.org/officeDocument/2006/relationships/audio" Target="../media/media1.wav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10" Type="http://schemas.openxmlformats.org/officeDocument/2006/relationships/image" Target="../media/image25.png"/><Relationship Id="rId4" Type="http://schemas.openxmlformats.org/officeDocument/2006/relationships/audio" Target="../media/media2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300004"/>
            <a:ext cx="7007860" cy="3837305"/>
            <a:chOff x="-434704" y="2381642"/>
            <a:chExt cx="7007860" cy="38373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Unit 4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When </a:t>
              </a:r>
              <a:r>
                <a:rPr lang="en-US" altLang="zh-CN" sz="4000" b="1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is </a:t>
              </a:r>
              <a:r>
                <a:rPr lang="en-US" altLang="zh-CN" sz="4000" b="1" smtClean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the art show?</a:t>
              </a:r>
              <a:endParaRPr lang="en-US" altLang="zh-CN" sz="4000" b="1" dirty="0">
                <a:latin typeface="Comic Sans MS" panose="030F0702030302020204" pitchFamily="66" charset="0"/>
                <a:ea typeface="+mj-ea"/>
                <a:cs typeface="Segoe UI Semilight" panose="020B0402040204020203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7007860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 Let’s learn &amp; Look and write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1558925" y="3068955"/>
            <a:ext cx="291719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第二十一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77240" y="1818640"/>
            <a:ext cx="4511040" cy="1101090"/>
            <a:chOff x="1073" y="5520"/>
            <a:chExt cx="4974" cy="1734"/>
          </a:xfrm>
        </p:grpSpPr>
        <p:pic>
          <p:nvPicPr>
            <p:cNvPr id="4" name="图片 3" descr="无标题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073" y="5520"/>
              <a:ext cx="4974" cy="1734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1356" y="5673"/>
              <a:ext cx="4690" cy="119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altLang="zh-CN" sz="4800" dirty="0" smtClean="0">
                  <a:solidFill>
                    <a:srgbClr val="FF0000"/>
                  </a:solidFill>
                  <a:latin typeface="Vijaya" panose="020B0604020202020204" charset="0"/>
                  <a:cs typeface="Vijaya" panose="020B0604020202020204" charset="0"/>
                </a:rPr>
                <a:t>twenty-first (21st)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32355" y="5221605"/>
            <a:ext cx="6861810" cy="985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This is my  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twenty-first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 gift.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5415" y="1358900"/>
            <a:ext cx="3994150" cy="3491865"/>
          </a:xfrm>
          <a:prstGeom prst="rect">
            <a:avLst/>
          </a:prstGeom>
        </p:spPr>
      </p:pic>
      <p:pic>
        <p:nvPicPr>
          <p:cNvPr id="6" name="twenty-first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0040" y="205803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8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1558925" y="3068955"/>
            <a:ext cx="291719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第二十三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77240" y="1818640"/>
            <a:ext cx="4511040" cy="1101090"/>
            <a:chOff x="1073" y="5520"/>
            <a:chExt cx="4974" cy="1734"/>
          </a:xfrm>
        </p:grpSpPr>
        <p:pic>
          <p:nvPicPr>
            <p:cNvPr id="4" name="图片 3" descr="无标题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73" y="5520"/>
              <a:ext cx="4974" cy="1734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1356" y="5673"/>
              <a:ext cx="4690" cy="119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altLang="zh-CN" sz="4800" dirty="0" smtClean="0">
                  <a:solidFill>
                    <a:srgbClr val="FF0000"/>
                  </a:solidFill>
                  <a:latin typeface="Vijaya" panose="020B0604020202020204" charset="0"/>
                  <a:cs typeface="Vijaya" panose="020B0604020202020204" charset="0"/>
                </a:rPr>
                <a:t>twenty-third (23rd)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833880" y="4740910"/>
            <a:ext cx="6861810" cy="985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This is my  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twenty-third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 gift.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362065" y="1134745"/>
            <a:ext cx="3409950" cy="3230245"/>
          </a:xfrm>
          <a:prstGeom prst="rect">
            <a:avLst/>
          </a:prstGeom>
        </p:spPr>
      </p:pic>
      <p:pic>
        <p:nvPicPr>
          <p:cNvPr id="6" name="twenty-thir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5270" y="205803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8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1558925" y="3068955"/>
            <a:ext cx="327469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zh-CN" altLang="en-US" sz="4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三</a:t>
            </a:r>
            <a:r>
              <a:rPr lang="zh-CN" altLang="en-US" sz="4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77240" y="1818640"/>
            <a:ext cx="4511040" cy="1101090"/>
            <a:chOff x="1073" y="5520"/>
            <a:chExt cx="4974" cy="1734"/>
          </a:xfrm>
        </p:grpSpPr>
        <p:pic>
          <p:nvPicPr>
            <p:cNvPr id="4" name="图片 3" descr="无标题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73" y="5520"/>
              <a:ext cx="4974" cy="1734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1356" y="5673"/>
              <a:ext cx="4690" cy="119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altLang="zh-CN" sz="4800" dirty="0" smtClean="0">
                  <a:solidFill>
                    <a:srgbClr val="FF0000"/>
                  </a:solidFill>
                  <a:latin typeface="Vijaya" panose="020B0604020202020204" charset="0"/>
                  <a:cs typeface="Vijaya" panose="020B0604020202020204" charset="0"/>
                </a:rPr>
                <a:t>thirtieth (30th)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833880" y="4740910"/>
            <a:ext cx="6861810" cy="985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This is my 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thirtieth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 gift.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55765" y="892810"/>
            <a:ext cx="3524250" cy="3423285"/>
          </a:xfrm>
          <a:prstGeom prst="rect">
            <a:avLst/>
          </a:prstGeom>
        </p:spPr>
      </p:pic>
      <p:pic>
        <p:nvPicPr>
          <p:cNvPr id="6" name="thirtieth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5270" y="205803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8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 bwMode="auto">
          <a:xfrm>
            <a:off x="1280260" y="1064892"/>
            <a:ext cx="9418218" cy="930163"/>
            <a:chOff x="862510" y="1413046"/>
            <a:chExt cx="6698875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矩形: 圆角 2"/>
            <p:cNvSpPr/>
            <p:nvPr/>
          </p:nvSpPr>
          <p:spPr>
            <a:xfrm>
              <a:off x="862510" y="1413046"/>
              <a:ext cx="6698875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6" name="文本框 8"/>
            <p:cNvSpPr txBox="1">
              <a:spLocks noChangeArrowheads="1"/>
            </p:cNvSpPr>
            <p:nvPr/>
          </p:nvSpPr>
          <p:spPr bwMode="auto">
            <a:xfrm>
              <a:off x="1437107" y="1574250"/>
              <a:ext cx="3439342" cy="4673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zh-CN" altLang="en-US" sz="3200" b="1" dirty="0">
                  <a:solidFill>
                    <a:srgbClr val="000000"/>
                  </a:solidFill>
                  <a:latin typeface="+mn-ea"/>
                  <a:cs typeface="Times New Roman" panose="02020603050405020304" pitchFamily="18" charset="0"/>
                </a:rPr>
                <a:t>基数词变序数词的规律</a:t>
              </a:r>
              <a:endParaRPr kumimoji="1" lang="en-US" altLang="zh-CN" sz="3200" b="1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flipH="1">
            <a:off x="850341" y="1064892"/>
            <a:ext cx="1126353" cy="1115907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8" name="椭圆 7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52878" y="2856188"/>
              <a:ext cx="1341544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19" name="矩形: 圆角 30"/>
          <p:cNvSpPr/>
          <p:nvPr/>
        </p:nvSpPr>
        <p:spPr bwMode="auto">
          <a:xfrm>
            <a:off x="519935" y="2405575"/>
            <a:ext cx="11163300" cy="3766626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grpSp>
        <p:nvGrpSpPr>
          <p:cNvPr id="20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21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24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792760" y="4018929"/>
            <a:ext cx="95916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twelfth, twentieth, twenty-first, twenty-third, thirtieth</a:t>
            </a:r>
          </a:p>
        </p:txBody>
      </p:sp>
      <p:sp>
        <p:nvSpPr>
          <p:cNvPr id="11" name="TextBox 13"/>
          <p:cNvSpPr txBox="1"/>
          <p:nvPr/>
        </p:nvSpPr>
        <p:spPr>
          <a:xfrm>
            <a:off x="850265" y="2875280"/>
            <a:ext cx="10523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twelve, twenty, twenty-one, twenty-three, thirty</a:t>
            </a:r>
          </a:p>
        </p:txBody>
      </p:sp>
      <p:sp>
        <p:nvSpPr>
          <p:cNvPr id="12" name="TextBox 14"/>
          <p:cNvSpPr txBox="1"/>
          <p:nvPr/>
        </p:nvSpPr>
        <p:spPr>
          <a:xfrm>
            <a:off x="792442" y="2412348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基数词：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792760" y="349725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序数词：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792760" y="4581580"/>
            <a:ext cx="11520064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基变序，有规律，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特殊记，词尾各是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、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、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要从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加起，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加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 9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去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ve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要用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替。</a:t>
            </a:r>
          </a:p>
          <a:p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ty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tie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，再加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莫迟疑；若是遇到几十几，只变个位就可以。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  <p:bldP spid="11" grpId="0"/>
      <p:bldP spid="12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24秋\英语\图\P42-上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/>
          <a:stretch>
            <a:fillRect/>
          </a:stretch>
        </p:blipFill>
        <p:spPr bwMode="auto">
          <a:xfrm>
            <a:off x="923587" y="1207477"/>
            <a:ext cx="10192567" cy="565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 11"/>
          <p:cNvSpPr/>
          <p:nvPr/>
        </p:nvSpPr>
        <p:spPr>
          <a:xfrm>
            <a:off x="7888352" y="4891942"/>
            <a:ext cx="2709312" cy="875030"/>
          </a:xfrm>
          <a:prstGeom prst="round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on </a:t>
            </a:r>
          </a:p>
          <a:p>
            <a:pPr algn="ctr"/>
            <a:r>
              <a:rPr lang="en-US" altLang="zh-CN" sz="2400" smtClean="0">
                <a:solidFill>
                  <a:srgbClr val="C00000"/>
                </a:solidFill>
                <a:latin typeface="Comic Sans MS" panose="030F0702030302020204" pitchFamily="66" charset="0"/>
              </a:rPr>
              <a:t>October 12th.</a:t>
            </a:r>
            <a:endParaRPr lang="en-US" altLang="zh-CN" sz="24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981275" y="406886"/>
            <a:ext cx="330412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say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  <p:sp>
        <p:nvSpPr>
          <p:cNvPr id="17" name="圆角矩形 16"/>
          <p:cNvSpPr/>
          <p:nvPr>
            <p:custDataLst>
              <p:tags r:id="rId1"/>
            </p:custDataLst>
          </p:nvPr>
        </p:nvSpPr>
        <p:spPr>
          <a:xfrm>
            <a:off x="2982934" y="3977688"/>
            <a:ext cx="3201035" cy="824230"/>
          </a:xfrm>
          <a:prstGeom prst="round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is Grandpa’s birthday?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ctober 12th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9886" y="1920735"/>
            <a:ext cx="619125" cy="619125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908096" y="1742537"/>
            <a:ext cx="2141220" cy="110426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bldLvl="0"/>
      <p:bldP spid="17" grpId="0" bldLvl="0"/>
      <p:bldP spid="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24秋\英语\图\P42-上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/>
          <a:stretch>
            <a:fillRect/>
          </a:stretch>
        </p:blipFill>
        <p:spPr bwMode="auto">
          <a:xfrm>
            <a:off x="923587" y="1207477"/>
            <a:ext cx="10192567" cy="565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 11"/>
          <p:cNvSpPr/>
          <p:nvPr/>
        </p:nvSpPr>
        <p:spPr>
          <a:xfrm>
            <a:off x="8009989" y="4899901"/>
            <a:ext cx="2376659" cy="875030"/>
          </a:xfrm>
          <a:prstGeom prst="round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on </a:t>
            </a:r>
          </a:p>
          <a:p>
            <a:pPr algn="ctr"/>
            <a:r>
              <a:rPr lang="en-US" altLang="zh-CN" sz="2400" smtClean="0">
                <a:solidFill>
                  <a:srgbClr val="C00000"/>
                </a:solidFill>
                <a:latin typeface="Comic Sans MS" panose="030F0702030302020204" pitchFamily="66" charset="0"/>
              </a:rPr>
              <a:t>April 20th</a:t>
            </a: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981275" y="406886"/>
            <a:ext cx="330412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say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  <p:sp>
        <p:nvSpPr>
          <p:cNvPr id="17" name="圆角矩形 16"/>
          <p:cNvSpPr/>
          <p:nvPr>
            <p:custDataLst>
              <p:tags r:id="rId1"/>
            </p:custDataLst>
          </p:nvPr>
        </p:nvSpPr>
        <p:spPr>
          <a:xfrm>
            <a:off x="2959488" y="4001134"/>
            <a:ext cx="3201035" cy="824230"/>
          </a:xfrm>
          <a:prstGeom prst="round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is Grandma’s birthday?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April 20th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4958" y="1738042"/>
            <a:ext cx="619125" cy="619125"/>
          </a:xfrm>
          <a:prstGeom prst="rect">
            <a:avLst/>
          </a:prstGeom>
        </p:spPr>
      </p:pic>
      <p:sp>
        <p:nvSpPr>
          <p:cNvPr id="20" name="椭圆 19"/>
          <p:cNvSpPr/>
          <p:nvPr>
            <p:custDataLst>
              <p:tags r:id="rId4"/>
            </p:custDataLst>
          </p:nvPr>
        </p:nvSpPr>
        <p:spPr>
          <a:xfrm>
            <a:off x="3156681" y="1466263"/>
            <a:ext cx="2155190" cy="116268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bldLvl="0"/>
      <p:bldP spid="17" grpId="0" bldLvl="0"/>
      <p:bldP spid="2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24秋\英语\图\P42-上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/>
          <a:stretch>
            <a:fillRect/>
          </a:stretch>
        </p:blipFill>
        <p:spPr bwMode="auto">
          <a:xfrm>
            <a:off x="923587" y="1207477"/>
            <a:ext cx="10192567" cy="565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 11"/>
          <p:cNvSpPr/>
          <p:nvPr/>
        </p:nvSpPr>
        <p:spPr>
          <a:xfrm>
            <a:off x="7787252" y="4923347"/>
            <a:ext cx="2892472" cy="875030"/>
          </a:xfrm>
          <a:prstGeom prst="round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on </a:t>
            </a:r>
          </a:p>
          <a:p>
            <a:pPr algn="ctr"/>
            <a:r>
              <a:rPr lang="en-US" altLang="zh-CN" sz="2400" smtClean="0">
                <a:solidFill>
                  <a:srgbClr val="C00000"/>
                </a:solidFill>
                <a:latin typeface="Comic Sans MS" panose="030F0702030302020204" pitchFamily="66" charset="0"/>
              </a:rPr>
              <a:t>November 30th</a:t>
            </a: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981275" y="406886"/>
            <a:ext cx="330412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say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  <p:sp>
        <p:nvSpPr>
          <p:cNvPr id="17" name="圆角矩形 16"/>
          <p:cNvSpPr/>
          <p:nvPr>
            <p:custDataLst>
              <p:tags r:id="rId1"/>
            </p:custDataLst>
          </p:nvPr>
        </p:nvSpPr>
        <p:spPr>
          <a:xfrm>
            <a:off x="3252564" y="4012857"/>
            <a:ext cx="2585528" cy="824230"/>
          </a:xfrm>
          <a:prstGeom prst="round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is Dad’s </a:t>
            </a:r>
          </a:p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birthday?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November 30th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80175" y="2596439"/>
            <a:ext cx="619125" cy="619125"/>
          </a:xfrm>
          <a:prstGeom prst="rect">
            <a:avLst/>
          </a:prstGeom>
        </p:spPr>
      </p:pic>
      <p:sp>
        <p:nvSpPr>
          <p:cNvPr id="21" name="椭圆 20"/>
          <p:cNvSpPr/>
          <p:nvPr>
            <p:custDataLst>
              <p:tags r:id="rId4"/>
            </p:custDataLst>
          </p:nvPr>
        </p:nvSpPr>
        <p:spPr>
          <a:xfrm>
            <a:off x="5255114" y="1434415"/>
            <a:ext cx="2155190" cy="116268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bldLvl="0"/>
      <p:bldP spid="17" grpId="0" bldLvl="0"/>
      <p:bldP spid="2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4秋\英语\图\P42-上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/>
          <a:stretch>
            <a:fillRect/>
          </a:stretch>
        </p:blipFill>
        <p:spPr bwMode="auto">
          <a:xfrm>
            <a:off x="923587" y="1207477"/>
            <a:ext cx="10192567" cy="565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7881035" y="4895703"/>
            <a:ext cx="2786966" cy="875030"/>
          </a:xfrm>
          <a:prstGeom prst="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on </a:t>
            </a:r>
          </a:p>
          <a:p>
            <a:pPr algn="ctr"/>
            <a:r>
              <a:rPr lang="en-US" altLang="zh-CN" sz="2400" smtClean="0">
                <a:solidFill>
                  <a:srgbClr val="C00000"/>
                </a:solidFill>
                <a:latin typeface="Comic Sans MS" panose="030F0702030302020204" pitchFamily="66" charset="0"/>
              </a:rPr>
              <a:t>February 23rd</a:t>
            </a: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981275" y="406886"/>
            <a:ext cx="330412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say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3100165" y="4001134"/>
            <a:ext cx="2948940" cy="824230"/>
          </a:xfrm>
          <a:prstGeom prst="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is Mum’s birthday?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February 23rd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6597" y="3413613"/>
            <a:ext cx="619125" cy="619125"/>
          </a:xfrm>
          <a:prstGeom prst="rect">
            <a:avLst/>
          </a:prstGeom>
        </p:spPr>
      </p:pic>
      <p:sp>
        <p:nvSpPr>
          <p:cNvPr id="22" name="椭圆 21"/>
          <p:cNvSpPr/>
          <p:nvPr>
            <p:custDataLst>
              <p:tags r:id="rId4"/>
            </p:custDataLst>
          </p:nvPr>
        </p:nvSpPr>
        <p:spPr>
          <a:xfrm>
            <a:off x="7090020" y="2336556"/>
            <a:ext cx="2155190" cy="116268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bldLvl="0"/>
      <p:bldP spid="17" grpId="0" bldLvl="0"/>
      <p:bldP spid="2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24秋\英语\图\P42-上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/>
          <a:stretch>
            <a:fillRect/>
          </a:stretch>
        </p:blipFill>
        <p:spPr bwMode="auto">
          <a:xfrm>
            <a:off x="923587" y="1207477"/>
            <a:ext cx="10192567" cy="565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7864040" y="4883979"/>
            <a:ext cx="2675007" cy="875030"/>
          </a:xfrm>
          <a:prstGeom prst="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on </a:t>
            </a:r>
          </a:p>
          <a:p>
            <a:pPr algn="ctr"/>
            <a:r>
              <a:rPr lang="en-US" altLang="zh-CN" sz="2400" smtClean="0">
                <a:solidFill>
                  <a:srgbClr val="C00000"/>
                </a:solidFill>
                <a:latin typeface="Comic Sans MS" panose="030F0702030302020204" pitchFamily="66" charset="0"/>
              </a:rPr>
              <a:t>August 21st</a:t>
            </a: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981275" y="406886"/>
            <a:ext cx="330412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say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2877427" y="4024580"/>
            <a:ext cx="3794760" cy="824230"/>
          </a:xfrm>
          <a:prstGeom prst="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is your birthday?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August 21st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133" y="2715992"/>
            <a:ext cx="619125" cy="619125"/>
          </a:xfrm>
          <a:prstGeom prst="rect">
            <a:avLst/>
          </a:prstGeom>
        </p:spPr>
      </p:pic>
      <p:sp>
        <p:nvSpPr>
          <p:cNvPr id="23" name="椭圆 22"/>
          <p:cNvSpPr/>
          <p:nvPr>
            <p:custDataLst>
              <p:tags r:id="rId4"/>
            </p:custDataLst>
          </p:nvPr>
        </p:nvSpPr>
        <p:spPr>
          <a:xfrm>
            <a:off x="9018665" y="1620470"/>
            <a:ext cx="2155190" cy="116268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bldLvl="0"/>
      <p:bldP spid="17" grpId="0" bldLvl="0"/>
      <p:bldP spid="2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24秋\英语\图\P42-上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/>
          <a:stretch>
            <a:fillRect/>
          </a:stretch>
        </p:blipFill>
        <p:spPr bwMode="auto">
          <a:xfrm>
            <a:off x="923587" y="1207477"/>
            <a:ext cx="10192567" cy="565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8279617" y="4911624"/>
            <a:ext cx="1868805" cy="787400"/>
          </a:xfrm>
          <a:prstGeom prst="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on ...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981075" y="407035"/>
            <a:ext cx="2142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Act out.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2829413" y="4023604"/>
            <a:ext cx="3471545" cy="798830"/>
          </a:xfrm>
          <a:prstGeom prst="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When is ...’s birthday?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/>
      <p:bldP spid="17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5"/>
          <p:cNvSpPr txBox="1"/>
          <p:nvPr>
            <p:custDataLst>
              <p:tags r:id="rId1"/>
            </p:custDataLst>
          </p:nvPr>
        </p:nvSpPr>
        <p:spPr>
          <a:xfrm>
            <a:off x="7986713" y="2257311"/>
            <a:ext cx="43992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Which month is it? 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>
            <a:off x="3000376" y="1343025"/>
            <a:ext cx="4986337" cy="4986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3"/>
            </p:custDataLst>
          </p:nvPr>
        </p:nvSpPr>
        <p:spPr>
          <a:xfrm>
            <a:off x="5243513" y="3729038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5"/>
          <p:cNvSpPr txBox="1"/>
          <p:nvPr>
            <p:custDataLst>
              <p:tags r:id="rId4"/>
            </p:custDataLst>
          </p:nvPr>
        </p:nvSpPr>
        <p:spPr>
          <a:xfrm>
            <a:off x="3481374" y="1914496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January  </a:t>
            </a:r>
          </a:p>
        </p:txBody>
      </p:sp>
      <p:sp>
        <p:nvSpPr>
          <p:cNvPr id="21" name="TextBox 15"/>
          <p:cNvSpPr txBox="1"/>
          <p:nvPr>
            <p:custDataLst>
              <p:tags r:id="rId5"/>
            </p:custDataLst>
          </p:nvPr>
        </p:nvSpPr>
        <p:spPr>
          <a:xfrm>
            <a:off x="5581654" y="1914505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February  </a:t>
            </a:r>
          </a:p>
        </p:txBody>
      </p:sp>
      <p:sp>
        <p:nvSpPr>
          <p:cNvPr id="22" name="TextBox 15"/>
          <p:cNvSpPr txBox="1"/>
          <p:nvPr>
            <p:custDataLst>
              <p:tags r:id="rId6"/>
            </p:custDataLst>
          </p:nvPr>
        </p:nvSpPr>
        <p:spPr>
          <a:xfrm>
            <a:off x="6667507" y="3371837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March  </a:t>
            </a:r>
          </a:p>
        </p:txBody>
      </p:sp>
      <p:sp>
        <p:nvSpPr>
          <p:cNvPr id="23" name="TextBox 15"/>
          <p:cNvSpPr txBox="1"/>
          <p:nvPr>
            <p:custDataLst>
              <p:tags r:id="rId7"/>
            </p:custDataLst>
          </p:nvPr>
        </p:nvSpPr>
        <p:spPr>
          <a:xfrm>
            <a:off x="6124613" y="4986334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April   </a:t>
            </a:r>
          </a:p>
        </p:txBody>
      </p:sp>
      <p:sp>
        <p:nvSpPr>
          <p:cNvPr id="24" name="TextBox 15"/>
          <p:cNvSpPr txBox="1"/>
          <p:nvPr>
            <p:custDataLst>
              <p:tags r:id="rId8"/>
            </p:custDataLst>
          </p:nvPr>
        </p:nvSpPr>
        <p:spPr>
          <a:xfrm>
            <a:off x="3609993" y="5043499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May </a:t>
            </a:r>
          </a:p>
        </p:txBody>
      </p:sp>
      <p:sp>
        <p:nvSpPr>
          <p:cNvPr id="25" name="TextBox 15"/>
          <p:cNvSpPr txBox="1"/>
          <p:nvPr>
            <p:custDataLst>
              <p:tags r:id="rId9"/>
            </p:custDataLst>
          </p:nvPr>
        </p:nvSpPr>
        <p:spPr>
          <a:xfrm>
            <a:off x="2995577" y="3529022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June  </a:t>
            </a:r>
          </a:p>
        </p:txBody>
      </p:sp>
      <p:sp>
        <p:nvSpPr>
          <p:cNvPr id="26" name="右箭头 25"/>
          <p:cNvSpPr/>
          <p:nvPr>
            <p:custDataLst>
              <p:tags r:id="rId10"/>
            </p:custDataLst>
          </p:nvPr>
        </p:nvSpPr>
        <p:spPr>
          <a:xfrm rot="17977282">
            <a:off x="4938707" y="3186111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>
            <p:custDataLst>
              <p:tags r:id="rId11"/>
            </p:custDataLst>
          </p:nvPr>
        </p:nvSpPr>
        <p:spPr>
          <a:xfrm rot="7265537">
            <a:off x="4299901" y="4271657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12"/>
            </p:custDataLst>
          </p:nvPr>
        </p:nvSpPr>
        <p:spPr>
          <a:xfrm>
            <a:off x="5381620" y="3790939"/>
            <a:ext cx="176217" cy="1762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>
            <p:custDataLst>
              <p:tags r:id="rId13"/>
            </p:custDataLst>
          </p:nvPr>
        </p:nvSpPr>
        <p:spPr>
          <a:xfrm rot="3347263">
            <a:off x="5059588" y="4292629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箭头 28"/>
          <p:cNvSpPr/>
          <p:nvPr>
            <p:custDataLst>
              <p:tags r:id="rId14"/>
            </p:custDataLst>
          </p:nvPr>
        </p:nvSpPr>
        <p:spPr>
          <a:xfrm rot="10619408">
            <a:off x="3998029" y="3761842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右箭头 29"/>
          <p:cNvSpPr/>
          <p:nvPr>
            <p:custDataLst>
              <p:tags r:id="rId15"/>
            </p:custDataLst>
          </p:nvPr>
        </p:nvSpPr>
        <p:spPr>
          <a:xfrm rot="14229999">
            <a:off x="4359625" y="3230164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15"/>
          <p:cNvSpPr txBox="1"/>
          <p:nvPr/>
        </p:nvSpPr>
        <p:spPr>
          <a:xfrm>
            <a:off x="8843985" y="3265998"/>
            <a:ext cx="2333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… </a:t>
            </a:r>
          </a:p>
        </p:txBody>
      </p:sp>
      <p:sp>
        <p:nvSpPr>
          <p:cNvPr id="33" name="TextBox 15"/>
          <p:cNvSpPr txBox="1"/>
          <p:nvPr>
            <p:custDataLst>
              <p:tags r:id="rId16"/>
            </p:custDataLst>
          </p:nvPr>
        </p:nvSpPr>
        <p:spPr>
          <a:xfrm>
            <a:off x="4910148" y="1357298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July   </a:t>
            </a:r>
          </a:p>
        </p:txBody>
      </p:sp>
      <p:sp>
        <p:nvSpPr>
          <p:cNvPr id="34" name="TextBox 15"/>
          <p:cNvSpPr txBox="1"/>
          <p:nvPr>
            <p:custDataLst>
              <p:tags r:id="rId17"/>
            </p:custDataLst>
          </p:nvPr>
        </p:nvSpPr>
        <p:spPr>
          <a:xfrm>
            <a:off x="6373688" y="2671758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August   </a:t>
            </a:r>
          </a:p>
        </p:txBody>
      </p:sp>
      <p:sp>
        <p:nvSpPr>
          <p:cNvPr id="35" name="TextBox 15"/>
          <p:cNvSpPr txBox="1"/>
          <p:nvPr>
            <p:custDataLst>
              <p:tags r:id="rId18"/>
            </p:custDataLst>
          </p:nvPr>
        </p:nvSpPr>
        <p:spPr>
          <a:xfrm>
            <a:off x="4510089" y="5486396"/>
            <a:ext cx="26622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September   </a:t>
            </a:r>
          </a:p>
        </p:txBody>
      </p:sp>
      <p:sp>
        <p:nvSpPr>
          <p:cNvPr id="36" name="TextBox 15"/>
          <p:cNvSpPr txBox="1"/>
          <p:nvPr>
            <p:custDataLst>
              <p:tags r:id="rId19"/>
            </p:custDataLst>
          </p:nvPr>
        </p:nvSpPr>
        <p:spPr>
          <a:xfrm>
            <a:off x="6131902" y="4229104"/>
            <a:ext cx="26622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October   </a:t>
            </a:r>
          </a:p>
        </p:txBody>
      </p:sp>
      <p:sp>
        <p:nvSpPr>
          <p:cNvPr id="37" name="TextBox 15"/>
          <p:cNvSpPr txBox="1"/>
          <p:nvPr>
            <p:custDataLst>
              <p:tags r:id="rId20"/>
            </p:custDataLst>
          </p:nvPr>
        </p:nvSpPr>
        <p:spPr>
          <a:xfrm>
            <a:off x="3134425" y="4243392"/>
            <a:ext cx="26622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November    </a:t>
            </a:r>
          </a:p>
        </p:txBody>
      </p:sp>
      <p:sp>
        <p:nvSpPr>
          <p:cNvPr id="38" name="TextBox 15"/>
          <p:cNvSpPr txBox="1"/>
          <p:nvPr>
            <p:custDataLst>
              <p:tags r:id="rId21"/>
            </p:custDataLst>
          </p:nvPr>
        </p:nvSpPr>
        <p:spPr>
          <a:xfrm>
            <a:off x="3086804" y="2657466"/>
            <a:ext cx="26622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December     </a:t>
            </a:r>
          </a:p>
        </p:txBody>
      </p:sp>
      <p:sp>
        <p:nvSpPr>
          <p:cNvPr id="39" name="右箭头 38"/>
          <p:cNvSpPr/>
          <p:nvPr>
            <p:custDataLst>
              <p:tags r:id="rId22"/>
            </p:custDataLst>
          </p:nvPr>
        </p:nvSpPr>
        <p:spPr>
          <a:xfrm rot="16200000">
            <a:off x="4628512" y="3100078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右箭头 39"/>
          <p:cNvSpPr/>
          <p:nvPr>
            <p:custDataLst>
              <p:tags r:id="rId23"/>
            </p:custDataLst>
          </p:nvPr>
        </p:nvSpPr>
        <p:spPr>
          <a:xfrm rot="12648114">
            <a:off x="4117174" y="3393274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右箭头 40"/>
          <p:cNvSpPr/>
          <p:nvPr>
            <p:custDataLst>
              <p:tags r:id="rId24"/>
            </p:custDataLst>
          </p:nvPr>
        </p:nvSpPr>
        <p:spPr>
          <a:xfrm rot="8825367">
            <a:off x="4125090" y="3996660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右箭头 41"/>
          <p:cNvSpPr/>
          <p:nvPr>
            <p:custDataLst>
              <p:tags r:id="rId25"/>
            </p:custDataLst>
          </p:nvPr>
        </p:nvSpPr>
        <p:spPr>
          <a:xfrm rot="5400000">
            <a:off x="4613470" y="4291559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右箭头 42"/>
          <p:cNvSpPr/>
          <p:nvPr>
            <p:custDataLst>
              <p:tags r:id="rId26"/>
            </p:custDataLst>
          </p:nvPr>
        </p:nvSpPr>
        <p:spPr>
          <a:xfrm rot="2296648">
            <a:off x="5031580" y="3979070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右箭头 43"/>
          <p:cNvSpPr/>
          <p:nvPr>
            <p:custDataLst>
              <p:tags r:id="rId27"/>
            </p:custDataLst>
          </p:nvPr>
        </p:nvSpPr>
        <p:spPr>
          <a:xfrm rot="20233271">
            <a:off x="5093307" y="3476024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>
            <p:custDataLst>
              <p:tags r:id="rId28"/>
            </p:custDataLst>
          </p:nvPr>
        </p:nvSpPr>
        <p:spPr>
          <a:xfrm>
            <a:off x="5295901" y="3609976"/>
            <a:ext cx="347663" cy="347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8"/>
          <p:cNvSpPr txBox="1"/>
          <p:nvPr/>
        </p:nvSpPr>
        <p:spPr>
          <a:xfrm>
            <a:off x="4597668" y="643433"/>
            <a:ext cx="346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a  game</a:t>
            </a:r>
            <a:endParaRPr lang="zh-CN" altLang="en-US" sz="3200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462329" y="305873"/>
            <a:ext cx="15023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Review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2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Administrator\Desktop\1212120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 l="4564" t="48924" r="1443" b="5908"/>
          <a:stretch>
            <a:fillRect/>
          </a:stretch>
        </p:blipFill>
        <p:spPr bwMode="auto">
          <a:xfrm>
            <a:off x="255270" y="1052830"/>
            <a:ext cx="11641455" cy="551942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771650" y="5034915"/>
            <a:ext cx="2645410" cy="680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When is your birthday?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70725" y="5113655"/>
            <a:ext cx="2938780" cy="1020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My birthday is on March 21st.</a:t>
            </a:r>
          </a:p>
        </p:txBody>
      </p:sp>
      <p:sp>
        <p:nvSpPr>
          <p:cNvPr id="7" name="文本框 19"/>
          <p:cNvSpPr txBox="1"/>
          <p:nvPr/>
        </p:nvSpPr>
        <p:spPr>
          <a:xfrm>
            <a:off x="4746483" y="194776"/>
            <a:ext cx="332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Look and write</a:t>
            </a:r>
            <a:endParaRPr lang="en-US" altLang="zh-CN" sz="3200" b="1" dirty="0">
              <a:solidFill>
                <a:srgbClr val="44546A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026" name="Picture 2" descr="E:\24秋\英语\图\Look and wri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33" y="160426"/>
            <a:ext cx="66675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Administrator\Desktop\1212120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8"/>
          <a:srcRect l="4564" t="48924" r="1443" b="5908"/>
          <a:stretch>
            <a:fillRect/>
          </a:stretch>
        </p:blipFill>
        <p:spPr bwMode="auto">
          <a:xfrm>
            <a:off x="0" y="1088880"/>
            <a:ext cx="12192000" cy="5780409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724630" y="5247331"/>
            <a:ext cx="24622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When is ...?</a:t>
            </a:r>
          </a:p>
        </p:txBody>
      </p:sp>
      <p:sp>
        <p:nvSpPr>
          <p:cNvPr id="29" name="TextBox 28"/>
          <p:cNvSpPr txBox="1"/>
          <p:nvPr>
            <p:custDataLst>
              <p:tags r:id="rId2"/>
            </p:custDataLst>
          </p:nvPr>
        </p:nvSpPr>
        <p:spPr>
          <a:xfrm>
            <a:off x="7000884" y="5412533"/>
            <a:ext cx="351471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... is on ...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5185729" y="2066659"/>
            <a:ext cx="116853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1st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6873810" y="2054431"/>
            <a:ext cx="116853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2nd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8515575" y="2061735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3rd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10115773" y="2073963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4th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225984" y="3455864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12th</a:t>
            </a:r>
          </a:p>
        </p:txBody>
      </p:sp>
      <p:sp>
        <p:nvSpPr>
          <p:cNvPr id="11" name="TextBox 10"/>
          <p:cNvSpPr txBox="1"/>
          <p:nvPr>
            <p:custDataLst>
              <p:tags r:id="rId8"/>
            </p:custDataLst>
          </p:nvPr>
        </p:nvSpPr>
        <p:spPr>
          <a:xfrm>
            <a:off x="3527936" y="3489230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14th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5183349" y="3489230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15th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10"/>
            </p:custDataLst>
          </p:nvPr>
        </p:nvSpPr>
        <p:spPr>
          <a:xfrm>
            <a:off x="6855410" y="3489230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16th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11"/>
            </p:custDataLst>
          </p:nvPr>
        </p:nvSpPr>
        <p:spPr>
          <a:xfrm>
            <a:off x="8517930" y="3495520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17th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12"/>
            </p:custDataLst>
          </p:nvPr>
        </p:nvSpPr>
        <p:spPr>
          <a:xfrm>
            <a:off x="10136555" y="3495521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18th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13"/>
            </p:custDataLst>
          </p:nvPr>
        </p:nvSpPr>
        <p:spPr>
          <a:xfrm>
            <a:off x="210172" y="4195814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19th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>
            <p:custDataLst>
              <p:tags r:id="rId14"/>
            </p:custDataLst>
          </p:nvPr>
        </p:nvSpPr>
        <p:spPr>
          <a:xfrm>
            <a:off x="1883558" y="4195814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20th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>
            <p:custDataLst>
              <p:tags r:id="rId15"/>
            </p:custDataLst>
          </p:nvPr>
        </p:nvSpPr>
        <p:spPr>
          <a:xfrm>
            <a:off x="3527941" y="4195814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21st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>
            <p:custDataLst>
              <p:tags r:id="rId16"/>
            </p:custDataLst>
          </p:nvPr>
        </p:nvSpPr>
        <p:spPr>
          <a:xfrm>
            <a:off x="5222322" y="4212922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22nd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17"/>
            </p:custDataLst>
          </p:nvPr>
        </p:nvSpPr>
        <p:spPr>
          <a:xfrm>
            <a:off x="6873596" y="4216596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23rd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18"/>
            </p:custDataLst>
          </p:nvPr>
        </p:nvSpPr>
        <p:spPr>
          <a:xfrm>
            <a:off x="8510608" y="4195814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24th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19"/>
            </p:custDataLst>
          </p:nvPr>
        </p:nvSpPr>
        <p:spPr>
          <a:xfrm>
            <a:off x="10157337" y="4223242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25th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>
            <p:custDataLst>
              <p:tags r:id="rId20"/>
            </p:custDataLst>
          </p:nvPr>
        </p:nvSpPr>
        <p:spPr>
          <a:xfrm>
            <a:off x="239205" y="4923038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26th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21"/>
            </p:custDataLst>
          </p:nvPr>
        </p:nvSpPr>
        <p:spPr>
          <a:xfrm>
            <a:off x="2509393" y="4719034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27th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22"/>
            </p:custDataLst>
          </p:nvPr>
        </p:nvSpPr>
        <p:spPr>
          <a:xfrm>
            <a:off x="4166092" y="4819128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28th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>
            <p:custDataLst>
              <p:tags r:id="rId23"/>
            </p:custDataLst>
          </p:nvPr>
        </p:nvSpPr>
        <p:spPr>
          <a:xfrm>
            <a:off x="5159976" y="4897516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29th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>
            <p:custDataLst>
              <p:tags r:id="rId24"/>
            </p:custDataLst>
          </p:nvPr>
        </p:nvSpPr>
        <p:spPr>
          <a:xfrm>
            <a:off x="6852813" y="4926710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30th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>
            <p:custDataLst>
              <p:tags r:id="rId25"/>
            </p:custDataLst>
          </p:nvPr>
        </p:nvSpPr>
        <p:spPr>
          <a:xfrm>
            <a:off x="9141409" y="4746462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31st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>
            <p:custDataLst>
              <p:tags r:id="rId26"/>
            </p:custDataLst>
          </p:nvPr>
        </p:nvSpPr>
        <p:spPr>
          <a:xfrm>
            <a:off x="1883558" y="3455864"/>
            <a:ext cx="11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13th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1"/>
            </p:custDataLst>
          </p:nvPr>
        </p:nvSpPr>
        <p:spPr>
          <a:xfrm>
            <a:off x="2710271" y="1705097"/>
            <a:ext cx="8215086" cy="2380342"/>
          </a:xfrm>
          <a:prstGeom prst="roundRect">
            <a:avLst/>
          </a:prstGeom>
          <a:solidFill>
            <a:srgbClr val="F0C2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18"/>
          <p:cNvSpPr txBox="1"/>
          <p:nvPr>
            <p:custDataLst>
              <p:tags r:id="rId2"/>
            </p:custDataLst>
          </p:nvPr>
        </p:nvSpPr>
        <p:spPr>
          <a:xfrm>
            <a:off x="3472182" y="1809520"/>
            <a:ext cx="2448560" cy="5562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April 12th</a:t>
            </a:r>
          </a:p>
        </p:txBody>
      </p:sp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>
            <a:off x="3482035" y="2365438"/>
            <a:ext cx="17938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June 3rd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4"/>
            </p:custDataLst>
          </p:nvPr>
        </p:nvSpPr>
        <p:spPr>
          <a:xfrm>
            <a:off x="3482342" y="2923310"/>
            <a:ext cx="2842260" cy="5410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November 5th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5"/>
            </p:custDataLst>
          </p:nvPr>
        </p:nvSpPr>
        <p:spPr>
          <a:xfrm>
            <a:off x="3482035" y="3437008"/>
            <a:ext cx="24364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October 16th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6"/>
            </p:custDataLst>
          </p:nvPr>
        </p:nvSpPr>
        <p:spPr>
          <a:xfrm>
            <a:off x="7288946" y="1822962"/>
            <a:ext cx="14706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May 1st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>
            <p:custDataLst>
              <p:tags r:id="rId7"/>
            </p:custDataLst>
          </p:nvPr>
        </p:nvSpPr>
        <p:spPr>
          <a:xfrm>
            <a:off x="7245352" y="2351810"/>
            <a:ext cx="2684780" cy="5232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September 9th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8"/>
            </p:custDataLst>
          </p:nvPr>
        </p:nvSpPr>
        <p:spPr>
          <a:xfrm>
            <a:off x="7245404" y="2922428"/>
            <a:ext cx="2445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January 22nd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9"/>
            </p:custDataLst>
          </p:nvPr>
        </p:nvSpPr>
        <p:spPr>
          <a:xfrm>
            <a:off x="7245404" y="3451522"/>
            <a:ext cx="21983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August 18th</a:t>
            </a:r>
          </a:p>
        </p:txBody>
      </p:sp>
      <p:pic>
        <p:nvPicPr>
          <p:cNvPr id="11" name="图片 10" descr="交流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689928" y="5226777"/>
            <a:ext cx="1945314" cy="1291137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1306195" y="4535805"/>
            <a:ext cx="46577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your ...’s birthday?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7282180" y="4616450"/>
            <a:ext cx="4306570" cy="9436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...’s birthday is on ...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280" y="1559560"/>
            <a:ext cx="1893570" cy="2616835"/>
          </a:xfrm>
          <a:prstGeom prst="rect">
            <a:avLst/>
          </a:prstGeom>
        </p:spPr>
      </p:pic>
      <p:sp>
        <p:nvSpPr>
          <p:cNvPr id="17" name="文本框 8"/>
          <p:cNvSpPr txBox="1"/>
          <p:nvPr/>
        </p:nvSpPr>
        <p:spPr>
          <a:xfrm>
            <a:off x="1898512" y="1023044"/>
            <a:ext cx="958991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Talk about your partner’s birthday</a:t>
            </a:r>
            <a:r>
              <a:rPr lang="en-US" sz="3200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.</a:t>
            </a:r>
            <a:endParaRPr lang="en-US" sz="3200"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240" y="379730"/>
            <a:ext cx="6504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Make up dialogues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in pairs.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1189769" y="1128167"/>
            <a:ext cx="10136322" cy="4088070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3" name="组合 2"/>
          <p:cNvGrpSpPr/>
          <p:nvPr/>
        </p:nvGrpSpPr>
        <p:grpSpPr>
          <a:xfrm>
            <a:off x="1189769" y="1306660"/>
            <a:ext cx="6536973" cy="1011877"/>
            <a:chOff x="3719" y="1701"/>
            <a:chExt cx="4117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4117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3861" y="1995"/>
              <a:ext cx="3656" cy="55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200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了解</a:t>
              </a:r>
              <a:r>
                <a:rPr kumimoji="1" lang="en-US" altLang="zh-CN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12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、</a:t>
              </a:r>
              <a:r>
                <a:rPr kumimoji="1" lang="en-US" altLang="zh-CN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20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、</a:t>
              </a:r>
              <a:r>
                <a:rPr kumimoji="1" lang="en-US" altLang="zh-CN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23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等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序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数词形式</a:t>
              </a:r>
              <a:endParaRPr kumimoji="1" lang="zh-CN" altLang="en-US" sz="3200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12084" y="2543327"/>
            <a:ext cx="7063795" cy="948681"/>
            <a:chOff x="4053" y="2991"/>
            <a:chExt cx="4384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053" y="3243"/>
              <a:ext cx="3832" cy="5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记忆</a:t>
              </a:r>
              <a:r>
                <a:rPr kumimoji="1" lang="en-US" altLang="zh-CN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12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、</a:t>
              </a:r>
              <a:r>
                <a:rPr kumimoji="1" lang="en-US" altLang="zh-CN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20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、</a:t>
              </a:r>
              <a:r>
                <a:rPr kumimoji="1" lang="en-US" altLang="zh-CN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23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等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序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数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词</a:t>
              </a:r>
              <a:endParaRPr kumimoji="1" lang="zh-CN" altLang="en-US" sz="3200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72361" y="3826042"/>
            <a:ext cx="8140711" cy="1003259"/>
            <a:chOff x="3917" y="4137"/>
            <a:chExt cx="5263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917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997" y="4439"/>
              <a:ext cx="4717" cy="5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熟练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运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用</a:t>
              </a:r>
              <a:r>
                <a:rPr kumimoji="1" lang="en-US" altLang="zh-CN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12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、</a:t>
              </a:r>
              <a:r>
                <a:rPr kumimoji="1" lang="en-US" altLang="zh-CN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20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、</a:t>
              </a:r>
              <a:r>
                <a:rPr kumimoji="1" lang="en-US" altLang="zh-CN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23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等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序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数词表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达</a:t>
              </a:r>
              <a:endParaRPr kumimoji="1" lang="zh-CN" altLang="en-US" sz="3200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012185" y="2815274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7657887" y="1636994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16" name="组合 15"/>
          <p:cNvGrpSpPr/>
          <p:nvPr/>
        </p:nvGrpSpPr>
        <p:grpSpPr>
          <a:xfrm>
            <a:off x="9157347" y="4019603"/>
            <a:ext cx="1840653" cy="467360"/>
            <a:chOff x="8075" y="4275"/>
            <a:chExt cx="2174" cy="552"/>
          </a:xfrm>
        </p:grpSpPr>
        <p:sp>
          <p:nvSpPr>
            <p:cNvPr id="17" name="五角星 16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8" name="五角星 17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9" name="五角星 18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991870" y="1310640"/>
            <a:ext cx="10601960" cy="1370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smtClean="0">
                <a:latin typeface="Comic Sans MS" panose="030F0702030302020204" pitchFamily="66" charset="0"/>
              </a:rPr>
              <a:t>Believe in yourself first, and then others will believe you.</a:t>
            </a:r>
            <a:endParaRPr lang="en-US" altLang="zh-CN" sz="3600" dirty="0"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27703" y="2707094"/>
            <a:ext cx="7252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先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相信自己，然后别人才会相信你。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98" name="Picture 2" descr="E:\24秋\英语\图\信任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09" y="3408218"/>
            <a:ext cx="5174673" cy="34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9" y="51894"/>
            <a:ext cx="2892977" cy="106877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3186" y="419745"/>
            <a:ext cx="2513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33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3585" y="2555240"/>
            <a:ext cx="9335770" cy="29857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第二十三</a:t>
            </a:r>
            <a:r>
              <a:rPr lang="en-US" altLang="zh-CN" sz="32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____________</a:t>
            </a:r>
            <a: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第二十</a:t>
            </a:r>
            <a:r>
              <a:rPr lang="en-US" altLang="zh-CN" sz="32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__________</a:t>
            </a:r>
          </a:p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dirty="0" smtClean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第五</a:t>
            </a:r>
            <a:r>
              <a:rPr lang="en-US" altLang="zh-CN" sz="32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________________	</a:t>
            </a: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第十二</a:t>
            </a:r>
            <a:r>
              <a:rPr lang="en-US" altLang="zh-CN" sz="32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__________</a:t>
            </a:r>
          </a:p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dirty="0" smtClean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第二十一</a:t>
            </a:r>
            <a:r>
              <a:rPr lang="en-US" altLang="zh-CN" sz="32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____________</a:t>
            </a:r>
            <a: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第三十</a:t>
            </a:r>
            <a:r>
              <a:rPr lang="en-US" altLang="zh-CN" sz="32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__________</a:t>
            </a:r>
          </a:p>
        </p:txBody>
      </p:sp>
      <p:sp>
        <p:nvSpPr>
          <p:cNvPr id="31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2920" y="1387617"/>
            <a:ext cx="40414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、汉译英。</a:t>
            </a:r>
            <a:endParaRPr kumimoji="1" lang="zh-CN" altLang="zh-CN" sz="3200" b="1" dirty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1843" y="2569476"/>
            <a:ext cx="2969083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twenty-third</a:t>
            </a:r>
          </a:p>
        </p:txBody>
      </p:sp>
      <p:sp>
        <p:nvSpPr>
          <p:cNvPr id="47" name="Rectangle 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87467" y="2551099"/>
            <a:ext cx="2371162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twentieth</a:t>
            </a:r>
          </a:p>
        </p:txBody>
      </p:sp>
      <p:sp>
        <p:nvSpPr>
          <p:cNvPr id="51" name="Rectangle 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45041" y="3724693"/>
            <a:ext cx="1455848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fifth</a:t>
            </a:r>
          </a:p>
        </p:txBody>
      </p:sp>
      <p:sp>
        <p:nvSpPr>
          <p:cNvPr id="52" name="Rectangle 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487462" y="3709452"/>
            <a:ext cx="1943161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twelfth</a:t>
            </a:r>
          </a:p>
        </p:txBody>
      </p:sp>
      <p:sp>
        <p:nvSpPr>
          <p:cNvPr id="53" name="Rectangle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69813" y="4789489"/>
            <a:ext cx="2900153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twenty-first</a:t>
            </a:r>
          </a:p>
        </p:txBody>
      </p:sp>
      <p:sp>
        <p:nvSpPr>
          <p:cNvPr id="54" name="Rectangle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329358" y="4818025"/>
            <a:ext cx="2201244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thirtieth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ldLvl="0" animBg="1"/>
      <p:bldP spid="47" grpId="0" bldLvl="0" animBg="1"/>
      <p:bldP spid="51" grpId="0" bldLvl="0" animBg="1"/>
      <p:bldP spid="52" grpId="0" bldLvl="0" animBg="1"/>
      <p:bldP spid="53" grpId="0" bldLvl="0" animBg="1"/>
      <p:bldP spid="5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2900" y="2020570"/>
            <a:ext cx="11772265" cy="49898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1.—When is ________ birthday?  —It’s in May. (Grandpa)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 His birthday is on October _______. ( twenty-one)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________ birthday is on March 12th. (Mike)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4. —_____ your birthday on August 3rd? —No, it isn’t. (be)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8"/>
          <p:cNvSpPr txBox="1"/>
          <p:nvPr>
            <p:custDataLst>
              <p:tags r:id="rId2"/>
            </p:custDataLst>
          </p:nvPr>
        </p:nvSpPr>
        <p:spPr>
          <a:xfrm>
            <a:off x="2769235" y="2339340"/>
            <a:ext cx="1640205" cy="508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Grandpa’s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2719" y="987145"/>
            <a:ext cx="64858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、用单词的适当形式填空。</a:t>
            </a:r>
            <a:endParaRPr kumimoji="1" lang="zh-CN" altLang="zh-CN" sz="3200" b="1" dirty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9"/>
          <p:cNvSpPr txBox="1"/>
          <p:nvPr>
            <p:custDataLst>
              <p:tags r:id="rId4"/>
            </p:custDataLst>
          </p:nvPr>
        </p:nvSpPr>
        <p:spPr>
          <a:xfrm>
            <a:off x="6096000" y="3303905"/>
            <a:ext cx="829945" cy="508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21st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1388110" y="4200525"/>
            <a:ext cx="1123950" cy="508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Mike’s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6"/>
            </p:custDataLst>
          </p:nvPr>
        </p:nvSpPr>
        <p:spPr>
          <a:xfrm>
            <a:off x="1696720" y="5344795"/>
            <a:ext cx="506095" cy="508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Is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7375" y="1120775"/>
            <a:ext cx="455549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三、看图补全句子。</a:t>
            </a:r>
            <a:endParaRPr kumimoji="1" lang="zh-CN" altLang="zh-CN" sz="3200" b="1" dirty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6563" y="1886538"/>
            <a:ext cx="11258550" cy="4228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—When is your birthday?</a:t>
            </a:r>
          </a:p>
          <a:p>
            <a:pPr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—It is on ____ ____.</a:t>
            </a:r>
            <a:b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2. —When is _______ _______?</a:t>
            </a:r>
          </a:p>
          <a:p>
            <a:pPr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—It is on July 20th.  </a:t>
            </a:r>
            <a:b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3. —____ ____ ____ ________?</a:t>
            </a:r>
          </a:p>
          <a:p>
            <a:pPr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—It’s ______ ______ _____.</a:t>
            </a:r>
          </a:p>
          <a:p>
            <a:pPr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3144477" y="2514930"/>
            <a:ext cx="2117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April 13th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313" name="Group 1"/>
          <p:cNvGrpSpPr/>
          <p:nvPr/>
        </p:nvGrpSpPr>
        <p:grpSpPr bwMode="auto">
          <a:xfrm>
            <a:off x="6678313" y="1773238"/>
            <a:ext cx="3228479" cy="1627234"/>
            <a:chOff x="6839" y="13296"/>
            <a:chExt cx="1709" cy="1075"/>
          </a:xfrm>
        </p:grpSpPr>
        <p:grpSp>
          <p:nvGrpSpPr>
            <p:cNvPr id="13314" name="Group 2"/>
            <p:cNvGrpSpPr/>
            <p:nvPr/>
          </p:nvGrpSpPr>
          <p:grpSpPr bwMode="auto">
            <a:xfrm>
              <a:off x="6839" y="13296"/>
              <a:ext cx="1709" cy="936"/>
              <a:chOff x="3060" y="2220"/>
              <a:chExt cx="1745" cy="936"/>
            </a:xfrm>
          </p:grpSpPr>
          <p:pic>
            <p:nvPicPr>
              <p:cNvPr id="13315" name="Picture 3" descr="c:\documents and settings\administrator\application data\360se6\User Data\temp\u=4037031671,2766713113&amp;fm=21&amp;gp=0.jpg"/>
              <p:cNvPicPr>
                <a:picLocks noChangeAspect="1" noChangeArrowheads="1"/>
              </p:cNvPicPr>
              <p:nvPr>
                <p:custDataLst>
                  <p:tags r:id="rId14"/>
                </p:custDataLst>
              </p:nvPr>
            </p:nvPicPr>
            <p:blipFill>
              <a:blip r:embed="rId17" r:link="rId18"/>
              <a:srcRect/>
              <a:stretch>
                <a:fillRect/>
              </a:stretch>
            </p:blipFill>
            <p:spPr bwMode="auto">
              <a:xfrm>
                <a:off x="3060" y="2220"/>
                <a:ext cx="1745" cy="9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16" name="AutoShape 4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240" y="2532"/>
                <a:ext cx="1260" cy="624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  <p:sp>
          <p:nvSpPr>
            <p:cNvPr id="13317" name="Rectangle 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138" y="13591"/>
              <a:ext cx="1260" cy="78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2400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April 13th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2400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r>
                <a:rPr lang="en-US" altLang="zh-CN" sz="2400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y birthday</a:t>
              </a:r>
              <a:endParaRPr lang="zh-CN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"/>
          <p:cNvGrpSpPr/>
          <p:nvPr/>
        </p:nvGrpSpPr>
        <p:grpSpPr bwMode="auto">
          <a:xfrm>
            <a:off x="7050789" y="3399964"/>
            <a:ext cx="4161696" cy="1652966"/>
            <a:chOff x="7016" y="13259"/>
            <a:chExt cx="2203" cy="1092"/>
          </a:xfrm>
        </p:grpSpPr>
        <p:grpSp>
          <p:nvGrpSpPr>
            <p:cNvPr id="18" name="Group 2"/>
            <p:cNvGrpSpPr/>
            <p:nvPr/>
          </p:nvGrpSpPr>
          <p:grpSpPr bwMode="auto">
            <a:xfrm>
              <a:off x="7016" y="13259"/>
              <a:ext cx="2203" cy="973"/>
              <a:chOff x="3240" y="2183"/>
              <a:chExt cx="2249" cy="973"/>
            </a:xfrm>
          </p:grpSpPr>
          <p:pic>
            <p:nvPicPr>
              <p:cNvPr id="20" name="Picture 3" descr="c:\documents and settings\administrator\application data\360se6\User Data\temp\u=4037031671,2766713113&amp;fm=21&amp;gp=0.jpg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17" r:link="rId18"/>
              <a:srcRect/>
              <a:stretch>
                <a:fillRect/>
              </a:stretch>
            </p:blipFill>
            <p:spPr bwMode="auto">
              <a:xfrm>
                <a:off x="3772" y="2183"/>
                <a:ext cx="1717" cy="9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AutoShape 4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240" y="2532"/>
                <a:ext cx="1260" cy="624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  <p:sp>
          <p:nvSpPr>
            <p:cNvPr id="19" name="Rectangle 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844" y="13571"/>
              <a:ext cx="1260" cy="78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July 20th</a:t>
              </a:r>
            </a:p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Mum’s birthday</a:t>
              </a:r>
            </a:p>
          </p:txBody>
        </p:sp>
      </p:grpSp>
      <p:grpSp>
        <p:nvGrpSpPr>
          <p:cNvPr id="22" name="Group 1"/>
          <p:cNvGrpSpPr/>
          <p:nvPr/>
        </p:nvGrpSpPr>
        <p:grpSpPr bwMode="auto">
          <a:xfrm>
            <a:off x="7987200" y="5027623"/>
            <a:ext cx="3077350" cy="1627234"/>
            <a:chOff x="6840" y="13296"/>
            <a:chExt cx="1629" cy="1075"/>
          </a:xfrm>
        </p:grpSpPr>
        <p:grpSp>
          <p:nvGrpSpPr>
            <p:cNvPr id="23" name="Group 2"/>
            <p:cNvGrpSpPr/>
            <p:nvPr/>
          </p:nvGrpSpPr>
          <p:grpSpPr bwMode="auto">
            <a:xfrm>
              <a:off x="6840" y="13296"/>
              <a:ext cx="1629" cy="936"/>
              <a:chOff x="3060" y="2220"/>
              <a:chExt cx="1663" cy="936"/>
            </a:xfrm>
          </p:grpSpPr>
          <p:pic>
            <p:nvPicPr>
              <p:cNvPr id="25" name="Picture 3" descr="c:\documents and settings\administrator\application data\360se6\User Data\temp\u=4037031671,2766713113&amp;fm=21&amp;gp=0.jpg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7" r:link="rId18"/>
              <a:srcRect/>
              <a:stretch>
                <a:fillRect/>
              </a:stretch>
            </p:blipFill>
            <p:spPr bwMode="auto">
              <a:xfrm>
                <a:off x="3060" y="2220"/>
                <a:ext cx="1663" cy="9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AutoShape 4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240" y="2532"/>
                <a:ext cx="1260" cy="624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  <p:sp>
          <p:nvSpPr>
            <p:cNvPr id="24" name="Rectangle 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138" y="13591"/>
              <a:ext cx="1260" cy="78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November 1st</a:t>
              </a:r>
            </a:p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Dad’s birthday</a:t>
              </a:r>
            </a:p>
          </p:txBody>
        </p:sp>
      </p:grpSp>
      <p:sp>
        <p:nvSpPr>
          <p:cNvPr id="30" name="矩形 29"/>
          <p:cNvSpPr/>
          <p:nvPr>
            <p:custDataLst>
              <p:tags r:id="rId4"/>
            </p:custDataLst>
          </p:nvPr>
        </p:nvSpPr>
        <p:spPr>
          <a:xfrm>
            <a:off x="3403557" y="3153763"/>
            <a:ext cx="3621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Mum’s    birthday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>
            <p:custDataLst>
              <p:tags r:id="rId5"/>
            </p:custDataLst>
          </p:nvPr>
        </p:nvSpPr>
        <p:spPr>
          <a:xfrm>
            <a:off x="1492125" y="4300673"/>
            <a:ext cx="5509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When    is    Dad’s  birthday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>
            <p:custDataLst>
              <p:tags r:id="rId6"/>
            </p:custDataLst>
          </p:nvPr>
        </p:nvSpPr>
        <p:spPr>
          <a:xfrm>
            <a:off x="2811216" y="4897702"/>
            <a:ext cx="4113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on     November  1st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31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96825" y="1889886"/>
            <a:ext cx="7557428" cy="2969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学习了下列单词</a:t>
            </a:r>
            <a:r>
              <a: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twelfth, twentieth, twenty-first, twenty-third, thirtieth</a:t>
            </a:r>
            <a:r>
              <a: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学习了询问和</a:t>
            </a:r>
            <a:r>
              <a:rPr lang="zh-CN" altLang="en-US" sz="2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回答某人生日的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句型：</a:t>
            </a:r>
          </a:p>
          <a:p>
            <a:pPr>
              <a:lnSpc>
                <a:spcPts val="4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—When 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 …’s birthday?</a:t>
            </a:r>
            <a:endParaRPr lang="en-US" altLang="zh-CN" sz="28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— It’s on ….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39" name="矩形 138"/>
          <p:cNvSpPr/>
          <p:nvPr>
            <p:custDataLst>
              <p:tags r:id="rId1"/>
            </p:custDataLst>
          </p:nvPr>
        </p:nvSpPr>
        <p:spPr>
          <a:xfrm>
            <a:off x="2400822" y="2364550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and show it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>
            <p:custDataLst>
              <p:tags r:id="rId2"/>
            </p:custDataLst>
          </p:nvPr>
        </p:nvSpPr>
        <p:spPr>
          <a:xfrm>
            <a:off x="2371325" y="3654613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Do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“Look and write”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>
            <p:custDataLst>
              <p:tags r:id="rId3"/>
            </p:custDataLst>
          </p:nvPr>
        </p:nvSpPr>
        <p:spPr>
          <a:xfrm>
            <a:off x="6725173" y="2349779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Talk about your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birthday and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write a short passage.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8850" y="728648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3049905" y="1424305"/>
            <a:ext cx="7828280" cy="1466850"/>
          </a:xfrm>
          <a:prstGeom prst="wedgeRoundRectCallout">
            <a:avLst>
              <a:gd name="adj1" fmla="val -58436"/>
              <a:gd name="adj2" fmla="val 1238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Mike</a:t>
            </a:r>
            <a:r>
              <a:rPr lang="zh-CN" alt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, </a:t>
            </a:r>
            <a:r>
              <a:rPr lang="en-US" altLang="zh-CN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when is your birthday?</a:t>
            </a:r>
            <a:endParaRPr lang="en-US" alt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5" name="圆角矩形标注 5"/>
          <p:cNvSpPr/>
          <p:nvPr>
            <p:custDataLst>
              <p:tags r:id="rId1"/>
            </p:custDataLst>
          </p:nvPr>
        </p:nvSpPr>
        <p:spPr>
          <a:xfrm>
            <a:off x="384810" y="6021070"/>
            <a:ext cx="6985000" cy="837565"/>
          </a:xfrm>
          <a:prstGeom prst="wedgeRoundRectCallout">
            <a:avLst>
              <a:gd name="adj1" fmla="val -1700"/>
              <a:gd name="adj2" fmla="val -8366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My birthday is on July 3rd.</a:t>
            </a:r>
            <a:endParaRPr lang="en-US" sz="36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8850" y="728648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3049905" y="1424305"/>
            <a:ext cx="7828280" cy="1466850"/>
          </a:xfrm>
          <a:prstGeom prst="wedgeRoundRectCallout">
            <a:avLst>
              <a:gd name="adj1" fmla="val -58436"/>
              <a:gd name="adj2" fmla="val 1238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How many gifts do you get</a:t>
            </a:r>
            <a:r>
              <a:rPr lang="en-US" altLang="zh-CN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?</a:t>
            </a:r>
            <a:endParaRPr lang="en-US" altLang="zh-CN" sz="36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5" name="圆角矩形标注 5"/>
          <p:cNvSpPr/>
          <p:nvPr>
            <p:custDataLst>
              <p:tags r:id="rId1"/>
            </p:custDataLst>
          </p:nvPr>
        </p:nvSpPr>
        <p:spPr>
          <a:xfrm>
            <a:off x="1739265" y="6020435"/>
            <a:ext cx="3910330" cy="837565"/>
          </a:xfrm>
          <a:prstGeom prst="wedgeRoundRectCallout">
            <a:avLst>
              <a:gd name="adj1" fmla="val -1700"/>
              <a:gd name="adj2" fmla="val -8366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get 23 gifts.</a:t>
            </a:r>
            <a:endParaRPr lang="en-US" sz="36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8850" y="728648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2953385" y="1546860"/>
            <a:ext cx="4351655" cy="1092200"/>
          </a:xfrm>
          <a:prstGeom prst="wedgeRoundRectCallout">
            <a:avLst>
              <a:gd name="adj1" fmla="val -58436"/>
              <a:gd name="adj2" fmla="val 1238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What are they</a:t>
            </a:r>
            <a:r>
              <a:rPr lang="en-US" altLang="zh-CN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?</a:t>
            </a:r>
            <a:endParaRPr lang="en-US" altLang="zh-CN" sz="36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84563" y="275982"/>
            <a:ext cx="2369127" cy="27965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697902" y="432488"/>
            <a:ext cx="2445303" cy="264006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42945" y="432488"/>
            <a:ext cx="2741582" cy="23971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669253" y="3788902"/>
            <a:ext cx="2407455" cy="228063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697902" y="3788902"/>
            <a:ext cx="2308732" cy="22424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3239" y="3503618"/>
            <a:ext cx="3123132" cy="234887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69126" y="3004960"/>
            <a:ext cx="7744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Let’s introduce the </a:t>
            </a:r>
            <a:r>
              <a:rPr lang="en-US" altLang="zh-CN" sz="4800" smtClean="0">
                <a:latin typeface="Comic Sans MS" panose="030F0702030302020204" pitchFamily="66" charset="0"/>
              </a:rPr>
              <a:t>gifts</a:t>
            </a:r>
            <a:r>
              <a:rPr lang="en-US" altLang="zh-CN" sz="480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!</a:t>
            </a:r>
            <a:endParaRPr lang="zh-CN" altLang="en-US"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3214370" y="1123315"/>
            <a:ext cx="6939915" cy="926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Talk about birthdays.</a:t>
            </a:r>
            <a:endParaRPr lang="en-US" altLang="zh-CN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3325105" y="2136775"/>
            <a:ext cx="3763316" cy="1025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</a:rPr>
              <a:t>Learn five words.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4968657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1371597" y="3422922"/>
            <a:ext cx="10598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</a:rPr>
              <a:t>Wu Binbin and Robin talk </a:t>
            </a:r>
            <a:r>
              <a:rPr lang="en-US" altLang="zh-CN" sz="3200" b="1">
                <a:latin typeface="Comic Sans MS" panose="030F0702030302020204" pitchFamily="66" charset="0"/>
              </a:rPr>
              <a:t>about </a:t>
            </a:r>
            <a:r>
              <a:rPr lang="en-US" altLang="zh-CN" sz="3200" b="1" smtClean="0">
                <a:latin typeface="Comic Sans MS" panose="030F0702030302020204" pitchFamily="66" charset="0"/>
              </a:rPr>
              <a:t>family’s birthdays.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4968656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1888771" y="4836795"/>
            <a:ext cx="8751516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Wu </a:t>
            </a:r>
            <a:r>
              <a:rPr lang="en-US" altLang="zh-CN" sz="3200" b="1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 and Amy talk </a:t>
            </a:r>
            <a:r>
              <a:rPr lang="en-US" altLang="zh-CN" sz="3200" b="1" dirty="0">
                <a:latin typeface="Comic Sans MS" panose="030F0702030302020204" pitchFamily="66" charset="0"/>
              </a:rPr>
              <a:t>about 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birthdays.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777368" y="1013719"/>
            <a:ext cx="346212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Learn new words.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893493"/>
            <a:ext cx="605641" cy="746835"/>
          </a:xfrm>
          <a:prstGeom prst="rect">
            <a:avLst/>
          </a:prstGeom>
        </p:spPr>
      </p:pic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1533438" y="3367087"/>
            <a:ext cx="291719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第十二</a:t>
            </a:r>
            <a:endParaRPr lang="en-US" altLang="zh-CN" sz="48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51753" y="2116772"/>
            <a:ext cx="4511040" cy="1101090"/>
            <a:chOff x="1073" y="5520"/>
            <a:chExt cx="4974" cy="1734"/>
          </a:xfrm>
        </p:grpSpPr>
        <p:pic>
          <p:nvPicPr>
            <p:cNvPr id="4" name="图片 3" descr="无标题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073" y="5520"/>
              <a:ext cx="4974" cy="1734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1356" y="5673"/>
              <a:ext cx="4690" cy="119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altLang="zh-CN" sz="4800" dirty="0" smtClean="0">
                  <a:solidFill>
                    <a:srgbClr val="FF0000"/>
                  </a:solidFill>
                  <a:latin typeface="Vijaya" panose="020B0604020202020204" charset="0"/>
                  <a:cs typeface="Vijaya" panose="020B0604020202020204" charset="0"/>
                </a:rPr>
                <a:t>twelfth (12th)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45908" y="4908232"/>
            <a:ext cx="6861810" cy="985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This is my 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twelfth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 gift.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59133" y="1400492"/>
            <a:ext cx="2732405" cy="3224530"/>
          </a:xfrm>
          <a:prstGeom prst="rect">
            <a:avLst/>
          </a:prstGeom>
        </p:spPr>
      </p:pic>
      <p:pic>
        <p:nvPicPr>
          <p:cNvPr id="8" name="twelfth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5188" y="2356167"/>
            <a:ext cx="619125" cy="619125"/>
          </a:xfrm>
          <a:prstGeom prst="rect">
            <a:avLst/>
          </a:prstGeom>
        </p:spPr>
      </p:pic>
      <p:sp>
        <p:nvSpPr>
          <p:cNvPr id="11" name="文本框 19"/>
          <p:cNvSpPr txBox="1"/>
          <p:nvPr/>
        </p:nvSpPr>
        <p:spPr>
          <a:xfrm>
            <a:off x="5369943" y="194776"/>
            <a:ext cx="332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learn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154" b="97115" l="22430" r="9158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19530"/>
          <a:stretch>
            <a:fillRect/>
          </a:stretch>
        </p:blipFill>
        <p:spPr bwMode="auto">
          <a:xfrm>
            <a:off x="4700954" y="203289"/>
            <a:ext cx="668989" cy="6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8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1558925" y="3068955"/>
            <a:ext cx="291719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第二十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77240" y="1818640"/>
            <a:ext cx="4511040" cy="1101090"/>
            <a:chOff x="1073" y="5520"/>
            <a:chExt cx="4974" cy="1734"/>
          </a:xfrm>
        </p:grpSpPr>
        <p:pic>
          <p:nvPicPr>
            <p:cNvPr id="4" name="图片 3" descr="无标题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73" y="5520"/>
              <a:ext cx="4974" cy="1734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1356" y="5673"/>
              <a:ext cx="4690" cy="119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altLang="zh-CN" sz="4800" dirty="0" smtClean="0">
                  <a:solidFill>
                    <a:srgbClr val="FF0000"/>
                  </a:solidFill>
                  <a:latin typeface="Vijaya" panose="020B0604020202020204" charset="0"/>
                  <a:cs typeface="Vijaya" panose="020B0604020202020204" charset="0"/>
                </a:rPr>
                <a:t>twentieth (20th)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886585" y="4775835"/>
            <a:ext cx="6861810" cy="985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This is my 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twentieth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 gift.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68060" y="1052195"/>
            <a:ext cx="3219450" cy="3474720"/>
          </a:xfrm>
          <a:prstGeom prst="rect">
            <a:avLst/>
          </a:prstGeom>
        </p:spPr>
      </p:pic>
      <p:pic>
        <p:nvPicPr>
          <p:cNvPr id="6" name="twentieth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1935" y="205803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8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  <p:tag name="KSO_WPP_MARK_KEY" val="177220c9-220f-4dbb-8e45-dbe074e25f40"/>
  <p:tag name="COMMONDATA" val="eyJoZGlkIjoiYjQwMGZiMTcxN2Y0MjdlMWMyYmU2MGI4ZTBkYTBjZW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719</Words>
  <Application>Microsoft Office PowerPoint</Application>
  <PresentationFormat>自定义</PresentationFormat>
  <Paragraphs>189</Paragraphs>
  <Slides>30</Slides>
  <Notes>8</Notes>
  <HiddenSlides>0</HiddenSlides>
  <MMClips>10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1150</cp:revision>
  <dcterms:created xsi:type="dcterms:W3CDTF">2019-08-19T07:47:00Z</dcterms:created>
  <dcterms:modified xsi:type="dcterms:W3CDTF">2024-04-15T01:09:34Z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13D913D9E74948E78B9D04EBFEC7E324_13</vt:lpwstr>
  </property>
  <property fmtid="{D5CDD505-2E9C-101B-9397-08002B2CF9AE}" pid="3" name="KSOProductBuildVer">
    <vt:lpwstr>2052-11.1.0.14309</vt:lpwstr>
  </property>
</Properties>
</file>