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3"/>
  </p:notesMasterIdLst>
  <p:handoutMasterIdLst>
    <p:handoutMasterId r:id="rId24"/>
  </p:handoutMasterIdLst>
  <p:sldIdLst>
    <p:sldId id="265" r:id="rId3"/>
    <p:sldId id="276" r:id="rId4"/>
    <p:sldId id="379" r:id="rId5"/>
    <p:sldId id="396" r:id="rId6"/>
    <p:sldId id="398" r:id="rId7"/>
    <p:sldId id="399" r:id="rId8"/>
    <p:sldId id="401" r:id="rId9"/>
    <p:sldId id="402" r:id="rId10"/>
    <p:sldId id="391" r:id="rId11"/>
    <p:sldId id="286" r:id="rId12"/>
    <p:sldId id="403" r:id="rId13"/>
    <p:sldId id="397" r:id="rId14"/>
    <p:sldId id="283" r:id="rId15"/>
    <p:sldId id="404" r:id="rId16"/>
    <p:sldId id="289" r:id="rId17"/>
    <p:sldId id="290" r:id="rId18"/>
    <p:sldId id="372" r:id="rId19"/>
    <p:sldId id="363" r:id="rId20"/>
    <p:sldId id="282" r:id="rId21"/>
    <p:sldId id="27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55E1"/>
    <a:srgbClr val="FF5B5B"/>
    <a:srgbClr val="F4EE00"/>
    <a:srgbClr val="F68100"/>
    <a:srgbClr val="4BB3B1"/>
    <a:srgbClr val="CFCA02"/>
    <a:srgbClr val="6CC2C0"/>
    <a:srgbClr val="B5E0E9"/>
    <a:srgbClr val="00FFFF"/>
    <a:srgbClr val="39A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31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42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E0E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059978"/>
            <a:ext cx="12073186" cy="798022"/>
            <a:chOff x="0" y="6115276"/>
            <a:chExt cx="11236589" cy="7427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20"/>
            <a:stretch>
              <a:fillRect/>
            </a:stretch>
          </p:blipFill>
          <p:spPr>
            <a:xfrm>
              <a:off x="0" y="6115276"/>
              <a:ext cx="7963593" cy="742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0" t="83420"/>
            <a:stretch>
              <a:fillRect/>
            </a:stretch>
          </p:blipFill>
          <p:spPr>
            <a:xfrm>
              <a:off x="7963593" y="6115277"/>
              <a:ext cx="3272996" cy="742723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c:\documents%20and%20settings\administrator\application%20data\360se6\User%20Data\temp\u=4037031671,2766713113&amp;fm=21&amp;gp=0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5930183" y="17111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菠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366" y="2242595"/>
            <a:ext cx="225386" cy="380575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486" y="682751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8" y="6332898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360612" y="2633515"/>
            <a:ext cx="5779180" cy="3708514"/>
            <a:chOff x="-438540" y="2289482"/>
            <a:chExt cx="5779180" cy="3708514"/>
          </a:xfrm>
        </p:grpSpPr>
        <p:sp>
          <p:nvSpPr>
            <p:cNvPr id="54" name="文本框 7"/>
            <p:cNvSpPr txBox="1"/>
            <p:nvPr/>
          </p:nvSpPr>
          <p:spPr>
            <a:xfrm>
              <a:off x="-438540" y="2289482"/>
              <a:ext cx="56637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Unit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4 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When is the art show?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20404" y="4170947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Part B</a:t>
              </a: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107737" y="4797667"/>
              <a:ext cx="52329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Let’s learn </a:t>
              </a:r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&amp; 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Look and write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</p:grpSp>
      <p:pic>
        <p:nvPicPr>
          <p:cNvPr id="26" name="图片 25" descr="圆球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258904" y="-88900"/>
            <a:ext cx="2572385" cy="1798320"/>
          </a:xfrm>
          <a:prstGeom prst="rect">
            <a:avLst/>
          </a:prstGeom>
        </p:spPr>
      </p:pic>
      <p:pic>
        <p:nvPicPr>
          <p:cNvPr id="28" name="图片 27" descr="18398011"/>
          <p:cNvPicPr/>
          <p:nvPr/>
        </p:nvPicPr>
        <p:blipFill>
          <a:blip r:embed="rId6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5712708" y="1370516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7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3661721" y="1184787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8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8359400" y="1146843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92996" y="235389"/>
            <a:ext cx="52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人 教 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</a:rPr>
              <a:t>PEP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版 英 语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五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年 级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下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册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432706"/>
            <a:ext cx="4038600" cy="2878481"/>
          </a:xfrm>
          <a:prstGeom prst="rect">
            <a:avLst/>
          </a:prstGeom>
        </p:spPr>
      </p:pic>
      <p:pic>
        <p:nvPicPr>
          <p:cNvPr id="34" name="图片 33" descr="兔子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7343" y="2157158"/>
            <a:ext cx="1882757" cy="311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3681" y="359916"/>
            <a:ext cx="4128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Read after the tape.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2" descr="C:\Users\Administrator\Desktop\1212120.jpg"/>
          <p:cNvPicPr>
            <a:picLocks noChangeAspect="1" noChangeArrowheads="1"/>
          </p:cNvPicPr>
          <p:nvPr/>
        </p:nvPicPr>
        <p:blipFill>
          <a:blip r:embed="rId4"/>
          <a:srcRect l="9907" t="13125" r="12454" b="56094"/>
          <a:stretch>
            <a:fillRect/>
          </a:stretch>
        </p:blipFill>
        <p:spPr bwMode="auto">
          <a:xfrm>
            <a:off x="0" y="1600200"/>
            <a:ext cx="12192000" cy="52578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381224" y="4143380"/>
            <a:ext cx="3876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Comic Sans MS" panose="030F0702030302020204" pitchFamily="66" charset="0"/>
              </a:rPr>
              <a:t>When is Grandpa’s birthday?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10578" y="4929198"/>
            <a:ext cx="3105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Comic Sans MS" panose="030F0702030302020204" pitchFamily="66" charset="0"/>
              </a:rPr>
              <a:t>It’s on October 12th.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3" name="B Let's learn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1734" y="3599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21" y="1960215"/>
            <a:ext cx="47625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6420" y="484773"/>
            <a:ext cx="989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This is the photo of Wu </a:t>
            </a:r>
            <a:r>
              <a:rPr lang="en-US" altLang="zh-CN" sz="3200" dirty="0" err="1" smtClean="0">
                <a:latin typeface="Comic Sans MS" panose="030F0702030302020204" pitchFamily="66" charset="0"/>
              </a:rPr>
              <a:t>Binbin’s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family.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5520" y="2773680"/>
            <a:ext cx="509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When is … birthday?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80" y="3662660"/>
            <a:ext cx="509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It’s on….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2392680" y="1310640"/>
            <a:ext cx="274320" cy="1463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581400" y="1310640"/>
            <a:ext cx="274320" cy="1463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4480560" y="1542067"/>
            <a:ext cx="274320" cy="1463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188720" y="1895415"/>
            <a:ext cx="274320" cy="1463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3131820" y="5193444"/>
            <a:ext cx="899160" cy="946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3681" y="359916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Act out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2" descr="C:\Users\Administrator\Desktop\1212120.jpg"/>
          <p:cNvPicPr>
            <a:picLocks noChangeAspect="1" noChangeArrowheads="1"/>
          </p:cNvPicPr>
          <p:nvPr/>
        </p:nvPicPr>
        <p:blipFill>
          <a:blip r:embed="rId2"/>
          <a:srcRect l="9907" t="13125" r="12454" b="56094"/>
          <a:stretch>
            <a:fillRect/>
          </a:stretch>
        </p:blipFill>
        <p:spPr bwMode="auto">
          <a:xfrm>
            <a:off x="0" y="1600200"/>
            <a:ext cx="12192000" cy="52578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381224" y="4121418"/>
            <a:ext cx="3876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Comic Sans MS" panose="030F0702030302020204" pitchFamily="66" charset="0"/>
              </a:rPr>
              <a:t>When is …’s birthday?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79728" y="5198636"/>
            <a:ext cx="310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Comic Sans MS" panose="030F0702030302020204" pitchFamily="66" charset="0"/>
              </a:rPr>
              <a:t>It’s on ….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istrator\Desktop\1212120.jpg"/>
          <p:cNvPicPr>
            <a:picLocks noChangeAspect="1" noChangeArrowheads="1"/>
          </p:cNvPicPr>
          <p:nvPr/>
        </p:nvPicPr>
        <p:blipFill>
          <a:blip r:embed="rId2"/>
          <a:srcRect l="4564" t="48924" r="1443" b="5908"/>
          <a:stretch>
            <a:fillRect/>
          </a:stretch>
        </p:blipFill>
        <p:spPr bwMode="auto">
          <a:xfrm>
            <a:off x="0" y="1088880"/>
            <a:ext cx="12192000" cy="5780409"/>
          </a:xfrm>
          <a:prstGeom prst="rect">
            <a:avLst/>
          </a:prstGeom>
          <a:noFill/>
        </p:spPr>
      </p:pic>
      <p:grpSp>
        <p:nvGrpSpPr>
          <p:cNvPr id="8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9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8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Practice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5420" y="5157796"/>
            <a:ext cx="2462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When is your birthday?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00884" y="5247433"/>
            <a:ext cx="3514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My birthday is on March 21st.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147738" y="319840"/>
            <a:ext cx="5943999" cy="480131"/>
            <a:chOff x="2813952" y="360113"/>
            <a:chExt cx="5943999" cy="480131"/>
          </a:xfrm>
        </p:grpSpPr>
        <p:sp>
          <p:nvSpPr>
            <p:cNvPr id="13" name="矩形 12"/>
            <p:cNvSpPr/>
            <p:nvPr/>
          </p:nvSpPr>
          <p:spPr>
            <a:xfrm>
              <a:off x="4442782" y="360113"/>
              <a:ext cx="2638864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 smtClean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Look and write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14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ïŝḻiḓê"/>
            <p:cNvSpPr/>
            <p:nvPr/>
          </p:nvSpPr>
          <p:spPr bwMode="auto">
            <a:xfrm flipH="1">
              <a:off x="7183882" y="374936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istrator\Desktop\1212120.jpg"/>
          <p:cNvPicPr>
            <a:picLocks noChangeAspect="1" noChangeArrowheads="1"/>
          </p:cNvPicPr>
          <p:nvPr/>
        </p:nvPicPr>
        <p:blipFill>
          <a:blip r:embed="rId2"/>
          <a:srcRect l="4564" t="48924" r="1443" b="5908"/>
          <a:stretch>
            <a:fillRect/>
          </a:stretch>
        </p:blipFill>
        <p:spPr bwMode="auto">
          <a:xfrm>
            <a:off x="0" y="1077591"/>
            <a:ext cx="12192000" cy="578040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74432" y="426496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Group work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5420" y="5400662"/>
            <a:ext cx="246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When is …?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16124" y="5435768"/>
            <a:ext cx="351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</a:rPr>
              <a:t>…is on ….</a:t>
            </a:r>
          </a:p>
        </p:txBody>
      </p:sp>
      <p:pic>
        <p:nvPicPr>
          <p:cNvPr id="12" name="图片 11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1888773" y="1824265"/>
            <a:ext cx="8663011" cy="29777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第二十三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____________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第二十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__________</a:t>
            </a:r>
          </a:p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第五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________________	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第十二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__________</a:t>
            </a:r>
          </a:p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第二十一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____________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第三十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__________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543580" y="1028842"/>
            <a:ext cx="40414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、汉译英。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1386" y="121647"/>
            <a:ext cx="2612626" cy="727439"/>
            <a:chOff x="182825" y="1571625"/>
            <a:chExt cx="2838411" cy="732050"/>
          </a:xfrm>
        </p:grpSpPr>
        <p:sp>
          <p:nvSpPr>
            <p:cNvPr id="14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8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Exercises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3506748" y="1838591"/>
            <a:ext cx="2969083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twenty-third</a:t>
            </a: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7432372" y="1820214"/>
            <a:ext cx="2371162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twentieth</a:t>
            </a:r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3889946" y="2993808"/>
            <a:ext cx="1455848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fifth</a:t>
            </a:r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7632367" y="2978567"/>
            <a:ext cx="1943161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twelfth</a:t>
            </a:r>
          </a:p>
        </p:txBody>
      </p: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3514718" y="4058604"/>
            <a:ext cx="2900153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twenty-first</a:t>
            </a:r>
          </a:p>
        </p:txBody>
      </p:sp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7474263" y="4087140"/>
            <a:ext cx="2201244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thirtieth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7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00138" y="1849813"/>
            <a:ext cx="10801350" cy="40564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1.—When is ________ birthday?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—It’s in May. (Grandpa)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2. His birthday is on October ________. ( twenty-one)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 birthday is on March 12th. (Mike)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4. —________ your birthday on August 3rd?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—No, it isn’t. (be)</a:t>
            </a:r>
          </a:p>
          <a:p>
            <a:pPr lvl="0" indent="304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4689" y="1897250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Grandpa’s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" name="图片 25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65554" y="1183594"/>
            <a:ext cx="64858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、用单词的适当形式填空。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6091" y="2937501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21st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5403" y="3431040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Mike’s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9342" y="3999980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Is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87263" y="1788113"/>
            <a:ext cx="11258550" cy="4228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 —When is your birthday?</a:t>
            </a:r>
          </a:p>
          <a:p>
            <a:pPr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—It is on ____ ____.</a:t>
            </a:r>
            <a:b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2. —When is _______ _______?</a:t>
            </a:r>
          </a:p>
          <a:p>
            <a:pPr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—It is on July 20th.  </a:t>
            </a:r>
            <a:b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3. —____ ____ ____ ________?</a:t>
            </a:r>
          </a:p>
          <a:p>
            <a:pPr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—It’s ______ ______ _____.</a:t>
            </a:r>
          </a:p>
          <a:p>
            <a:pPr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15839" y="1072797"/>
            <a:ext cx="78574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三、看图补全句子。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65177" y="2416505"/>
            <a:ext cx="2117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April 13th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313" name="Group 1"/>
          <p:cNvGrpSpPr/>
          <p:nvPr/>
        </p:nvGrpSpPr>
        <p:grpSpPr bwMode="auto">
          <a:xfrm>
            <a:off x="7199013" y="1674813"/>
            <a:ext cx="3228479" cy="1627234"/>
            <a:chOff x="6839" y="13296"/>
            <a:chExt cx="1709" cy="1075"/>
          </a:xfrm>
        </p:grpSpPr>
        <p:grpSp>
          <p:nvGrpSpPr>
            <p:cNvPr id="13314" name="Group 2"/>
            <p:cNvGrpSpPr/>
            <p:nvPr/>
          </p:nvGrpSpPr>
          <p:grpSpPr bwMode="auto">
            <a:xfrm>
              <a:off x="6839" y="13296"/>
              <a:ext cx="1709" cy="936"/>
              <a:chOff x="3060" y="2220"/>
              <a:chExt cx="1745" cy="936"/>
            </a:xfrm>
          </p:grpSpPr>
          <p:pic>
            <p:nvPicPr>
              <p:cNvPr id="13315" name="Picture 3" descr="c:\documents and settings\administrator\application data\360se6\User Data\temp\u=4037031671,2766713113&amp;fm=21&amp;gp=0.jpg"/>
              <p:cNvPicPr>
                <a:picLocks noChangeAspect="1" noChangeArrowheads="1"/>
              </p:cNvPicPr>
              <p:nvPr/>
            </p:nvPicPr>
            <p:blipFill>
              <a:blip r:embed="rId3" r:link="rId4"/>
              <a:srcRect/>
              <a:stretch>
                <a:fillRect/>
              </a:stretch>
            </p:blipFill>
            <p:spPr bwMode="auto">
              <a:xfrm>
                <a:off x="3060" y="2220"/>
                <a:ext cx="1745" cy="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16" name="AutoShape 4"/>
              <p:cNvSpPr>
                <a:spLocks noChangeArrowheads="1"/>
              </p:cNvSpPr>
              <p:nvPr/>
            </p:nvSpPr>
            <p:spPr bwMode="auto">
              <a:xfrm>
                <a:off x="3240" y="2532"/>
                <a:ext cx="1260" cy="624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7138" y="13591"/>
              <a:ext cx="1260" cy="780"/>
            </a:xfrm>
            <a:prstGeom prst="rect">
              <a:avLst/>
            </a:prstGeom>
            <a:noFill/>
            <a:ln w="317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4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April 13th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400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 birthday</a:t>
              </a:r>
              <a:endParaRPr lang="zh-CN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"/>
          <p:cNvGrpSpPr/>
          <p:nvPr/>
        </p:nvGrpSpPr>
        <p:grpSpPr bwMode="auto">
          <a:xfrm>
            <a:off x="7571489" y="3301539"/>
            <a:ext cx="4161696" cy="1652966"/>
            <a:chOff x="7016" y="13259"/>
            <a:chExt cx="2203" cy="1092"/>
          </a:xfrm>
        </p:grpSpPr>
        <p:grpSp>
          <p:nvGrpSpPr>
            <p:cNvPr id="18" name="Group 2"/>
            <p:cNvGrpSpPr/>
            <p:nvPr/>
          </p:nvGrpSpPr>
          <p:grpSpPr bwMode="auto">
            <a:xfrm>
              <a:off x="7016" y="13259"/>
              <a:ext cx="2203" cy="973"/>
              <a:chOff x="3240" y="2183"/>
              <a:chExt cx="2249" cy="973"/>
            </a:xfrm>
          </p:grpSpPr>
          <p:pic>
            <p:nvPicPr>
              <p:cNvPr id="20" name="Picture 3" descr="c:\documents and settings\administrator\application data\360se6\User Data\temp\u=4037031671,2766713113&amp;fm=21&amp;gp=0.jpg"/>
              <p:cNvPicPr>
                <a:picLocks noChangeAspect="1" noChangeArrowheads="1"/>
              </p:cNvPicPr>
              <p:nvPr/>
            </p:nvPicPr>
            <p:blipFill>
              <a:blip r:embed="rId3" r:link="rId4"/>
              <a:srcRect/>
              <a:stretch>
                <a:fillRect/>
              </a:stretch>
            </p:blipFill>
            <p:spPr bwMode="auto">
              <a:xfrm>
                <a:off x="3772" y="2183"/>
                <a:ext cx="1717" cy="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AutoShape 4"/>
              <p:cNvSpPr>
                <a:spLocks noChangeArrowheads="1"/>
              </p:cNvSpPr>
              <p:nvPr/>
            </p:nvSpPr>
            <p:spPr bwMode="auto">
              <a:xfrm>
                <a:off x="3240" y="2532"/>
                <a:ext cx="1260" cy="624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7844" y="13571"/>
              <a:ext cx="1260" cy="780"/>
            </a:xfrm>
            <a:prstGeom prst="rect">
              <a:avLst/>
            </a:prstGeom>
            <a:noFill/>
            <a:ln w="317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cs typeface="Times New Roman" panose="02020603050405020304" pitchFamily="18" charset="0"/>
                </a:rPr>
                <a:t>July 20th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Mum’s birthday</a:t>
              </a:r>
            </a:p>
          </p:txBody>
        </p:sp>
      </p:grpSp>
      <p:grpSp>
        <p:nvGrpSpPr>
          <p:cNvPr id="22" name="Group 1"/>
          <p:cNvGrpSpPr/>
          <p:nvPr/>
        </p:nvGrpSpPr>
        <p:grpSpPr bwMode="auto">
          <a:xfrm>
            <a:off x="8507900" y="4929198"/>
            <a:ext cx="3077350" cy="1627234"/>
            <a:chOff x="6840" y="13296"/>
            <a:chExt cx="1629" cy="1075"/>
          </a:xfrm>
        </p:grpSpPr>
        <p:grpSp>
          <p:nvGrpSpPr>
            <p:cNvPr id="23" name="Group 2"/>
            <p:cNvGrpSpPr/>
            <p:nvPr/>
          </p:nvGrpSpPr>
          <p:grpSpPr bwMode="auto">
            <a:xfrm>
              <a:off x="6840" y="13296"/>
              <a:ext cx="1629" cy="936"/>
              <a:chOff x="3060" y="2220"/>
              <a:chExt cx="1663" cy="936"/>
            </a:xfrm>
          </p:grpSpPr>
          <p:pic>
            <p:nvPicPr>
              <p:cNvPr id="25" name="Picture 3" descr="c:\documents and settings\administrator\application data\360se6\User Data\temp\u=4037031671,2766713113&amp;fm=21&amp;gp=0.jpg"/>
              <p:cNvPicPr>
                <a:picLocks noChangeAspect="1" noChangeArrowheads="1"/>
              </p:cNvPicPr>
              <p:nvPr/>
            </p:nvPicPr>
            <p:blipFill>
              <a:blip r:embed="rId3" r:link="rId4"/>
              <a:srcRect/>
              <a:stretch>
                <a:fillRect/>
              </a:stretch>
            </p:blipFill>
            <p:spPr bwMode="auto">
              <a:xfrm>
                <a:off x="3060" y="2220"/>
                <a:ext cx="1663" cy="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AutoShape 4"/>
              <p:cNvSpPr>
                <a:spLocks noChangeArrowheads="1"/>
              </p:cNvSpPr>
              <p:nvPr/>
            </p:nvSpPr>
            <p:spPr bwMode="auto">
              <a:xfrm>
                <a:off x="3240" y="2532"/>
                <a:ext cx="1260" cy="624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7138" y="13591"/>
              <a:ext cx="1260" cy="780"/>
            </a:xfrm>
            <a:prstGeom prst="rect">
              <a:avLst/>
            </a:prstGeom>
            <a:noFill/>
            <a:ln w="317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November 1st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Dad’s birthday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3924257" y="3055338"/>
            <a:ext cx="3621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Mum’s    birthday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012825" y="4202248"/>
            <a:ext cx="5509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When    is    Dad’s  birthday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31916" y="4799277"/>
            <a:ext cx="4113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on     November  1st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91385" y="121647"/>
            <a:ext cx="2847757" cy="727439"/>
            <a:chOff x="182825" y="1571625"/>
            <a:chExt cx="2838411" cy="732050"/>
          </a:xfrm>
        </p:grpSpPr>
        <p:sp>
          <p:nvSpPr>
            <p:cNvPr id="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Summary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文本框 7"/>
          <p:cNvSpPr txBox="1"/>
          <p:nvPr/>
        </p:nvSpPr>
        <p:spPr>
          <a:xfrm>
            <a:off x="3854206" y="2788575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3912" y="-933064"/>
            <a:ext cx="3988167" cy="9028033"/>
          </a:xfrm>
          <a:prstGeom prst="rect">
            <a:avLst/>
          </a:prstGeom>
        </p:spPr>
      </p:pic>
      <p:grpSp>
        <p:nvGrpSpPr>
          <p:cNvPr id="4" name="组合 32"/>
          <p:cNvGrpSpPr/>
          <p:nvPr/>
        </p:nvGrpSpPr>
        <p:grpSpPr>
          <a:xfrm>
            <a:off x="1358328" y="4513030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361950" y="1855961"/>
            <a:ext cx="7557428" cy="29710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学习了下列单词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twelfth, twentieth, twenty-first, twenty-third, thirtieth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等。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学习了询问和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回答某人生日的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句型：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—When is …?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— It’s on ….</a:t>
            </a:r>
          </a:p>
        </p:txBody>
      </p: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776688" y="1188000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4167143" y="2240470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194620" y="1253609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4041053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89"/>
          <p:cNvGrpSpPr/>
          <p:nvPr/>
        </p:nvGrpSpPr>
        <p:grpSpPr>
          <a:xfrm>
            <a:off x="91386" y="121648"/>
            <a:ext cx="2834694" cy="1013206"/>
            <a:chOff x="182825" y="1571625"/>
            <a:chExt cx="2838411" cy="1019628"/>
          </a:xfrm>
        </p:grpSpPr>
        <p:sp>
          <p:nvSpPr>
            <p:cNvPr id="9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5" name="文本框 8"/>
            <p:cNvSpPr txBox="1"/>
            <p:nvPr/>
          </p:nvSpPr>
          <p:spPr>
            <a:xfrm>
              <a:off x="893681" y="1631098"/>
              <a:ext cx="2127555" cy="96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Homework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2610372" y="2393125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Act the dialogue out and show it to your parents.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580875" y="3683188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Do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“Look and write”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with your friends.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725173" y="2349779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Talk about your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birthday and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write a short passage.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grpSp>
        <p:nvGrpSpPr>
          <p:cNvPr id="8" name="组合 34"/>
          <p:cNvGrpSpPr/>
          <p:nvPr/>
        </p:nvGrpSpPr>
        <p:grpSpPr>
          <a:xfrm>
            <a:off x="2178245" y="257613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399157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974131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921460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5"/>
          <p:cNvSpPr txBox="1"/>
          <p:nvPr/>
        </p:nvSpPr>
        <p:spPr>
          <a:xfrm>
            <a:off x="393179" y="983334"/>
            <a:ext cx="3850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Which month is it? </a:t>
            </a:r>
          </a:p>
        </p:txBody>
      </p:sp>
      <p:sp>
        <p:nvSpPr>
          <p:cNvPr id="15" name="椭圆 14"/>
          <p:cNvSpPr/>
          <p:nvPr/>
        </p:nvSpPr>
        <p:spPr>
          <a:xfrm>
            <a:off x="3000376" y="1343025"/>
            <a:ext cx="4986337" cy="4986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243513" y="3729038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5"/>
          <p:cNvSpPr txBox="1"/>
          <p:nvPr/>
        </p:nvSpPr>
        <p:spPr>
          <a:xfrm>
            <a:off x="3481374" y="1914496"/>
            <a:ext cx="217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January  </a:t>
            </a:r>
          </a:p>
        </p:txBody>
      </p:sp>
      <p:sp>
        <p:nvSpPr>
          <p:cNvPr id="21" name="TextBox 15"/>
          <p:cNvSpPr txBox="1"/>
          <p:nvPr/>
        </p:nvSpPr>
        <p:spPr>
          <a:xfrm>
            <a:off x="5581654" y="1914505"/>
            <a:ext cx="217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February  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6667507" y="3371837"/>
            <a:ext cx="217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March  </a:t>
            </a:r>
          </a:p>
        </p:txBody>
      </p:sp>
      <p:sp>
        <p:nvSpPr>
          <p:cNvPr id="23" name="TextBox 15"/>
          <p:cNvSpPr txBox="1"/>
          <p:nvPr/>
        </p:nvSpPr>
        <p:spPr>
          <a:xfrm>
            <a:off x="6124613" y="4986334"/>
            <a:ext cx="217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April   </a:t>
            </a:r>
          </a:p>
        </p:txBody>
      </p:sp>
      <p:sp>
        <p:nvSpPr>
          <p:cNvPr id="24" name="TextBox 15"/>
          <p:cNvSpPr txBox="1"/>
          <p:nvPr/>
        </p:nvSpPr>
        <p:spPr>
          <a:xfrm>
            <a:off x="3609993" y="5043499"/>
            <a:ext cx="2176478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May </a:t>
            </a:r>
          </a:p>
        </p:txBody>
      </p:sp>
      <p:sp>
        <p:nvSpPr>
          <p:cNvPr id="25" name="TextBox 15"/>
          <p:cNvSpPr txBox="1"/>
          <p:nvPr/>
        </p:nvSpPr>
        <p:spPr>
          <a:xfrm>
            <a:off x="2995577" y="3529022"/>
            <a:ext cx="2176478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June  </a:t>
            </a:r>
          </a:p>
        </p:txBody>
      </p:sp>
      <p:sp>
        <p:nvSpPr>
          <p:cNvPr id="26" name="右箭头 25"/>
          <p:cNvSpPr/>
          <p:nvPr/>
        </p:nvSpPr>
        <p:spPr>
          <a:xfrm rot="17977282">
            <a:off x="4938707" y="3186111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 rot="7265537">
            <a:off x="4299901" y="4271657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381620" y="3790939"/>
            <a:ext cx="176217" cy="176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 rot="3347263">
            <a:off x="5059588" y="4292629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 rot="10619408">
            <a:off x="3998029" y="3761842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rot="14229999">
            <a:off x="4359625" y="3230164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15"/>
          <p:cNvSpPr txBox="1"/>
          <p:nvPr/>
        </p:nvSpPr>
        <p:spPr>
          <a:xfrm>
            <a:off x="8839214" y="4900621"/>
            <a:ext cx="2333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… 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4910148" y="1357298"/>
            <a:ext cx="217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July   </a:t>
            </a:r>
          </a:p>
        </p:txBody>
      </p:sp>
      <p:sp>
        <p:nvSpPr>
          <p:cNvPr id="34" name="TextBox 15"/>
          <p:cNvSpPr txBox="1"/>
          <p:nvPr/>
        </p:nvSpPr>
        <p:spPr>
          <a:xfrm>
            <a:off x="6467472" y="2671758"/>
            <a:ext cx="217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August   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4510089" y="5486396"/>
            <a:ext cx="2662236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September   </a:t>
            </a:r>
          </a:p>
        </p:txBody>
      </p:sp>
      <p:sp>
        <p:nvSpPr>
          <p:cNvPr id="36" name="TextBox 15"/>
          <p:cNvSpPr txBox="1"/>
          <p:nvPr/>
        </p:nvSpPr>
        <p:spPr>
          <a:xfrm>
            <a:off x="6296024" y="4229104"/>
            <a:ext cx="2662236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October   </a:t>
            </a:r>
          </a:p>
        </p:txBody>
      </p:sp>
      <p:sp>
        <p:nvSpPr>
          <p:cNvPr id="37" name="TextBox 15"/>
          <p:cNvSpPr txBox="1"/>
          <p:nvPr/>
        </p:nvSpPr>
        <p:spPr>
          <a:xfrm>
            <a:off x="2724120" y="4243392"/>
            <a:ext cx="2662236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November    </a:t>
            </a:r>
          </a:p>
        </p:txBody>
      </p:sp>
      <p:sp>
        <p:nvSpPr>
          <p:cNvPr id="38" name="TextBox 15"/>
          <p:cNvSpPr txBox="1"/>
          <p:nvPr/>
        </p:nvSpPr>
        <p:spPr>
          <a:xfrm>
            <a:off x="2524100" y="2657466"/>
            <a:ext cx="2662236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December     </a:t>
            </a:r>
          </a:p>
        </p:txBody>
      </p:sp>
      <p:sp>
        <p:nvSpPr>
          <p:cNvPr id="39" name="右箭头 38"/>
          <p:cNvSpPr/>
          <p:nvPr/>
        </p:nvSpPr>
        <p:spPr>
          <a:xfrm rot="16200000">
            <a:off x="4628512" y="3100078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右箭头 39"/>
          <p:cNvSpPr/>
          <p:nvPr/>
        </p:nvSpPr>
        <p:spPr>
          <a:xfrm rot="12648114">
            <a:off x="4117174" y="3393274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右箭头 40"/>
          <p:cNvSpPr/>
          <p:nvPr/>
        </p:nvSpPr>
        <p:spPr>
          <a:xfrm rot="8825367">
            <a:off x="4125090" y="3996660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右箭头 41"/>
          <p:cNvSpPr/>
          <p:nvPr/>
        </p:nvSpPr>
        <p:spPr>
          <a:xfrm rot="5400000">
            <a:off x="4613470" y="4291559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右箭头 42"/>
          <p:cNvSpPr/>
          <p:nvPr/>
        </p:nvSpPr>
        <p:spPr>
          <a:xfrm rot="2296648">
            <a:off x="5031580" y="3979070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右箭头 43"/>
          <p:cNvSpPr/>
          <p:nvPr/>
        </p:nvSpPr>
        <p:spPr>
          <a:xfrm rot="20233271">
            <a:off x="5093307" y="3476024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295901" y="3609976"/>
            <a:ext cx="347663" cy="347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101"/>
          <p:cNvGrpSpPr/>
          <p:nvPr/>
        </p:nvGrpSpPr>
        <p:grpSpPr>
          <a:xfrm>
            <a:off x="130575" y="121647"/>
            <a:ext cx="2464751" cy="727439"/>
            <a:chOff x="226718" y="1571625"/>
            <a:chExt cx="2760572" cy="732050"/>
          </a:xfrm>
        </p:grpSpPr>
        <p:sp>
          <p:nvSpPr>
            <p:cNvPr id="46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矩形: 圆角 6"/>
            <p:cNvSpPr/>
            <p:nvPr/>
          </p:nvSpPr>
          <p:spPr>
            <a:xfrm>
              <a:off x="226718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50" name="文本框 8"/>
            <p:cNvSpPr txBox="1"/>
            <p:nvPr/>
          </p:nvSpPr>
          <p:spPr>
            <a:xfrm>
              <a:off x="849789" y="1631098"/>
              <a:ext cx="2127555" cy="54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Warm up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92" y="-43542"/>
            <a:ext cx="12924064" cy="72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335" y="4027805"/>
            <a:ext cx="3962400" cy="946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52764" y="464457"/>
            <a:ext cx="6439236" cy="3413495"/>
            <a:chOff x="5188230" y="1752600"/>
            <a:chExt cx="6718366" cy="2782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719" y="1752600"/>
              <a:ext cx="2699877" cy="19057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188230" y="3929829"/>
              <a:ext cx="1412697" cy="605564"/>
            </a:xfrm>
            <a:prstGeom prst="rect">
              <a:avLst/>
            </a:prstGeom>
          </p:spPr>
        </p:pic>
        <p:sp>
          <p:nvSpPr>
            <p:cNvPr id="11" name="任意多边形 10"/>
            <p:cNvSpPr/>
            <p:nvPr/>
          </p:nvSpPr>
          <p:spPr>
            <a:xfrm>
              <a:off x="6001330" y="3225800"/>
              <a:ext cx="4133378" cy="1054100"/>
            </a:xfrm>
            <a:custGeom>
              <a:avLst/>
              <a:gdLst>
                <a:gd name="connsiteX0" fmla="*/ 0 w 4772025"/>
                <a:gd name="connsiteY0" fmla="*/ 1400175 h 1400175"/>
                <a:gd name="connsiteX1" fmla="*/ 257175 w 4772025"/>
                <a:gd name="connsiteY1" fmla="*/ 500063 h 1400175"/>
                <a:gd name="connsiteX2" fmla="*/ 1457325 w 4772025"/>
                <a:gd name="connsiteY2" fmla="*/ 328613 h 1400175"/>
                <a:gd name="connsiteX3" fmla="*/ 3171825 w 4772025"/>
                <a:gd name="connsiteY3" fmla="*/ 571500 h 1400175"/>
                <a:gd name="connsiteX4" fmla="*/ 4257675 w 4772025"/>
                <a:gd name="connsiteY4" fmla="*/ 142875 h 1400175"/>
                <a:gd name="connsiteX5" fmla="*/ 4772025 w 4772025"/>
                <a:gd name="connsiteY5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2025" h="1400175">
                  <a:moveTo>
                    <a:pt x="0" y="1400175"/>
                  </a:moveTo>
                  <a:cubicBezTo>
                    <a:pt x="7143" y="1039416"/>
                    <a:pt x="14287" y="678657"/>
                    <a:pt x="257175" y="500063"/>
                  </a:cubicBezTo>
                  <a:cubicBezTo>
                    <a:pt x="500063" y="321469"/>
                    <a:pt x="971550" y="316707"/>
                    <a:pt x="1457325" y="328613"/>
                  </a:cubicBezTo>
                  <a:cubicBezTo>
                    <a:pt x="1943100" y="340519"/>
                    <a:pt x="2705100" y="602456"/>
                    <a:pt x="3171825" y="571500"/>
                  </a:cubicBezTo>
                  <a:cubicBezTo>
                    <a:pt x="3638550" y="540544"/>
                    <a:pt x="3990975" y="238125"/>
                    <a:pt x="4257675" y="142875"/>
                  </a:cubicBezTo>
                  <a:cubicBezTo>
                    <a:pt x="4524375" y="47625"/>
                    <a:pt x="4648200" y="23812"/>
                    <a:pt x="4772025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 descr="圆球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114300" y="-50800"/>
            <a:ext cx="2572385" cy="179832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867935" y="40098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185400" y="4413305"/>
            <a:ext cx="2006600" cy="2560807"/>
            <a:chOff x="215900" y="2157158"/>
            <a:chExt cx="4038600" cy="515402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" y="4432706"/>
              <a:ext cx="4038600" cy="2878481"/>
            </a:xfrm>
            <a:prstGeom prst="rect">
              <a:avLst/>
            </a:prstGeom>
          </p:spPr>
        </p:pic>
        <p:pic>
          <p:nvPicPr>
            <p:cNvPr id="15" name="图片 14" descr="兔子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7343" y="2157158"/>
              <a:ext cx="1882757" cy="3116207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117" y="2351310"/>
            <a:ext cx="4446271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07742" y="64370"/>
            <a:ext cx="2313726" cy="727439"/>
            <a:chOff x="182825" y="1571625"/>
            <a:chExt cx="2838411" cy="732050"/>
          </a:xfrm>
        </p:grpSpPr>
        <p:sp>
          <p:nvSpPr>
            <p:cNvPr id="27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31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Lead in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920" y="3429000"/>
            <a:ext cx="2438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54279" y="2892799"/>
            <a:ext cx="10565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As his first gift, he gets a toy bus.</a:t>
            </a:r>
          </a:p>
          <a:p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0251" y="3510226"/>
            <a:ext cx="10565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As his second gift, he gets a ball.</a:t>
            </a:r>
          </a:p>
          <a:p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531" y="4210853"/>
            <a:ext cx="10565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As his third gift, he gets a bet.</a:t>
            </a:r>
          </a:p>
          <a:p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9771" y="4861559"/>
            <a:ext cx="10565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As his fourth gift, he gets a storybook.</a:t>
            </a:r>
          </a:p>
          <a:p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5011" y="5581053"/>
            <a:ext cx="10565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As his fifth gift, he gets a koala.</a:t>
            </a:r>
          </a:p>
          <a:p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5491" y="6350466"/>
            <a:ext cx="10565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As his sixth gift, he gets a bell…for a bike!</a:t>
            </a:r>
          </a:p>
          <a:p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1" y="604850"/>
            <a:ext cx="2051780" cy="170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15" y="791809"/>
            <a:ext cx="1419225" cy="141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064" y="392098"/>
            <a:ext cx="1881856" cy="190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206240" y="8163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Mike’s birthday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32" y="742694"/>
            <a:ext cx="1786363" cy="171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670" y="318013"/>
            <a:ext cx="212217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364" y="897935"/>
            <a:ext cx="1358265" cy="131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88331" y="2244893"/>
            <a:ext cx="10565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Today is </a:t>
            </a:r>
            <a:r>
              <a:rPr lang="en-US" altLang="zh-CN" sz="2800" dirty="0">
                <a:latin typeface="Comic Sans MS" panose="030F0702030302020204" pitchFamily="66" charset="0"/>
              </a:rPr>
              <a:t>May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5th. It’s Mike’s birthday. He gets six gifts.</a:t>
            </a:r>
          </a:p>
          <a:p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03" y="3704272"/>
            <a:ext cx="3392805" cy="343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0248" y="652414"/>
            <a:ext cx="9330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Mary and Ben are twins. Today is </a:t>
            </a:r>
            <a:r>
              <a:rPr lang="en-US" altLang="zh-CN" sz="2800" dirty="0">
                <a:latin typeface="Comic Sans MS" panose="030F0702030302020204" pitchFamily="66" charset="0"/>
              </a:rPr>
              <a:t>May 30th.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It’s their birthday. They get 23 gifts!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94" y="1998729"/>
            <a:ext cx="2595741" cy="261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9523">
            <a:off x="4366050" y="1953003"/>
            <a:ext cx="2199315" cy="21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3189" y="5160899"/>
            <a:ext cx="933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What’s </a:t>
            </a:r>
            <a:r>
              <a:rPr lang="en-US" altLang="zh-CN" sz="2800" dirty="0">
                <a:latin typeface="Comic Sans MS" panose="030F0702030302020204" pitchFamily="66" charset="0"/>
              </a:rPr>
              <a:t>the twelfth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gift?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grpSp>
        <p:nvGrpSpPr>
          <p:cNvPr id="19" name="组合 101"/>
          <p:cNvGrpSpPr/>
          <p:nvPr/>
        </p:nvGrpSpPr>
        <p:grpSpPr>
          <a:xfrm>
            <a:off x="173914" y="44762"/>
            <a:ext cx="2991028" cy="727440"/>
            <a:chOff x="182824" y="1571626"/>
            <a:chExt cx="3669304" cy="732051"/>
          </a:xfrm>
        </p:grpSpPr>
        <p:sp>
          <p:nvSpPr>
            <p:cNvPr id="20" name="矩形: 圆角 5"/>
            <p:cNvSpPr/>
            <p:nvPr/>
          </p:nvSpPr>
          <p:spPr>
            <a:xfrm>
              <a:off x="251986" y="1621052"/>
              <a:ext cx="3600142" cy="682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矩形: 圆角 6"/>
            <p:cNvSpPr/>
            <p:nvPr/>
          </p:nvSpPr>
          <p:spPr>
            <a:xfrm>
              <a:off x="182824" y="1571626"/>
              <a:ext cx="3633118" cy="682625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24" name="文本框 8"/>
            <p:cNvSpPr txBox="1"/>
            <p:nvPr/>
          </p:nvSpPr>
          <p:spPr>
            <a:xfrm>
              <a:off x="875587" y="1631098"/>
              <a:ext cx="2922262" cy="5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Presentation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284149" y="5881838"/>
            <a:ext cx="933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It’s a storybook.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03" y="1886543"/>
            <a:ext cx="3886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703508" y="324433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第十二（的）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twelft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23320" y="2300880"/>
            <a:ext cx="609600" cy="6096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135445" y="159738"/>
            <a:ext cx="4995423" cy="480131"/>
            <a:chOff x="2665248" y="344600"/>
            <a:chExt cx="4995423" cy="480131"/>
          </a:xfrm>
        </p:grpSpPr>
        <p:sp>
          <p:nvSpPr>
            <p:cNvPr id="26" name="矩形 25"/>
            <p:cNvSpPr/>
            <p:nvPr/>
          </p:nvSpPr>
          <p:spPr>
            <a:xfrm>
              <a:off x="4010824" y="344600"/>
              <a:ext cx="1935146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Let’s </a:t>
              </a:r>
              <a:r>
                <a:rPr lang="en-US" altLang="zh-CN" sz="2800" dirty="0" smtClean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learn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27" name="ïŝḻiḓê"/>
            <p:cNvSpPr/>
            <p:nvPr/>
          </p:nvSpPr>
          <p:spPr bwMode="auto">
            <a:xfrm>
              <a:off x="2665248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ïŝḻiḓê"/>
            <p:cNvSpPr/>
            <p:nvPr/>
          </p:nvSpPr>
          <p:spPr bwMode="auto">
            <a:xfrm flipH="1">
              <a:off x="6086602" y="393619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2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32" y="1915175"/>
            <a:ext cx="2170726" cy="209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9523">
            <a:off x="4544485" y="987549"/>
            <a:ext cx="2550399" cy="255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23538" y="4750060"/>
            <a:ext cx="933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What’s the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twentieth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gift?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5" name="图片 24" descr="图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199738" y="5425920"/>
            <a:ext cx="933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It’s a bell.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11" y="2230060"/>
            <a:ext cx="4343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310117" y="3668335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第二十（的）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twentiet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10011" y="27889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97" y="1361623"/>
            <a:ext cx="2988099" cy="287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9523">
            <a:off x="3808654" y="879871"/>
            <a:ext cx="2671281" cy="267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6660" y="4666120"/>
            <a:ext cx="933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What’s the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twenty-first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gift?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5" name="图片 24" descr="图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77620" y="5565280"/>
            <a:ext cx="933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It’s a bat.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505" y="2215511"/>
            <a:ext cx="5095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043818" y="3653786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第二十一（的）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twenty-firs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19705" y="26298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16660" y="4666120"/>
            <a:ext cx="933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What’s the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twenty-third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gift?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5" name="图片 24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77620" y="5565280"/>
            <a:ext cx="933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It’s a toy car.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43818" y="3653786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第二十三（的）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06" y="1214372"/>
            <a:ext cx="3285522" cy="272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9523">
            <a:off x="3037232" y="872035"/>
            <a:ext cx="2553566" cy="25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28" y="2124070"/>
            <a:ext cx="51720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wenty-thir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77319" y="25384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16660" y="4666120"/>
            <a:ext cx="933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What’s the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thirtieth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gift?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5" name="图片 24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77620" y="5565280"/>
            <a:ext cx="933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It’s a ball.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43818" y="3653786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第三十（的）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790" y="1804804"/>
            <a:ext cx="2255288" cy="224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9523">
            <a:off x="3094262" y="1001416"/>
            <a:ext cx="2534287" cy="253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41" y="2182173"/>
            <a:ext cx="4191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hirtiet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77319" y="259651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2425" y="3143264"/>
            <a:ext cx="11056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twelfth, twentieth, twenty-first, twenty-third, thirtieth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011" y="1657343"/>
            <a:ext cx="955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twelve, twenty, twenty-one, twenty-three, thirty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712" y="100010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基数词：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150" y="235743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序数词：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150" y="4276145"/>
            <a:ext cx="11520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基变序，有规律，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123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特殊记，词尾各是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t, d, d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r>
              <a:rPr lang="en-US" altLang="zh-CN" sz="3200" dirty="0" err="1" smtClean="0">
                <a:latin typeface="Comic Sans MS" panose="030F0702030302020204" pitchFamily="66" charset="0"/>
              </a:rPr>
              <a:t>th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，要从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加起，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h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 9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去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 dirty="0" err="1" smtClean="0">
                <a:latin typeface="Comic Sans MS" panose="030F0702030302020204" pitchFamily="66" charset="0"/>
              </a:rPr>
              <a:t>ve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要用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f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替。</a:t>
            </a:r>
          </a:p>
          <a:p>
            <a:r>
              <a:rPr lang="en-US" altLang="zh-CN" sz="3200" dirty="0" err="1" smtClean="0">
                <a:latin typeface="Comic Sans MS" panose="030F0702030302020204" pitchFamily="66" charset="0"/>
              </a:rPr>
              <a:t>ty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变成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tie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，再加</a:t>
            </a:r>
            <a:r>
              <a:rPr lang="en-US" altLang="zh-CN" sz="3200" dirty="0" err="1" smtClean="0">
                <a:latin typeface="Comic Sans MS" panose="030F0702030302020204" pitchFamily="66" charset="0"/>
              </a:rPr>
              <a:t>th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莫迟疑；若是遇到几十几，只变个位就可以。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54085"/>
            <a:ext cx="5669823" cy="480131"/>
            <a:chOff x="2813952" y="344600"/>
            <a:chExt cx="5669823" cy="480131"/>
          </a:xfrm>
        </p:grpSpPr>
        <p:sp>
          <p:nvSpPr>
            <p:cNvPr id="9" name="矩形 8"/>
            <p:cNvSpPr/>
            <p:nvPr/>
          </p:nvSpPr>
          <p:spPr>
            <a:xfrm>
              <a:off x="4149043" y="344600"/>
              <a:ext cx="2824812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Language points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10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ïŝḻiḓê"/>
            <p:cNvSpPr/>
            <p:nvPr/>
          </p:nvSpPr>
          <p:spPr bwMode="auto">
            <a:xfrm flipH="1">
              <a:off x="6909706" y="39130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591</Words>
  <Application>Microsoft Office PowerPoint</Application>
  <PresentationFormat>自定义</PresentationFormat>
  <Paragraphs>125</Paragraphs>
  <Slides>20</Slides>
  <Notes>0</Notes>
  <HiddenSlides>0</HiddenSlides>
  <MMClips>6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Administrator</cp:lastModifiedBy>
  <cp:revision>656</cp:revision>
  <dcterms:created xsi:type="dcterms:W3CDTF">2019-08-19T07:47:00Z</dcterms:created>
  <dcterms:modified xsi:type="dcterms:W3CDTF">2021-12-14T09:23:48Z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