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a" ContentType="audio/x-ms-wma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notesSlides/notesSlide1.xml" ContentType="application/vnd.openxmlformats-officedocument.presentationml.notesSlide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5" r:id="rId2"/>
    <p:sldId id="700" r:id="rId3"/>
    <p:sldId id="613" r:id="rId4"/>
    <p:sldId id="649" r:id="rId5"/>
    <p:sldId id="678" r:id="rId6"/>
    <p:sldId id="677" r:id="rId7"/>
    <p:sldId id="682" r:id="rId8"/>
    <p:sldId id="683" r:id="rId9"/>
    <p:sldId id="614" r:id="rId10"/>
    <p:sldId id="684" r:id="rId11"/>
    <p:sldId id="685" r:id="rId12"/>
    <p:sldId id="686" r:id="rId13"/>
    <p:sldId id="687" r:id="rId14"/>
    <p:sldId id="688" r:id="rId15"/>
    <p:sldId id="563" r:id="rId16"/>
    <p:sldId id="689" r:id="rId17"/>
    <p:sldId id="690" r:id="rId18"/>
    <p:sldId id="691" r:id="rId19"/>
    <p:sldId id="566" r:id="rId20"/>
    <p:sldId id="692" r:id="rId21"/>
    <p:sldId id="623" r:id="rId22"/>
    <p:sldId id="567" r:id="rId23"/>
    <p:sldId id="693" r:id="rId24"/>
    <p:sldId id="695" r:id="rId25"/>
    <p:sldId id="650" r:id="rId26"/>
    <p:sldId id="696" r:id="rId27"/>
    <p:sldId id="697" r:id="rId28"/>
    <p:sldId id="462" r:id="rId29"/>
    <p:sldId id="699" r:id="rId30"/>
    <p:sldId id="418" r:id="rId31"/>
    <p:sldId id="363" r:id="rId32"/>
    <p:sldId id="280" r:id="rId33"/>
    <p:sldId id="271" r:id="rId34"/>
  </p:sldIdLst>
  <p:sldSz cx="12192000" cy="6858000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76" userDrawn="1">
          <p15:clr>
            <a:srgbClr val="A4A3A4"/>
          </p15:clr>
        </p15:guide>
        <p15:guide id="2" pos="38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ily" initials="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FFFFFF"/>
    <a:srgbClr val="F69582"/>
    <a:srgbClr val="EC8AEE"/>
    <a:srgbClr val="FF9900"/>
    <a:srgbClr val="FF00FF"/>
    <a:srgbClr val="F0C2C7"/>
    <a:srgbClr val="9379F1"/>
    <a:srgbClr val="4BB3B1"/>
    <a:srgbClr val="6CC2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78" autoAdjust="0"/>
    <p:restoredTop sz="94660"/>
  </p:normalViewPr>
  <p:slideViewPr>
    <p:cSldViewPr snapToGrid="0" showGuides="1">
      <p:cViewPr varScale="1">
        <p:scale>
          <a:sx n="46" d="100"/>
          <a:sy n="46" d="100"/>
        </p:scale>
        <p:origin x="-126" y="-786"/>
      </p:cViewPr>
      <p:guideLst>
        <p:guide orient="horz" pos="2176"/>
        <p:guide pos="38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-2718" y="-90"/>
      </p:cViewPr>
      <p:guideLst>
        <p:guide orient="horz" pos="2900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6882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6621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B96234-E4C6-42DA-BAA6-225BF2D97970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12" Type="http://schemas.microsoft.com/office/2007/relationships/hdphoto" Target="../media/hdphoto2.wdp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4.png"/><Relationship Id="rId5" Type="http://schemas.openxmlformats.org/officeDocument/2006/relationships/tags" Target="../tags/tag6.xml"/><Relationship Id="rId10" Type="http://schemas.microsoft.com/office/2007/relationships/hdphoto" Target="../media/hdphoto1.wdp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2"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3" name="图片 2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3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8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5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矩形: 圆角 12"/>
          <p:cNvSpPr/>
          <p:nvPr userDrawn="1"/>
        </p:nvSpPr>
        <p:spPr>
          <a:xfrm>
            <a:off x="311150" y="313898"/>
            <a:ext cx="11569700" cy="6196084"/>
          </a:xfrm>
          <a:prstGeom prst="roundRect">
            <a:avLst>
              <a:gd name="adj" fmla="val 19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2024/4/15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8" name="图片 7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10" name="图片 9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11" name="图片 10" descr="6"/>
          <p:cNvPicPr>
            <a:picLocks noChangeAspect="1"/>
          </p:cNvPicPr>
          <p:nvPr userDrawn="1"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12" name="图片 11" descr="6"/>
          <p:cNvPicPr>
            <a:picLocks noChangeAspect="1"/>
          </p:cNvPicPr>
          <p:nvPr userDrawn="1"/>
        </p:nvPicPr>
        <p:blipFill rotWithShape="1">
          <a:blip r:embed="rId8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  <p:pic>
        <p:nvPicPr>
          <p:cNvPr id="1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有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1" y="110067"/>
            <a:ext cx="520700" cy="694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C:\Users\Administrator\Desktop\图片2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100000" l="0" r="97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714" y="5094266"/>
            <a:ext cx="1714286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1170149" y="5825089"/>
            <a:ext cx="950026" cy="723909"/>
          </a:xfrm>
          <a:prstGeom prst="rect">
            <a:avLst/>
          </a:prstGeom>
        </p:spPr>
      </p:pic>
      <p:pic>
        <p:nvPicPr>
          <p:cNvPr id="5" name="图片 4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0" y="4868882"/>
            <a:ext cx="1170149" cy="855024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 userDrawn="1"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56000"/>
                    </a14:imgEffect>
                  </a14:imgLayer>
                </a14:imgProps>
              </a:ext>
            </a:extLst>
          </a:blip>
          <a:srcRect l="84782" t="21697" b="47798"/>
          <a:stretch>
            <a:fillRect/>
          </a:stretch>
        </p:blipFill>
        <p:spPr>
          <a:xfrm>
            <a:off x="2412745" y="5745810"/>
            <a:ext cx="888596" cy="649294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 userDrawn="1"/>
        </p:nvPicPr>
        <p:blipFill rotWithShape="1">
          <a:blip r:embed="rId5"/>
          <a:srcRect l="8291" t="54660" r="74368" b="9100"/>
          <a:stretch>
            <a:fillRect/>
          </a:stretch>
        </p:blipFill>
        <p:spPr>
          <a:xfrm>
            <a:off x="3833751" y="6185550"/>
            <a:ext cx="797626" cy="607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1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72.xml"/><Relationship Id="rId13" Type="http://schemas.openxmlformats.org/officeDocument/2006/relationships/image" Target="../media/image22.png"/><Relationship Id="rId3" Type="http://schemas.openxmlformats.org/officeDocument/2006/relationships/tags" Target="../tags/tag67.xml"/><Relationship Id="rId7" Type="http://schemas.openxmlformats.org/officeDocument/2006/relationships/tags" Target="../tags/tag71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tags" Target="../tags/tag70.xml"/><Relationship Id="rId11" Type="http://schemas.openxmlformats.org/officeDocument/2006/relationships/tags" Target="../tags/tag75.xml"/><Relationship Id="rId5" Type="http://schemas.openxmlformats.org/officeDocument/2006/relationships/tags" Target="../tags/tag69.xml"/><Relationship Id="rId15" Type="http://schemas.openxmlformats.org/officeDocument/2006/relationships/image" Target="../media/image23.jpeg"/><Relationship Id="rId10" Type="http://schemas.openxmlformats.org/officeDocument/2006/relationships/tags" Target="../tags/tag74.xml"/><Relationship Id="rId4" Type="http://schemas.openxmlformats.org/officeDocument/2006/relationships/tags" Target="../tags/tag68.xml"/><Relationship Id="rId9" Type="http://schemas.openxmlformats.org/officeDocument/2006/relationships/tags" Target="../tags/tag73.xml"/><Relationship Id="rId1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tags" Target="../tags/tag78.xml"/><Relationship Id="rId7" Type="http://schemas.openxmlformats.org/officeDocument/2006/relationships/image" Target="../media/image22.png"/><Relationship Id="rId2" Type="http://schemas.openxmlformats.org/officeDocument/2006/relationships/tags" Target="../tags/tag77.xml"/><Relationship Id="rId1" Type="http://schemas.openxmlformats.org/officeDocument/2006/relationships/tags" Target="../tags/tag7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jpeg"/><Relationship Id="rId3" Type="http://schemas.openxmlformats.org/officeDocument/2006/relationships/tags" Target="../tags/tag83.xml"/><Relationship Id="rId7" Type="http://schemas.openxmlformats.org/officeDocument/2006/relationships/audio" Target="../media/media2.wav"/><Relationship Id="rId12" Type="http://schemas.openxmlformats.org/officeDocument/2006/relationships/image" Target="../media/image28.png"/><Relationship Id="rId2" Type="http://schemas.openxmlformats.org/officeDocument/2006/relationships/tags" Target="../tags/tag82.xml"/><Relationship Id="rId1" Type="http://schemas.openxmlformats.org/officeDocument/2006/relationships/tags" Target="../tags/tag81.xml"/><Relationship Id="rId6" Type="http://schemas.microsoft.com/office/2007/relationships/media" Target="../media/media2.wav"/><Relationship Id="rId11" Type="http://schemas.microsoft.com/office/2007/relationships/hdphoto" Target="../media/hdphoto4.wdp"/><Relationship Id="rId5" Type="http://schemas.openxmlformats.org/officeDocument/2006/relationships/tags" Target="../tags/tag85.xml"/><Relationship Id="rId10" Type="http://schemas.openxmlformats.org/officeDocument/2006/relationships/image" Target="../media/image22.png"/><Relationship Id="rId4" Type="http://schemas.openxmlformats.org/officeDocument/2006/relationships/tags" Target="../tags/tag8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93.xml"/><Relationship Id="rId13" Type="http://schemas.openxmlformats.org/officeDocument/2006/relationships/image" Target="../media/image22.png"/><Relationship Id="rId3" Type="http://schemas.openxmlformats.org/officeDocument/2006/relationships/tags" Target="../tags/tag88.xml"/><Relationship Id="rId7" Type="http://schemas.openxmlformats.org/officeDocument/2006/relationships/tags" Target="../tags/tag92.xml"/><Relationship Id="rId12" Type="http://schemas.openxmlformats.org/officeDocument/2006/relationships/image" Target="../media/image30.png"/><Relationship Id="rId2" Type="http://schemas.openxmlformats.org/officeDocument/2006/relationships/tags" Target="../tags/tag87.xml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slideLayout" Target="../slideLayouts/slideLayout2.xml"/><Relationship Id="rId5" Type="http://schemas.openxmlformats.org/officeDocument/2006/relationships/tags" Target="../tags/tag90.xml"/><Relationship Id="rId15" Type="http://schemas.openxmlformats.org/officeDocument/2006/relationships/image" Target="../media/image20.png"/><Relationship Id="rId10" Type="http://schemas.openxmlformats.org/officeDocument/2006/relationships/audio" Target="../media/media2.wav"/><Relationship Id="rId4" Type="http://schemas.openxmlformats.org/officeDocument/2006/relationships/tags" Target="../tags/tag89.xml"/><Relationship Id="rId9" Type="http://schemas.microsoft.com/office/2007/relationships/media" Target="../media/media2.wav"/><Relationship Id="rId1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13" Type="http://schemas.openxmlformats.org/officeDocument/2006/relationships/tags" Target="../tags/tag108.xml"/><Relationship Id="rId18" Type="http://schemas.microsoft.com/office/2007/relationships/hdphoto" Target="../media/hdphoto4.wdp"/><Relationship Id="rId3" Type="http://schemas.openxmlformats.org/officeDocument/2006/relationships/tags" Target="../tags/tag98.xml"/><Relationship Id="rId21" Type="http://schemas.openxmlformats.org/officeDocument/2006/relationships/image" Target="../media/image29.jpeg"/><Relationship Id="rId7" Type="http://schemas.openxmlformats.org/officeDocument/2006/relationships/tags" Target="../tags/tag102.xml"/><Relationship Id="rId12" Type="http://schemas.openxmlformats.org/officeDocument/2006/relationships/tags" Target="../tags/tag107.xml"/><Relationship Id="rId17" Type="http://schemas.openxmlformats.org/officeDocument/2006/relationships/image" Target="../media/image22.png"/><Relationship Id="rId2" Type="http://schemas.openxmlformats.org/officeDocument/2006/relationships/tags" Target="../tags/tag97.xml"/><Relationship Id="rId16" Type="http://schemas.openxmlformats.org/officeDocument/2006/relationships/slideLayout" Target="../slideLayouts/slideLayout2.xml"/><Relationship Id="rId20" Type="http://schemas.microsoft.com/office/2007/relationships/hdphoto" Target="../media/hdphoto5.wdp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tags" Target="../tags/tag106.xml"/><Relationship Id="rId5" Type="http://schemas.openxmlformats.org/officeDocument/2006/relationships/tags" Target="../tags/tag100.xml"/><Relationship Id="rId15" Type="http://schemas.openxmlformats.org/officeDocument/2006/relationships/tags" Target="../tags/tag110.xml"/><Relationship Id="rId10" Type="http://schemas.openxmlformats.org/officeDocument/2006/relationships/tags" Target="../tags/tag105.xml"/><Relationship Id="rId19" Type="http://schemas.openxmlformats.org/officeDocument/2006/relationships/image" Target="../media/image31.png"/><Relationship Id="rId4" Type="http://schemas.openxmlformats.org/officeDocument/2006/relationships/tags" Target="../tags/tag99.xml"/><Relationship Id="rId9" Type="http://schemas.openxmlformats.org/officeDocument/2006/relationships/tags" Target="../tags/tag104.xml"/><Relationship Id="rId14" Type="http://schemas.openxmlformats.org/officeDocument/2006/relationships/tags" Target="../tags/tag10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&#36229;&#38142;&#25509;&#25991;&#20214;/Three%20little%20kittens.mp4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3" Type="http://schemas.openxmlformats.org/officeDocument/2006/relationships/tags" Target="../tags/tag113.xml"/><Relationship Id="rId7" Type="http://schemas.openxmlformats.org/officeDocument/2006/relationships/tags" Target="../tags/tag117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microsoft.com/office/2007/relationships/hdphoto" Target="../media/hdphoto4.wdp"/><Relationship Id="rId5" Type="http://schemas.openxmlformats.org/officeDocument/2006/relationships/tags" Target="../tags/tag115.xml"/><Relationship Id="rId10" Type="http://schemas.openxmlformats.org/officeDocument/2006/relationships/image" Target="../media/image22.png"/><Relationship Id="rId4" Type="http://schemas.openxmlformats.org/officeDocument/2006/relationships/tags" Target="../tags/tag114.xml"/><Relationship Id="rId9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4.wdp"/><Relationship Id="rId7" Type="http://schemas.openxmlformats.org/officeDocument/2006/relationships/hyperlink" Target="&#36229;&#38142;&#25509;&#25991;&#20214;/story%20time.mp4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microsoft.com/office/2007/relationships/hdphoto" Target="../media/hdphoto4.wdp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media" Target="../media/media3.wma"/><Relationship Id="rId7" Type="http://schemas.openxmlformats.org/officeDocument/2006/relationships/image" Target="../media/image22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Layout" Target="../slideLayouts/slideLayout4.xml"/><Relationship Id="rId5" Type="http://schemas.openxmlformats.org/officeDocument/2006/relationships/tags" Target="../tags/tag124.xml"/><Relationship Id="rId10" Type="http://schemas.openxmlformats.org/officeDocument/2006/relationships/image" Target="../media/image34.jpeg"/><Relationship Id="rId4" Type="http://schemas.openxmlformats.org/officeDocument/2006/relationships/audio" Target="../media/media3.wma"/><Relationship Id="rId9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30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26" Type="http://schemas.microsoft.com/office/2007/relationships/hdphoto" Target="../media/hdphoto4.wdp"/><Relationship Id="rId3" Type="http://schemas.openxmlformats.org/officeDocument/2006/relationships/tags" Target="../tags/tag127.xml"/><Relationship Id="rId21" Type="http://schemas.openxmlformats.org/officeDocument/2006/relationships/tags" Target="../tags/tag143.xml"/><Relationship Id="rId7" Type="http://schemas.openxmlformats.org/officeDocument/2006/relationships/tags" Target="../tags/tag129.xml"/><Relationship Id="rId12" Type="http://schemas.openxmlformats.org/officeDocument/2006/relationships/tags" Target="../tags/tag134.xml"/><Relationship Id="rId17" Type="http://schemas.openxmlformats.org/officeDocument/2006/relationships/tags" Target="../tags/tag139.xml"/><Relationship Id="rId25" Type="http://schemas.openxmlformats.org/officeDocument/2006/relationships/image" Target="../media/image22.png"/><Relationship Id="rId2" Type="http://schemas.openxmlformats.org/officeDocument/2006/relationships/tags" Target="../tags/tag126.xml"/><Relationship Id="rId16" Type="http://schemas.openxmlformats.org/officeDocument/2006/relationships/tags" Target="../tags/tag138.xml"/><Relationship Id="rId20" Type="http://schemas.openxmlformats.org/officeDocument/2006/relationships/tags" Target="../tags/tag142.xml"/><Relationship Id="rId1" Type="http://schemas.openxmlformats.org/officeDocument/2006/relationships/tags" Target="../tags/tag125.xml"/><Relationship Id="rId6" Type="http://schemas.openxmlformats.org/officeDocument/2006/relationships/tags" Target="../tags/tag128.xml"/><Relationship Id="rId11" Type="http://schemas.openxmlformats.org/officeDocument/2006/relationships/tags" Target="../tags/tag133.xml"/><Relationship Id="rId24" Type="http://schemas.openxmlformats.org/officeDocument/2006/relationships/slideLayout" Target="../slideLayouts/slideLayout4.xml"/><Relationship Id="rId5" Type="http://schemas.openxmlformats.org/officeDocument/2006/relationships/audio" Target="../media/media3.wma"/><Relationship Id="rId15" Type="http://schemas.openxmlformats.org/officeDocument/2006/relationships/tags" Target="../tags/tag137.xml"/><Relationship Id="rId23" Type="http://schemas.openxmlformats.org/officeDocument/2006/relationships/tags" Target="../tags/tag145.xml"/><Relationship Id="rId28" Type="http://schemas.openxmlformats.org/officeDocument/2006/relationships/image" Target="../media/image34.jpeg"/><Relationship Id="rId10" Type="http://schemas.openxmlformats.org/officeDocument/2006/relationships/tags" Target="../tags/tag132.xml"/><Relationship Id="rId19" Type="http://schemas.openxmlformats.org/officeDocument/2006/relationships/tags" Target="../tags/tag141.xml"/><Relationship Id="rId4" Type="http://schemas.microsoft.com/office/2007/relationships/media" Target="../media/media3.wma"/><Relationship Id="rId9" Type="http://schemas.openxmlformats.org/officeDocument/2006/relationships/tags" Target="../tags/tag131.xml"/><Relationship Id="rId14" Type="http://schemas.openxmlformats.org/officeDocument/2006/relationships/tags" Target="../tags/tag136.xml"/><Relationship Id="rId22" Type="http://schemas.openxmlformats.org/officeDocument/2006/relationships/tags" Target="../tags/tag144.xml"/><Relationship Id="rId27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3" Type="http://schemas.openxmlformats.org/officeDocument/2006/relationships/tags" Target="../tags/tag148.xml"/><Relationship Id="rId7" Type="http://schemas.openxmlformats.org/officeDocument/2006/relationships/tags" Target="../tags/tag152.xml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10" Type="http://schemas.openxmlformats.org/officeDocument/2006/relationships/image" Target="../media/image17.png"/><Relationship Id="rId4" Type="http://schemas.openxmlformats.org/officeDocument/2006/relationships/tags" Target="../tags/tag149.xml"/><Relationship Id="rId9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15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5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5.xml"/><Relationship Id="rId13" Type="http://schemas.openxmlformats.org/officeDocument/2006/relationships/image" Target="../media/image17.png"/><Relationship Id="rId3" Type="http://schemas.openxmlformats.org/officeDocument/2006/relationships/tags" Target="../tags/tag10.xml"/><Relationship Id="rId7" Type="http://schemas.openxmlformats.org/officeDocument/2006/relationships/tags" Target="../tags/tag14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tags" Target="../tags/tag18.xml"/><Relationship Id="rId5" Type="http://schemas.openxmlformats.org/officeDocument/2006/relationships/tags" Target="../tags/tag12.xml"/><Relationship Id="rId10" Type="http://schemas.openxmlformats.org/officeDocument/2006/relationships/tags" Target="../tags/tag17.xml"/><Relationship Id="rId4" Type="http://schemas.openxmlformats.org/officeDocument/2006/relationships/tags" Target="../tags/tag11.xml"/><Relationship Id="rId9" Type="http://schemas.openxmlformats.org/officeDocument/2006/relationships/tags" Target="../tags/tag16.xml"/><Relationship Id="rId1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tags" Target="../tags/tag16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6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4.xml"/><Relationship Id="rId4" Type="http://schemas.openxmlformats.org/officeDocument/2006/relationships/image" Target="../media/image1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5" Type="http://schemas.openxmlformats.org/officeDocument/2006/relationships/image" Target="../media/image17.png"/><Relationship Id="rId4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2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19.jpeg"/><Relationship Id="rId18" Type="http://schemas.microsoft.com/office/2007/relationships/hdphoto" Target="../media/hdphoto4.wdp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22.png"/><Relationship Id="rId2" Type="http://schemas.openxmlformats.org/officeDocument/2006/relationships/tags" Target="../tags/tag26.xml"/><Relationship Id="rId16" Type="http://schemas.microsoft.com/office/2007/relationships/hdphoto" Target="../media/hdphoto3.wdp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microsoft.com/office/2007/relationships/media" Target="../media/media1.wav"/><Relationship Id="rId5" Type="http://schemas.openxmlformats.org/officeDocument/2006/relationships/tags" Target="../tags/tag29.xml"/><Relationship Id="rId15" Type="http://schemas.openxmlformats.org/officeDocument/2006/relationships/image" Target="../media/image21.png"/><Relationship Id="rId10" Type="http://schemas.openxmlformats.org/officeDocument/2006/relationships/audio" Target="NULL" TargetMode="Externa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13" Type="http://schemas.microsoft.com/office/2007/relationships/media" Target="../media/media1.wav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audio" Target="NULL" TargetMode="External"/><Relationship Id="rId2" Type="http://schemas.openxmlformats.org/officeDocument/2006/relationships/tags" Target="../tags/tag35.xml"/><Relationship Id="rId16" Type="http://schemas.openxmlformats.org/officeDocument/2006/relationships/image" Target="../media/image20.png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5" Type="http://schemas.openxmlformats.org/officeDocument/2006/relationships/tags" Target="../tags/tag38.xml"/><Relationship Id="rId15" Type="http://schemas.openxmlformats.org/officeDocument/2006/relationships/image" Target="../media/image23.jpeg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47.xml"/><Relationship Id="rId7" Type="http://schemas.openxmlformats.org/officeDocument/2006/relationships/image" Target="../media/image23.jpe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5" Type="http://schemas.microsoft.com/office/2007/relationships/media" Target="../media/media1.wav"/><Relationship Id="rId4" Type="http://schemas.openxmlformats.org/officeDocument/2006/relationships/audio" Target="NUL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50.xml"/><Relationship Id="rId7" Type="http://schemas.microsoft.com/office/2007/relationships/media" Target="../media/media1.wav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audio" Target="NULL" TargetMode="External"/><Relationship Id="rId5" Type="http://schemas.openxmlformats.org/officeDocument/2006/relationships/tags" Target="../tags/tag52.xml"/><Relationship Id="rId10" Type="http://schemas.openxmlformats.org/officeDocument/2006/relationships/image" Target="../media/image20.png"/><Relationship Id="rId4" Type="http://schemas.openxmlformats.org/officeDocument/2006/relationships/tags" Target="../tags/tag51.xml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60.xml"/><Relationship Id="rId13" Type="http://schemas.microsoft.com/office/2007/relationships/media" Target="../media/media1.wav"/><Relationship Id="rId18" Type="http://schemas.microsoft.com/office/2007/relationships/hdphoto" Target="../media/hdphoto4.wdp"/><Relationship Id="rId3" Type="http://schemas.openxmlformats.org/officeDocument/2006/relationships/tags" Target="../tags/tag55.xml"/><Relationship Id="rId7" Type="http://schemas.openxmlformats.org/officeDocument/2006/relationships/tags" Target="../tags/tag59.xml"/><Relationship Id="rId12" Type="http://schemas.openxmlformats.org/officeDocument/2006/relationships/tags" Target="../tags/tag64.xml"/><Relationship Id="rId17" Type="http://schemas.openxmlformats.org/officeDocument/2006/relationships/image" Target="../media/image22.png"/><Relationship Id="rId2" Type="http://schemas.openxmlformats.org/officeDocument/2006/relationships/tags" Target="../tags/tag54.xml"/><Relationship Id="rId16" Type="http://schemas.openxmlformats.org/officeDocument/2006/relationships/image" Target="../media/image23.jpeg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1" Type="http://schemas.openxmlformats.org/officeDocument/2006/relationships/tags" Target="../tags/tag63.xml"/><Relationship Id="rId5" Type="http://schemas.openxmlformats.org/officeDocument/2006/relationships/tags" Target="../tags/tag57.xml"/><Relationship Id="rId15" Type="http://schemas.openxmlformats.org/officeDocument/2006/relationships/slideLayout" Target="../slideLayouts/slideLayout2.xml"/><Relationship Id="rId10" Type="http://schemas.openxmlformats.org/officeDocument/2006/relationships/tags" Target="../tags/tag62.xml"/><Relationship Id="rId19" Type="http://schemas.openxmlformats.org/officeDocument/2006/relationships/image" Target="../media/image20.png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audio" Target="../media/media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7675" y="4970059"/>
            <a:ext cx="2648841" cy="1887941"/>
          </a:xfrm>
          <a:prstGeom prst="rect">
            <a:avLst/>
          </a:prstGeom>
        </p:spPr>
      </p:pic>
      <p:pic>
        <p:nvPicPr>
          <p:cNvPr id="5" name="图片 4" descr="菠萝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65397" y="1674512"/>
            <a:ext cx="225386" cy="38057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5696" y="743014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492" y="4818413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835556" y="2300004"/>
            <a:ext cx="7126605" cy="3750310"/>
            <a:chOff x="-434704" y="2381642"/>
            <a:chExt cx="7126605" cy="3750310"/>
          </a:xfrm>
        </p:grpSpPr>
        <p:sp>
          <p:nvSpPr>
            <p:cNvPr id="54" name="文本框 7"/>
            <p:cNvSpPr txBox="1"/>
            <p:nvPr/>
          </p:nvSpPr>
          <p:spPr>
            <a:xfrm>
              <a:off x="-107679" y="2381642"/>
              <a:ext cx="5663733" cy="1322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Unit 4</a:t>
              </a:r>
            </a:p>
            <a:p>
              <a:pPr algn="ctr"/>
              <a:r>
                <a:rPr lang="en-US" altLang="zh-CN" sz="40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When </a:t>
              </a:r>
              <a:r>
                <a:rPr lang="en-US" altLang="zh-CN" sz="4000" b="1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is </a:t>
              </a:r>
              <a:r>
                <a:rPr lang="en-US" altLang="zh-CN" sz="4000" b="1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the art show?</a:t>
              </a:r>
              <a:endParaRPr lang="en-US" altLang="zh-CN" sz="40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Part B </a:t>
              </a:r>
              <a:r>
                <a:rPr lang="en-US" altLang="zh-CN" sz="36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  <a:sym typeface="+mn-ea"/>
                </a:rPr>
                <a:t>&amp; Part C</a:t>
              </a:r>
              <a:endParaRPr lang="en-US" altLang="zh-CN" sz="3600" b="1" dirty="0">
                <a:latin typeface="Comic Sans MS" panose="030F0702030302020204" pitchFamily="66" charset="0"/>
                <a:ea typeface="+mj-ea"/>
                <a:cs typeface="Segoe UI Semilight" panose="020B0402040204020203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-434704" y="4900052"/>
              <a:ext cx="7126605" cy="123190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 Read </a:t>
              </a:r>
              <a:r>
                <a:rPr lang="en-US" altLang="zh-CN" sz="3200" b="1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and </a:t>
              </a:r>
              <a:r>
                <a:rPr lang="en-US" altLang="zh-CN" sz="3200" b="1" smtClean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write—Story </a:t>
              </a:r>
              <a:r>
                <a:rPr lang="en-US" altLang="zh-CN" sz="3200" b="1" dirty="0">
                  <a:latin typeface="Comic Sans MS" panose="030F0702030302020204" pitchFamily="66" charset="0"/>
                  <a:ea typeface="+mj-ea"/>
                  <a:cs typeface="Segoe UI Semilight" panose="020B0402040204020203" pitchFamily="34" charset="0"/>
                </a:rPr>
                <a:t>Time</a:t>
              </a:r>
            </a:p>
          </p:txBody>
        </p:sp>
      </p:grpSp>
      <p:pic>
        <p:nvPicPr>
          <p:cNvPr id="28" name="图片 27" descr="18398011"/>
          <p:cNvPicPr/>
          <p:nvPr/>
        </p:nvPicPr>
        <p:blipFill>
          <a:blip r:embed="rId7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8243623" y="1208911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8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6590283" y="1294601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9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10972096" y="1619395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87366" y="443125"/>
            <a:ext cx="5260064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/>
              <a:t>人 教 </a:t>
            </a:r>
            <a:r>
              <a:rPr lang="en-US" altLang="zh-CN" sz="2400" b="1" dirty="0"/>
              <a:t>PEP </a:t>
            </a:r>
            <a:r>
              <a:rPr lang="zh-CN" altLang="en-US" sz="2400" b="1" dirty="0"/>
              <a:t>版 英 语 五年 级 下 册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408" y="1208911"/>
            <a:ext cx="3820124" cy="471070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54507" y="1611260"/>
              <a:ext cx="3025457" cy="37235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My cat has two new kittens.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663575" y="3453765"/>
            <a:ext cx="128397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102850" y="5373435"/>
            <a:ext cx="7056253" cy="778933"/>
            <a:chOff x="854961" y="4214854"/>
            <a:chExt cx="3816161" cy="584482"/>
          </a:xfrm>
        </p:grpSpPr>
        <p:sp>
          <p:nvSpPr>
            <p:cNvPr id="13" name="矩形: 圆角 12"/>
            <p:cNvSpPr/>
            <p:nvPr/>
          </p:nvSpPr>
          <p:spPr>
            <a:xfrm>
              <a:off x="854961" y="4214854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97" y="4260914"/>
              <a:ext cx="3782825" cy="3916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smtClean="0">
                  <a:latin typeface="Comic Sans MS" panose="030F0702030302020204" pitchFamily="66" charset="0"/>
                  <a:sym typeface="+mn-ea"/>
                </a:rPr>
                <a:t>The rabbit has two long ears.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4367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3915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 e.g. </a:t>
              </a:r>
              <a:r>
                <a:rPr lang="en-US" altLang="zh-CN" sz="2800" dirty="0" smtClean="0">
                  <a:latin typeface="Comic Sans MS" panose="030F0702030302020204" pitchFamily="66" charset="0"/>
                  <a:sym typeface="+mn-ea"/>
                </a:rPr>
                <a:t>I have two big eyes. </a:t>
              </a:r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392834"/>
            <a:ext cx="11163300" cy="4143426"/>
            <a:chOff x="358774" y="1556623"/>
            <a:chExt cx="8372485" cy="3105519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2581882" y="1556623"/>
              <a:ext cx="4996549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用来表达某人</a:t>
              </a:r>
              <a:r>
                <a:rPr lang="en-US" altLang="zh-CN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/</a:t>
              </a:r>
              <a:r>
                <a:rPr lang="zh-CN" altLang="en-US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黑体" panose="02010609060101010101" pitchFamily="49" charset="-122"/>
                  <a:sym typeface="+mn-ea"/>
                </a:rPr>
                <a:t>某物拥有某物</a:t>
              </a: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2876563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327019"/>
            <a:ext cx="9736259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have/has 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其他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</a:t>
            </a:r>
            <a:endParaRPr kumimoji="1" lang="zh-CN" altLang="en-US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328975" y="1611260"/>
              <a:ext cx="3025457" cy="404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 smtClean="0">
                  <a:latin typeface="Comic Sans MS" panose="030F0702030302020204" pitchFamily="66" charset="0"/>
                  <a:sym typeface="+mn-ea"/>
                </a:rPr>
                <a:t>Their eyes are open!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663575" y="3453765"/>
            <a:ext cx="128397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 bwMode="auto">
          <a:xfrm>
            <a:off x="2093325" y="5435031"/>
            <a:ext cx="6583682" cy="806873"/>
            <a:chOff x="681190" y="4261073"/>
            <a:chExt cx="3560585" cy="605447"/>
          </a:xfrm>
        </p:grpSpPr>
        <p:sp>
          <p:nvSpPr>
            <p:cNvPr id="13" name="矩形: 圆角 12"/>
            <p:cNvSpPr/>
            <p:nvPr/>
          </p:nvSpPr>
          <p:spPr>
            <a:xfrm>
              <a:off x="681190" y="4282038"/>
              <a:ext cx="3513177" cy="584482"/>
            </a:xfrm>
            <a:prstGeom prst="roundRect">
              <a:avLst/>
            </a:prstGeom>
            <a:solidFill>
              <a:srgbClr val="FFDEC9"/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888273" y="4261073"/>
              <a:ext cx="3353502" cy="458374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pPr>
                <a:defRPr/>
              </a:pPr>
              <a:r>
                <a:rPr lang="en-US" altLang="zh-CN" sz="3600" dirty="0" smtClean="0">
                  <a:latin typeface="Comic Sans MS" panose="030F0702030302020204" pitchFamily="66" charset="0"/>
                  <a:sym typeface="+mn-ea"/>
                </a:rPr>
                <a:t>I am really happy.</a:t>
              </a:r>
              <a:endParaRPr kumimoji="1" lang="en-US" altLang="zh-CN" sz="36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 bwMode="auto">
          <a:xfrm>
            <a:off x="2069976" y="4475002"/>
            <a:ext cx="6123997" cy="778933"/>
            <a:chOff x="2546122" y="3230476"/>
            <a:chExt cx="3748485" cy="584305"/>
          </a:xfrm>
        </p:grpSpPr>
        <p:sp>
          <p:nvSpPr>
            <p:cNvPr id="16" name="矩形: 圆角 15"/>
            <p:cNvSpPr/>
            <p:nvPr/>
          </p:nvSpPr>
          <p:spPr>
            <a:xfrm>
              <a:off x="2546122" y="3230476"/>
              <a:ext cx="3696291" cy="584305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bg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800"/>
            </a:p>
          </p:txBody>
        </p:sp>
        <p:sp>
          <p:nvSpPr>
            <p:cNvPr id="17" name="文本框 16"/>
            <p:cNvSpPr txBox="1"/>
            <p:nvPr/>
          </p:nvSpPr>
          <p:spPr bwMode="auto">
            <a:xfrm>
              <a:off x="2668389" y="3266995"/>
              <a:ext cx="3626218" cy="4839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altLang="zh-CN" sz="28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 </a:t>
              </a:r>
              <a:r>
                <a:rPr lang="en-US" altLang="zh-CN" sz="36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e.g. </a:t>
              </a:r>
              <a:r>
                <a:rPr lang="en-US" altLang="zh-CN" sz="3600" dirty="0" smtClean="0">
                  <a:latin typeface="Comic Sans MS" panose="030F0702030302020204" pitchFamily="66" charset="0"/>
                  <a:sym typeface="+mn-ea"/>
                </a:rPr>
                <a:t>They are excited. </a:t>
              </a:r>
              <a:r>
                <a:rPr lang="zh-CN" altLang="en-US" sz="2800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 </a:t>
              </a:r>
              <a:endParaRPr kumimoji="1" lang="en-US" altLang="zh-CN" sz="2800">
                <a:solidFill>
                  <a:prstClr val="black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组合 17"/>
          <p:cNvGrpSpPr/>
          <p:nvPr/>
        </p:nvGrpSpPr>
        <p:grpSpPr bwMode="auto">
          <a:xfrm>
            <a:off x="519935" y="2351713"/>
            <a:ext cx="11163300" cy="4184546"/>
            <a:chOff x="358774" y="1525803"/>
            <a:chExt cx="8372485" cy="3136339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092344" y="1525803"/>
              <a:ext cx="3301911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主</a:t>
              </a:r>
              <a:r>
                <a:rPr lang="zh-CN" altLang="en-US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系表结构的句子</a:t>
              </a:r>
              <a:endParaRPr lang="zh-CN" altLang="en-US" sz="3200" dirty="0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2876563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1946975" y="3327019"/>
            <a:ext cx="9736259" cy="73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系动词 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 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表语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.</a:t>
            </a:r>
            <a:endParaRPr kumimoji="1" lang="zh-CN" altLang="en-US" sz="32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92517" y="1573522"/>
              <a:ext cx="3025457" cy="404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The kittens can walk now.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grpSp>
        <p:nvGrpSpPr>
          <p:cNvPr id="18" name="组合 17"/>
          <p:cNvGrpSpPr/>
          <p:nvPr/>
        </p:nvGrpSpPr>
        <p:grpSpPr bwMode="auto">
          <a:xfrm>
            <a:off x="519935" y="2335986"/>
            <a:ext cx="11163300" cy="3984116"/>
            <a:chOff x="358774" y="1514016"/>
            <a:chExt cx="8372485" cy="2986116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021896" y="1514016"/>
              <a:ext cx="3816262" cy="51115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zh-CN" altLang="en-US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情态动词</a:t>
              </a:r>
              <a:r>
                <a:rPr lang="en-US" altLang="zh-CN" sz="3200" dirty="0" smtClean="0">
                  <a:solidFill>
                    <a:srgbClr val="00B0F0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Comic Sans MS" panose="030F0702030302020204" pitchFamily="66" charset="0"/>
                  <a:sym typeface="+mn-ea"/>
                </a:rPr>
                <a:t>can</a:t>
              </a:r>
              <a:r>
                <a:rPr lang="zh-CN" altLang="zh-CN" sz="3200" dirty="0" smtClean="0">
                  <a:solidFill>
                    <a:srgbClr val="00B0F0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rPr>
                <a:t>的用法</a:t>
              </a:r>
              <a:endParaRPr lang="zh-CN" altLang="zh-CN" sz="3200" dirty="0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2714553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719849" y="2926454"/>
            <a:ext cx="1084413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是一个情态动词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表示说话人的语气或情态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没有人称和数的变化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在句子中不能单独作谓语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只能和紧挨着</a:t>
            </a:r>
            <a:r>
              <a:rPr lang="zh-CN" altLang="en-US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的动词原形一起构成谓语。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can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的基本意思是“能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会”。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         e.g. I can speak English. 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</a:t>
            </a: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The monkey can climb the tree. </a:t>
            </a:r>
            <a:endParaRPr lang="zh-CN" altLang="en-US" sz="28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>
            <p:custDataLst>
              <p:tags r:id="rId1"/>
            </p:custDataLst>
          </p:nvPr>
        </p:nvSpPr>
        <p:spPr>
          <a:xfrm>
            <a:off x="825767" y="413714"/>
            <a:ext cx="3304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Read and match.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3" y="251948"/>
            <a:ext cx="605641" cy="746835"/>
          </a:xfrm>
          <a:prstGeom prst="rect">
            <a:avLst/>
          </a:prstGeom>
        </p:spPr>
      </p:pic>
      <p:pic>
        <p:nvPicPr>
          <p:cNvPr id="10" name="Picture 1" descr="C:\Users\Administrator\Desktop\111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5"/>
          <a:srcRect l="696" t="54443" r="-500" b="19089"/>
          <a:stretch>
            <a:fillRect/>
          </a:stretch>
        </p:blipFill>
        <p:spPr bwMode="auto">
          <a:xfrm>
            <a:off x="0" y="1335314"/>
            <a:ext cx="12192000" cy="5522686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>
            <p:custDataLst>
              <p:tags r:id="rId4"/>
            </p:custDataLst>
          </p:nvPr>
        </p:nvSpPr>
        <p:spPr>
          <a:xfrm>
            <a:off x="2481945" y="2873615"/>
            <a:ext cx="3976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Their eyes are open.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>
            <p:custDataLst>
              <p:tags r:id="rId5"/>
            </p:custDataLst>
          </p:nvPr>
        </p:nvSpPr>
        <p:spPr>
          <a:xfrm>
            <a:off x="1666844" y="4071942"/>
            <a:ext cx="3976914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They have white fur.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6"/>
            </p:custDataLst>
          </p:nvPr>
        </p:nvSpPr>
        <p:spPr>
          <a:xfrm>
            <a:off x="2915978" y="5084324"/>
            <a:ext cx="3976914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They can walk.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7"/>
            </p:custDataLst>
          </p:nvPr>
        </p:nvSpPr>
        <p:spPr>
          <a:xfrm>
            <a:off x="8261578" y="2927802"/>
            <a:ext cx="2319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May 3rd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>
            <p:custDataLst>
              <p:tags r:id="rId8"/>
            </p:custDataLst>
          </p:nvPr>
        </p:nvSpPr>
        <p:spPr>
          <a:xfrm>
            <a:off x="9000458" y="3999372"/>
            <a:ext cx="2319326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26th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9"/>
            </p:custDataLst>
          </p:nvPr>
        </p:nvSpPr>
        <p:spPr>
          <a:xfrm>
            <a:off x="8223494" y="5084324"/>
            <a:ext cx="2319326" cy="828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April 21st</a:t>
            </a:r>
            <a:endParaRPr lang="zh-CN" altLang="en-US" sz="2800" dirty="0">
              <a:latin typeface="Comic Sans MS" panose="030F0702030302020204" pitchFamily="66" charset="0"/>
            </a:endParaRPr>
          </a:p>
        </p:txBody>
      </p:sp>
      <p:cxnSp>
        <p:nvCxnSpPr>
          <p:cNvPr id="17" name="直接连接符 16"/>
          <p:cNvCxnSpPr/>
          <p:nvPr>
            <p:custDataLst>
              <p:tags r:id="rId10"/>
            </p:custDataLst>
          </p:nvPr>
        </p:nvCxnSpPr>
        <p:spPr>
          <a:xfrm>
            <a:off x="5689600" y="4426857"/>
            <a:ext cx="2220686" cy="1117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>
            <p:custDataLst>
              <p:tags r:id="rId11"/>
            </p:custDataLst>
          </p:nvPr>
        </p:nvCxnSpPr>
        <p:spPr>
          <a:xfrm flipV="1">
            <a:off x="6453190" y="3817257"/>
            <a:ext cx="1718353" cy="1540569"/>
          </a:xfrm>
          <a:prstGeom prst="line">
            <a:avLst/>
          </a:prstGeom>
          <a:ln w="28575" cmpd="sng">
            <a:solidFill>
              <a:srgbClr val="7030A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>
            <p:custDataLst>
              <p:tags r:id="rId1"/>
            </p:custDataLst>
          </p:nvPr>
        </p:nvSpPr>
        <p:spPr>
          <a:xfrm>
            <a:off x="1001194" y="1608846"/>
            <a:ext cx="8403768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Their eyes are open on April 26th.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________________________________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latin typeface="Comic Sans MS" panose="030F0702030302020204" pitchFamily="66" charset="0"/>
              </a:rPr>
              <a:t>________________________________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21" name="TextBox 20"/>
          <p:cNvSpPr txBox="1"/>
          <p:nvPr>
            <p:custDataLst>
              <p:tags r:id="rId2"/>
            </p:custDataLst>
          </p:nvPr>
        </p:nvSpPr>
        <p:spPr>
          <a:xfrm>
            <a:off x="860930" y="475383"/>
            <a:ext cx="86837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Now write two sentences about the kittens.</a:t>
            </a: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259336"/>
            <a:ext cx="605641" cy="746835"/>
          </a:xfrm>
          <a:prstGeom prst="rect">
            <a:avLst/>
          </a:prstGeom>
        </p:spPr>
      </p:pic>
      <p:sp>
        <p:nvSpPr>
          <p:cNvPr id="14" name="TextBox 13"/>
          <p:cNvSpPr txBox="1"/>
          <p:nvPr>
            <p:custDataLst>
              <p:tags r:id="rId4"/>
            </p:custDataLst>
          </p:nvPr>
        </p:nvSpPr>
        <p:spPr>
          <a:xfrm>
            <a:off x="1580515" y="3003550"/>
            <a:ext cx="6024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have white fur on April 21st.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Box 13"/>
          <p:cNvSpPr txBox="1"/>
          <p:nvPr>
            <p:custDataLst>
              <p:tags r:id="rId5"/>
            </p:custDataLst>
          </p:nvPr>
        </p:nvSpPr>
        <p:spPr>
          <a:xfrm>
            <a:off x="1654810" y="4274185"/>
            <a:ext cx="60248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The kittens can walk on May 3rd.</a:t>
            </a:r>
            <a:endParaRPr lang="zh-CN" altLang="en-US" sz="28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/>
        </p:nvSpPr>
        <p:spPr>
          <a:xfrm>
            <a:off x="777240" y="982579"/>
            <a:ext cx="41065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and number.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862005"/>
            <a:ext cx="605641" cy="74683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5411974" y="443268"/>
            <a:ext cx="2416046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check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89" y="238580"/>
            <a:ext cx="80010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0" name="Picture 2" descr="C:\Users\Administrator\Desktop\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/>
          <a:srcRect t="15615" b="68750"/>
          <a:stretch>
            <a:fillRect/>
          </a:stretch>
        </p:blipFill>
        <p:spPr bwMode="auto">
          <a:xfrm>
            <a:off x="119920" y="1964665"/>
            <a:ext cx="11992131" cy="3333262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>
            <p:custDataLst>
              <p:tags r:id="rId2"/>
            </p:custDataLst>
          </p:nvPr>
        </p:nvSpPr>
        <p:spPr>
          <a:xfrm>
            <a:off x="8499423" y="2248522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16" name="TextBox 15"/>
          <p:cNvSpPr txBox="1"/>
          <p:nvPr>
            <p:custDataLst>
              <p:tags r:id="rId3"/>
            </p:custDataLst>
          </p:nvPr>
        </p:nvSpPr>
        <p:spPr>
          <a:xfrm>
            <a:off x="6024805" y="226982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17" name="TextBox 16"/>
          <p:cNvSpPr txBox="1"/>
          <p:nvPr>
            <p:custDataLst>
              <p:tags r:id="rId4"/>
            </p:custDataLst>
          </p:nvPr>
        </p:nvSpPr>
        <p:spPr>
          <a:xfrm>
            <a:off x="3623562" y="2255769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" name="TextBox 17"/>
          <p:cNvSpPr txBox="1"/>
          <p:nvPr>
            <p:custDataLst>
              <p:tags r:id="rId5"/>
            </p:custDataLst>
          </p:nvPr>
        </p:nvSpPr>
        <p:spPr>
          <a:xfrm>
            <a:off x="1202877" y="2226728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2" name="let check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06299" y="955781"/>
            <a:ext cx="619125" cy="61912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6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27990" y="1614805"/>
            <a:ext cx="11249025" cy="4943475"/>
          </a:xfrm>
          <a:prstGeom prst="rect">
            <a:avLst/>
          </a:prstGeom>
        </p:spPr>
      </p:pic>
      <p:sp>
        <p:nvSpPr>
          <p:cNvPr id="12" name="TextBox 11"/>
          <p:cNvSpPr txBox="1"/>
          <p:nvPr>
            <p:custDataLst>
              <p:tags r:id="rId2"/>
            </p:custDataLst>
          </p:nvPr>
        </p:nvSpPr>
        <p:spPr>
          <a:xfrm>
            <a:off x="1964844" y="2642049"/>
            <a:ext cx="8401659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1. (    ) The girl’s birthday is on July 7th.</a:t>
            </a:r>
          </a:p>
          <a:p>
            <a:pPr marL="514350" indent="-514350">
              <a:buAutoNum type="arabicPeriod"/>
            </a:pP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2. (    ) The boy’s birthday is on May 10th.</a:t>
            </a:r>
          </a:p>
          <a:p>
            <a:pPr marL="514350" indent="-514350"/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3. (    ) The woman’s birthday is on October 2nd.</a:t>
            </a:r>
          </a:p>
          <a:p>
            <a:pPr marL="514350" indent="-514350"/>
            <a:endParaRPr lang="en-US" altLang="zh-CN" sz="2800" dirty="0" smtClean="0">
              <a:latin typeface="Comic Sans MS" panose="030F0702030302020204" pitchFamily="66" charset="0"/>
            </a:endParaRPr>
          </a:p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4. (    ) The man’s birthday is on December 13th.</a:t>
            </a:r>
          </a:p>
        </p:txBody>
      </p:sp>
      <p:sp>
        <p:nvSpPr>
          <p:cNvPr id="11" name="TextBox 10"/>
          <p:cNvSpPr txBox="1"/>
          <p:nvPr>
            <p:custDataLst>
              <p:tags r:id="rId3"/>
            </p:custDataLst>
          </p:nvPr>
        </p:nvSpPr>
        <p:spPr>
          <a:xfrm>
            <a:off x="925581" y="624349"/>
            <a:ext cx="5894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Listen again and tick or cross.</a:t>
            </a:r>
          </a:p>
        </p:txBody>
      </p:sp>
      <p:sp>
        <p:nvSpPr>
          <p:cNvPr id="15" name="TextBox 14"/>
          <p:cNvSpPr txBox="1"/>
          <p:nvPr>
            <p:custDataLst>
              <p:tags r:id="rId4"/>
            </p:custDataLst>
          </p:nvPr>
        </p:nvSpPr>
        <p:spPr>
          <a:xfrm>
            <a:off x="2361611" y="2452465"/>
            <a:ext cx="28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3" name="TextBox 12"/>
          <p:cNvSpPr txBox="1"/>
          <p:nvPr>
            <p:custDataLst>
              <p:tags r:id="rId5"/>
            </p:custDataLst>
          </p:nvPr>
        </p:nvSpPr>
        <p:spPr>
          <a:xfrm>
            <a:off x="2412556" y="3251998"/>
            <a:ext cx="283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</a:p>
        </p:txBody>
      </p:sp>
      <p:sp>
        <p:nvSpPr>
          <p:cNvPr id="19" name="TextBox 18"/>
          <p:cNvSpPr txBox="1"/>
          <p:nvPr>
            <p:custDataLst>
              <p:tags r:id="rId6"/>
            </p:custDataLst>
          </p:nvPr>
        </p:nvSpPr>
        <p:spPr>
          <a:xfrm>
            <a:off x="2498978" y="4352907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</p:txBody>
      </p:sp>
      <p:sp>
        <p:nvSpPr>
          <p:cNvPr id="20" name="TextBox 19"/>
          <p:cNvSpPr txBox="1"/>
          <p:nvPr>
            <p:custDataLst>
              <p:tags r:id="rId7"/>
            </p:custDataLst>
          </p:nvPr>
        </p:nvSpPr>
        <p:spPr>
          <a:xfrm>
            <a:off x="2513272" y="5215830"/>
            <a:ext cx="28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×</a:t>
            </a: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508711"/>
            <a:ext cx="605641" cy="746835"/>
          </a:xfrm>
          <a:prstGeom prst="rect">
            <a:avLst/>
          </a:prstGeom>
        </p:spPr>
      </p:pic>
      <p:pic>
        <p:nvPicPr>
          <p:cNvPr id="4" name="let check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884670" y="58991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823740" y="590384"/>
            <a:ext cx="954638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What's your name, please?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My name is Summer.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Is your birthday in summer?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Yes. My birthday is on July</a:t>
            </a:r>
            <a:r>
              <a:rPr lang="zh-CN" altLang="zh-CN" sz="28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7th. </a:t>
            </a:r>
          </a:p>
          <a:p>
            <a:pPr marL="514350" indent="-514350">
              <a:lnSpc>
                <a:spcPct val="150000"/>
              </a:lnSpc>
              <a:buAutoNum type="arabicPeriod" startAt="2"/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Boy: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Can you come to my birthday party this </a:t>
            </a:r>
            <a:r>
              <a:rPr lang="en-US" altLang="zh-CN" sz="2800" smtClean="0">
                <a:latin typeface="Comic Sans MS" panose="030F0702030302020204" pitchFamily="66" charset="0"/>
              </a:rPr>
              <a:t>Saturday?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Comic Sans MS" panose="030F0702030302020204" pitchFamily="66" charset="0"/>
              </a:rPr>
              <a:t> </a:t>
            </a:r>
            <a:r>
              <a:rPr lang="en-US" altLang="zh-CN" sz="2800" smtClean="0">
                <a:latin typeface="Comic Sans MS" panose="030F0702030302020204" pitchFamily="66" charset="0"/>
              </a:rPr>
              <a:t>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Girl: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Let me think. It's May 10th. Yes, I'm free.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Boy: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Great! See you then.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>
            <p:custDataLst>
              <p:tags r:id="rId1"/>
            </p:custDataLst>
          </p:nvPr>
        </p:nvSpPr>
        <p:spPr>
          <a:xfrm>
            <a:off x="1769225" y="549275"/>
            <a:ext cx="8097520" cy="5908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3.Woman:</a:t>
            </a:r>
            <a:r>
              <a:rPr lang="en-US" altLang="zh-CN" sz="2800" dirty="0">
                <a:latin typeface="Comic Sans MS" panose="030F0702030302020204" pitchFamily="66" charset="0"/>
              </a:rPr>
              <a:t> When is your birthday?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  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Man: </a:t>
            </a:r>
            <a:r>
              <a:rPr lang="en-US" altLang="zh-CN" sz="2800" dirty="0">
                <a:latin typeface="Comic Sans MS" panose="030F0702030302020204" pitchFamily="66" charset="0"/>
              </a:rPr>
              <a:t>My birthday is on October 2nd.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</a:t>
            </a:r>
            <a:r>
              <a:rPr lang="en-US" altLang="zh-CN" sz="2800" dirty="0">
                <a:latin typeface="Comic Sans MS" panose="030F0702030302020204" pitchFamily="66" charset="0"/>
              </a:rPr>
              <a:t> That's next Sunday.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Yes.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4.Woman:</a:t>
            </a:r>
            <a:r>
              <a:rPr lang="en-US" altLang="zh-CN" sz="2800" dirty="0">
                <a:latin typeface="Comic Sans MS" panose="030F0702030302020204" pitchFamily="66" charset="0"/>
              </a:rPr>
              <a:t> It's my birthday soon.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When is it?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 </a:t>
            </a:r>
            <a:r>
              <a:rPr lang="en-US" altLang="zh-CN" sz="2800" dirty="0">
                <a:latin typeface="Comic Sans MS" panose="030F0702030302020204" pitchFamily="66" charset="0"/>
              </a:rPr>
              <a:t>It's on December 13th.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    Man: </a:t>
            </a:r>
            <a:r>
              <a:rPr lang="en-US" altLang="zh-CN" sz="2800" dirty="0">
                <a:latin typeface="Comic Sans MS" panose="030F0702030302020204" pitchFamily="66" charset="0"/>
              </a:rPr>
              <a:t>It's this Friday. 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2800" dirty="0">
                <a:latin typeface="Comic Sans MS" panose="030F0702030302020204" pitchFamily="66" charset="0"/>
              </a:rPr>
              <a:t>   </a:t>
            </a:r>
            <a:r>
              <a:rPr lang="en-US" altLang="zh-CN" sz="28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Woman: </a:t>
            </a:r>
            <a:r>
              <a:rPr lang="en-US" altLang="zh-CN" sz="2800" dirty="0">
                <a:latin typeface="Comic Sans MS" panose="030F0702030302020204" pitchFamily="66" charset="0"/>
              </a:rPr>
              <a:t>Yes.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8"/>
          <p:cNvSpPr txBox="1"/>
          <p:nvPr>
            <p:custDataLst>
              <p:tags r:id="rId1"/>
            </p:custDataLst>
          </p:nvPr>
        </p:nvSpPr>
        <p:spPr>
          <a:xfrm>
            <a:off x="935022" y="756595"/>
            <a:ext cx="516232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Fill in the table.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674961"/>
            <a:ext cx="605641" cy="7468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E8C7AF"/>
              </a:clrFrom>
              <a:clrTo>
                <a:srgbClr val="E8C7A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791" y="175505"/>
            <a:ext cx="846678" cy="731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4709859" y="312527"/>
            <a:ext cx="332815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Let’s wrap it up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43010" name="Picture 2" descr="C:\Users\Administrator\Desktop\111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1"/>
          <a:srcRect l="5204" t="57534" r="10437" b="32012"/>
          <a:stretch>
            <a:fillRect/>
          </a:stretch>
        </p:blipFill>
        <p:spPr bwMode="auto">
          <a:xfrm>
            <a:off x="0" y="1814286"/>
            <a:ext cx="11951302" cy="3497943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>
            <p:custDataLst>
              <p:tags r:id="rId4"/>
            </p:custDataLst>
          </p:nvPr>
        </p:nvSpPr>
        <p:spPr>
          <a:xfrm>
            <a:off x="731130" y="2729114"/>
            <a:ext cx="103749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One    two   three            five             seven            nine    ten</a:t>
            </a:r>
          </a:p>
        </p:txBody>
      </p:sp>
      <p:sp>
        <p:nvSpPr>
          <p:cNvPr id="16" name="TextBox 15"/>
          <p:cNvSpPr txBox="1"/>
          <p:nvPr>
            <p:custDataLst>
              <p:tags r:id="rId5"/>
            </p:custDataLst>
          </p:nvPr>
        </p:nvSpPr>
        <p:spPr>
          <a:xfrm>
            <a:off x="4048544" y="3944714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latin typeface="Comic Sans MS" panose="030F0702030302020204" pitchFamily="66" charset="0"/>
              </a:rPr>
              <a:t>4th</a:t>
            </a:r>
            <a:r>
              <a:rPr lang="en-US" altLang="zh-CN" sz="2800" baseline="300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            6th              8th  </a:t>
            </a:r>
          </a:p>
        </p:txBody>
      </p:sp>
      <p:sp>
        <p:nvSpPr>
          <p:cNvPr id="17" name="TextBox 16"/>
          <p:cNvSpPr txBox="1"/>
          <p:nvPr>
            <p:custDataLst>
              <p:tags r:id="rId6"/>
            </p:custDataLst>
          </p:nvPr>
        </p:nvSpPr>
        <p:spPr>
          <a:xfrm>
            <a:off x="833030" y="3943738"/>
            <a:ext cx="6912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1st</a:t>
            </a:r>
          </a:p>
        </p:txBody>
      </p:sp>
      <p:sp>
        <p:nvSpPr>
          <p:cNvPr id="2" name="TextBox 17"/>
          <p:cNvSpPr txBox="1"/>
          <p:nvPr>
            <p:custDataLst>
              <p:tags r:id="rId7"/>
            </p:custDataLst>
          </p:nvPr>
        </p:nvSpPr>
        <p:spPr>
          <a:xfrm>
            <a:off x="1717284" y="3961055"/>
            <a:ext cx="9108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2nd</a:t>
            </a:r>
          </a:p>
        </p:txBody>
      </p:sp>
      <p:sp>
        <p:nvSpPr>
          <p:cNvPr id="23" name="TextBox 22"/>
          <p:cNvSpPr txBox="1"/>
          <p:nvPr>
            <p:custDataLst>
              <p:tags r:id="rId8"/>
            </p:custDataLst>
          </p:nvPr>
        </p:nvSpPr>
        <p:spPr>
          <a:xfrm>
            <a:off x="2876639" y="3934742"/>
            <a:ext cx="7889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3rd</a:t>
            </a:r>
          </a:p>
        </p:txBody>
      </p:sp>
      <p:sp>
        <p:nvSpPr>
          <p:cNvPr id="24" name="TextBox 23"/>
          <p:cNvSpPr txBox="1"/>
          <p:nvPr>
            <p:custDataLst>
              <p:tags r:id="rId9"/>
            </p:custDataLst>
          </p:nvPr>
        </p:nvSpPr>
        <p:spPr>
          <a:xfrm>
            <a:off x="3773826" y="2704948"/>
            <a:ext cx="102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four</a:t>
            </a:r>
          </a:p>
        </p:txBody>
      </p:sp>
      <p:sp>
        <p:nvSpPr>
          <p:cNvPr id="25" name="TextBox 24"/>
          <p:cNvSpPr txBox="1"/>
          <p:nvPr>
            <p:custDataLst>
              <p:tags r:id="rId10"/>
            </p:custDataLst>
          </p:nvPr>
        </p:nvSpPr>
        <p:spPr>
          <a:xfrm>
            <a:off x="5072058" y="3930050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5th</a:t>
            </a:r>
          </a:p>
        </p:txBody>
      </p:sp>
      <p:sp>
        <p:nvSpPr>
          <p:cNvPr id="26" name="TextBox 25"/>
          <p:cNvSpPr txBox="1"/>
          <p:nvPr>
            <p:custDataLst>
              <p:tags r:id="rId11"/>
            </p:custDataLst>
          </p:nvPr>
        </p:nvSpPr>
        <p:spPr>
          <a:xfrm>
            <a:off x="6142494" y="2693070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six</a:t>
            </a:r>
          </a:p>
        </p:txBody>
      </p:sp>
      <p:sp>
        <p:nvSpPr>
          <p:cNvPr id="27" name="TextBox 26"/>
          <p:cNvSpPr txBox="1"/>
          <p:nvPr>
            <p:custDataLst>
              <p:tags r:id="rId12"/>
            </p:custDataLst>
          </p:nvPr>
        </p:nvSpPr>
        <p:spPr>
          <a:xfrm>
            <a:off x="7192514" y="396006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7th</a:t>
            </a:r>
          </a:p>
        </p:txBody>
      </p:sp>
      <p:sp>
        <p:nvSpPr>
          <p:cNvPr id="28" name="TextBox 27"/>
          <p:cNvSpPr txBox="1"/>
          <p:nvPr>
            <p:custDataLst>
              <p:tags r:id="rId13"/>
            </p:custDataLst>
          </p:nvPr>
        </p:nvSpPr>
        <p:spPr>
          <a:xfrm>
            <a:off x="8108514" y="2761114"/>
            <a:ext cx="10502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  <p:sp>
        <p:nvSpPr>
          <p:cNvPr id="29" name="TextBox 28"/>
          <p:cNvSpPr txBox="1"/>
          <p:nvPr>
            <p:custDataLst>
              <p:tags r:id="rId14"/>
            </p:custDataLst>
          </p:nvPr>
        </p:nvSpPr>
        <p:spPr>
          <a:xfrm>
            <a:off x="9307316" y="3934282"/>
            <a:ext cx="7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9th</a:t>
            </a:r>
          </a:p>
        </p:txBody>
      </p:sp>
      <p:sp>
        <p:nvSpPr>
          <p:cNvPr id="30" name="TextBox 29"/>
          <p:cNvSpPr txBox="1"/>
          <p:nvPr>
            <p:custDataLst>
              <p:tags r:id="rId15"/>
            </p:custDataLst>
          </p:nvPr>
        </p:nvSpPr>
        <p:spPr>
          <a:xfrm>
            <a:off x="10328160" y="3950616"/>
            <a:ext cx="9428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10th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127" y="1555533"/>
            <a:ext cx="6787744" cy="4515935"/>
          </a:xfrm>
          <a:prstGeom prst="rect">
            <a:avLst/>
          </a:prstGeom>
        </p:spPr>
      </p:pic>
      <p:pic>
        <p:nvPicPr>
          <p:cNvPr id="1026" name="Picture 2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85" y="2061639"/>
            <a:ext cx="6300000" cy="3539327"/>
          </a:xfrm>
          <a:prstGeom prst="roundRect">
            <a:avLst>
              <a:gd name="adj" fmla="val 1225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24388" y="293567"/>
            <a:ext cx="1965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Warm up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>
            <p:custDataLst>
              <p:tags r:id="rId1"/>
            </p:custDataLst>
          </p:nvPr>
        </p:nvSpPr>
        <p:spPr>
          <a:xfrm>
            <a:off x="860960" y="835583"/>
            <a:ext cx="42306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Finish the sentences.</a:t>
            </a:r>
          </a:p>
        </p:txBody>
      </p:sp>
      <p:sp>
        <p:nvSpPr>
          <p:cNvPr id="19" name="TextBox 18"/>
          <p:cNvSpPr txBox="1"/>
          <p:nvPr>
            <p:custDataLst>
              <p:tags r:id="rId2"/>
            </p:custDataLst>
          </p:nvPr>
        </p:nvSpPr>
        <p:spPr>
          <a:xfrm>
            <a:off x="684846" y="1762271"/>
            <a:ext cx="108518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 see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horses in the picture.(ten)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My birthday is on July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. (two)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Mother's Day is on the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Sunday in May.(two)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 It is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o'clock.(three) </a:t>
            </a:r>
          </a:p>
          <a:p>
            <a:pPr marL="514350" indent="-514350"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5. There are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people in his family.(eight) </a:t>
            </a:r>
          </a:p>
        </p:txBody>
      </p:sp>
      <p:sp>
        <p:nvSpPr>
          <p:cNvPr id="12" name="TextBox 11"/>
          <p:cNvSpPr txBox="1"/>
          <p:nvPr>
            <p:custDataLst>
              <p:tags r:id="rId3"/>
            </p:custDataLst>
          </p:nvPr>
        </p:nvSpPr>
        <p:spPr>
          <a:xfrm>
            <a:off x="2484997" y="1906050"/>
            <a:ext cx="8178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ten</a:t>
            </a:r>
          </a:p>
        </p:txBody>
      </p:sp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>
          <a:xfrm>
            <a:off x="5676808" y="2660171"/>
            <a:ext cx="88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2nd</a:t>
            </a:r>
          </a:p>
        </p:txBody>
      </p:sp>
      <p:sp>
        <p:nvSpPr>
          <p:cNvPr id="14" name="TextBox 13"/>
          <p:cNvSpPr txBox="1"/>
          <p:nvPr>
            <p:custDataLst>
              <p:tags r:id="rId5"/>
            </p:custDataLst>
          </p:nvPr>
        </p:nvSpPr>
        <p:spPr>
          <a:xfrm>
            <a:off x="5596076" y="3385965"/>
            <a:ext cx="1492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second</a:t>
            </a: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2232286" y="4113875"/>
            <a:ext cx="12618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three</a:t>
            </a:r>
          </a:p>
        </p:txBody>
      </p:sp>
      <p:sp>
        <p:nvSpPr>
          <p:cNvPr id="16" name="TextBox 15"/>
          <p:cNvSpPr txBox="1"/>
          <p:nvPr>
            <p:custDataLst>
              <p:tags r:id="rId7"/>
            </p:custDataLst>
          </p:nvPr>
        </p:nvSpPr>
        <p:spPr>
          <a:xfrm>
            <a:off x="3458836" y="4812757"/>
            <a:ext cx="11737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674961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8"/>
          <p:cNvSpPr txBox="1"/>
          <p:nvPr/>
        </p:nvSpPr>
        <p:spPr>
          <a:xfrm>
            <a:off x="944085" y="658897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Watch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the video.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496836"/>
            <a:ext cx="605641" cy="746835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97" b="97468" l="7143" r="95714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516" y="974"/>
            <a:ext cx="745054" cy="840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矩形 5"/>
          <p:cNvSpPr/>
          <p:nvPr/>
        </p:nvSpPr>
        <p:spPr>
          <a:xfrm>
            <a:off x="4925647" y="294763"/>
            <a:ext cx="234070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Story time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2127" y="1555533"/>
            <a:ext cx="6787744" cy="4515935"/>
          </a:xfrm>
          <a:prstGeom prst="rect">
            <a:avLst/>
          </a:prstGeom>
        </p:spPr>
      </p:pic>
      <p:pic>
        <p:nvPicPr>
          <p:cNvPr id="2050" name="Picture 2">
            <a:hlinkClick r:id="rId7" action="ppaction://hlinkfile"/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12"/>
          <a:stretch>
            <a:fillRect/>
          </a:stretch>
        </p:blipFill>
        <p:spPr bwMode="auto">
          <a:xfrm>
            <a:off x="2931405" y="2014284"/>
            <a:ext cx="6329187" cy="3598432"/>
          </a:xfrm>
          <a:prstGeom prst="roundRect">
            <a:avLst>
              <a:gd name="adj" fmla="val 1204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5"/>
          <p:cNvSpPr txBox="1"/>
          <p:nvPr>
            <p:custDataLst>
              <p:tags r:id="rId1"/>
            </p:custDataLst>
          </p:nvPr>
        </p:nvSpPr>
        <p:spPr>
          <a:xfrm>
            <a:off x="547822" y="1346436"/>
            <a:ext cx="965646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1.When will the singing test be?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3200" smtClean="0">
                <a:latin typeface="Comic Sans MS" panose="030F0702030302020204" pitchFamily="66" charset="0"/>
              </a:rPr>
              <a:t>2. Who wants to practise the song?</a:t>
            </a:r>
          </a:p>
          <a:p>
            <a:pPr marL="457200" indent="-457200">
              <a:lnSpc>
                <a:spcPct val="150000"/>
              </a:lnSpc>
            </a:pPr>
            <a:endParaRPr lang="en-US" altLang="zh-CN" sz="3200">
              <a:latin typeface="Comic Sans MS" panose="030F0702030302020204" pitchFamily="66" charset="0"/>
            </a:endParaRPr>
          </a:p>
          <a:p>
            <a:pPr marL="457200" indent="-457200">
              <a:lnSpc>
                <a:spcPct val="150000"/>
              </a:lnSpc>
            </a:pPr>
            <a:r>
              <a:rPr lang="en-US" altLang="zh-CN" sz="3200">
                <a:latin typeface="Comic Sans MS" panose="030F0702030302020204" pitchFamily="66" charset="0"/>
              </a:rPr>
              <a:t>3. What will the cat do tonight?</a:t>
            </a:r>
          </a:p>
        </p:txBody>
      </p:sp>
      <p:sp>
        <p:nvSpPr>
          <p:cNvPr id="6" name="矩形 5"/>
          <p:cNvSpPr/>
          <p:nvPr/>
        </p:nvSpPr>
        <p:spPr>
          <a:xfrm>
            <a:off x="796925" y="2142490"/>
            <a:ext cx="7045325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The singing test will be on May 4th.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944085" y="433272"/>
            <a:ext cx="435614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</a:t>
            </a:r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and 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259336"/>
            <a:ext cx="605641" cy="746835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2"/>
            </p:custDataLst>
          </p:nvPr>
        </p:nvSpPr>
        <p:spPr>
          <a:xfrm>
            <a:off x="1068267" y="3688965"/>
            <a:ext cx="553462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Zoom.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>
            <p:custDataLst>
              <p:tags r:id="rId3"/>
            </p:custDataLst>
          </p:nvPr>
        </p:nvSpPr>
        <p:spPr>
          <a:xfrm>
            <a:off x="849827" y="5235190"/>
            <a:ext cx="5534622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3200">
                <a:solidFill>
                  <a:srgbClr val="FF0000"/>
                </a:solidFill>
                <a:latin typeface="Comic Sans MS" panose="030F0702030302020204" pitchFamily="66" charset="0"/>
              </a:rPr>
              <a:t>It will go swimming tonight.</a:t>
            </a:r>
            <a:endParaRPr lang="en-US" altLang="zh-CN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160655" y="1018540"/>
            <a:ext cx="12031345" cy="5608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Music teacher: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singing test will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be on May 4th.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can't sing well.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Zip: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Don't worry. 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Practice makes perfect.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Zip: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Will you come to the party?Today is Rabbit’s birthday.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Sorry, I can’t. I want to practise my song.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Rabbit: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Will you play football with me after lunch?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Sorry, I can’t. I want to practise the song.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Cat: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Let’s watch TV together. The show is very funny!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Sorry. I need more practice.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Music teacher: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Good job, Zoom.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Thank you, Miss Bird.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Cat: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I’ll go swimming tonight. Will you go?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Of course!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                               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101763"/>
            <a:ext cx="605641" cy="746835"/>
          </a:xfrm>
          <a:prstGeom prst="rect">
            <a:avLst/>
          </a:prstGeom>
        </p:spPr>
      </p:pic>
      <p:pic>
        <p:nvPicPr>
          <p:cNvPr id="2" name="C Story tim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92344" y="263525"/>
            <a:ext cx="619125" cy="619125"/>
          </a:xfrm>
          <a:prstGeom prst="rect">
            <a:avLst/>
          </a:prstGeom>
        </p:spPr>
      </p:pic>
      <p:pic>
        <p:nvPicPr>
          <p:cNvPr id="9" name="Picture 1" descr="C:\Users\Administrator\Desktop\11115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/>
          <a:srcRect l="11457" t="62528" r="49845" b="9735"/>
          <a:stretch>
            <a:fillRect/>
          </a:stretch>
        </p:blipFill>
        <p:spPr bwMode="auto">
          <a:xfrm>
            <a:off x="9684327" y="4665923"/>
            <a:ext cx="2364163" cy="2028882"/>
          </a:xfrm>
          <a:prstGeom prst="rect">
            <a:avLst/>
          </a:prstGeom>
          <a:noFill/>
        </p:spPr>
      </p:pic>
      <p:sp>
        <p:nvSpPr>
          <p:cNvPr id="7" name="文本框 8"/>
          <p:cNvSpPr txBox="1"/>
          <p:nvPr/>
        </p:nvSpPr>
        <p:spPr>
          <a:xfrm>
            <a:off x="867587" y="314177"/>
            <a:ext cx="3626008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Listen to the tape.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>
            <p:custDataLst>
              <p:tags r:id="rId1"/>
            </p:custDataLst>
          </p:nvPr>
        </p:nvSpPr>
        <p:spPr>
          <a:xfrm>
            <a:off x="160655" y="1018540"/>
            <a:ext cx="12031345" cy="5608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Music teacher: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The singing test will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be on May 4th.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Zoom: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I can't sing well. 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</a:t>
            </a:r>
            <a:r>
              <a:rPr lang="en-US" altLang="zh-CN" sz="28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Zip:</a:t>
            </a:r>
            <a:r>
              <a:rPr lang="en-US" altLang="zh-CN" sz="2800" dirty="0" smtClean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Don't worry.  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Practice makes perfect.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Zip: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Will you come to the party?Today is Rabbit’s birthday.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Sorry, I can’t. I want to practise my song.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Rabbit: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Will you play football with me after lunch?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Sorry, I can’t. I want to practise the song.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Cat: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Let’s watch TV together. The show is very funny!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Sorry. I need more practice.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Music teacher: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Good job, Zoom.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Thank you, Miss Bird.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Cat: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I’ll go swimming tonight. Will you go?</a:t>
            </a:r>
          </a:p>
          <a:p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               </a:t>
            </a:r>
            <a:r>
              <a:rPr lang="en-US" altLang="zh-CN" sz="2800" dirty="0" smtClean="0">
                <a:solidFill>
                  <a:srgbClr val="0070C0"/>
                </a:solidFill>
                <a:latin typeface="Comic Sans MS" panose="030F0702030302020204" pitchFamily="66" charset="0"/>
                <a:sym typeface="+mn-ea"/>
              </a:rPr>
              <a:t>Zoom:</a:t>
            </a:r>
            <a:r>
              <a:rPr lang="en-US" altLang="zh-CN" sz="2800" dirty="0" smtClean="0">
                <a:latin typeface="Comic Sans MS" panose="030F0702030302020204" pitchFamily="66" charset="0"/>
                <a:sym typeface="+mn-ea"/>
              </a:rPr>
              <a:t> Of course!</a:t>
            </a: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endParaRPr lang="en-US" altLang="zh-CN" sz="2800" dirty="0" smtClean="0">
              <a:latin typeface="Comic Sans MS" panose="030F0702030302020204" pitchFamily="66" charset="0"/>
            </a:endParaRPr>
          </a:p>
          <a:p>
            <a:r>
              <a:rPr lang="en-US" altLang="zh-CN" sz="2800" dirty="0" smtClean="0">
                <a:latin typeface="Comic Sans MS" panose="030F0702030302020204" pitchFamily="66" charset="0"/>
              </a:rPr>
              <a:t>                                                  </a:t>
            </a: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44" y="101763"/>
            <a:ext cx="605641" cy="746835"/>
          </a:xfrm>
          <a:prstGeom prst="rect">
            <a:avLst/>
          </a:prstGeom>
        </p:spPr>
      </p:pic>
      <p:sp>
        <p:nvSpPr>
          <p:cNvPr id="10" name="文本框 8"/>
          <p:cNvSpPr txBox="1"/>
          <p:nvPr>
            <p:custDataLst>
              <p:tags r:id="rId3"/>
            </p:custDataLst>
          </p:nvPr>
        </p:nvSpPr>
        <p:spPr>
          <a:xfrm>
            <a:off x="883285" y="263525"/>
            <a:ext cx="2583180" cy="6184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Play in roles</a:t>
            </a:r>
            <a:r>
              <a:rPr lang="en-US" altLang="zh-CN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" name="C Story time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619500" y="263525"/>
            <a:ext cx="619125" cy="619125"/>
          </a:xfrm>
          <a:prstGeom prst="rect">
            <a:avLst/>
          </a:prstGeom>
        </p:spPr>
      </p:pic>
      <p:pic>
        <p:nvPicPr>
          <p:cNvPr id="9" name="Picture 1" descr="C:\Users\Administrator\Desktop\11115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8"/>
          <a:srcRect l="11457" t="62528" r="49845" b="9735"/>
          <a:stretch>
            <a:fillRect/>
          </a:stretch>
        </p:blipFill>
        <p:spPr bwMode="auto">
          <a:xfrm>
            <a:off x="10302240" y="5196205"/>
            <a:ext cx="1746250" cy="1498600"/>
          </a:xfrm>
          <a:prstGeom prst="rect">
            <a:avLst/>
          </a:prstGeom>
          <a:noFill/>
        </p:spPr>
      </p:pic>
      <p:cxnSp>
        <p:nvCxnSpPr>
          <p:cNvPr id="13" name="直接连接符 12"/>
          <p:cNvCxnSpPr/>
          <p:nvPr>
            <p:custDataLst>
              <p:tags r:id="rId7"/>
            </p:custDataLst>
          </p:nvPr>
        </p:nvCxnSpPr>
        <p:spPr>
          <a:xfrm>
            <a:off x="2970489" y="2325606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8"/>
            </p:custDataLst>
          </p:nvPr>
        </p:nvSpPr>
        <p:spPr>
          <a:xfrm>
            <a:off x="4238625" y="556895"/>
            <a:ext cx="150431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不要担心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箭头连接符 16"/>
          <p:cNvCxnSpPr>
            <a:endCxn id="15" idx="2"/>
          </p:cNvCxnSpPr>
          <p:nvPr>
            <p:custDataLst>
              <p:tags r:id="rId9"/>
            </p:custDataLst>
          </p:nvPr>
        </p:nvCxnSpPr>
        <p:spPr>
          <a:xfrm flipV="1">
            <a:off x="7922273" y="1861397"/>
            <a:ext cx="98425" cy="111252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>
            <p:custDataLst>
              <p:tags r:id="rId10"/>
            </p:custDataLst>
          </p:nvPr>
        </p:nvCxnSpPr>
        <p:spPr>
          <a:xfrm flipV="1">
            <a:off x="4349128" y="934297"/>
            <a:ext cx="213360" cy="111379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30"/>
          <p:cNvSpPr txBox="1"/>
          <p:nvPr>
            <p:custDataLst>
              <p:tags r:id="rId11"/>
            </p:custDataLst>
          </p:nvPr>
        </p:nvSpPr>
        <p:spPr>
          <a:xfrm>
            <a:off x="9259570" y="1861185"/>
            <a:ext cx="174879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熟能生巧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4" name="直接连接符 13"/>
          <p:cNvCxnSpPr/>
          <p:nvPr>
            <p:custDataLst>
              <p:tags r:id="rId12"/>
            </p:custDataLst>
          </p:nvPr>
        </p:nvCxnSpPr>
        <p:spPr>
          <a:xfrm flipV="1">
            <a:off x="5169197" y="2322596"/>
            <a:ext cx="4154805" cy="2222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30"/>
          <p:cNvSpPr txBox="1"/>
          <p:nvPr>
            <p:custDataLst>
              <p:tags r:id="rId13"/>
            </p:custDataLst>
          </p:nvPr>
        </p:nvSpPr>
        <p:spPr>
          <a:xfrm>
            <a:off x="7338060" y="1399540"/>
            <a:ext cx="136525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i="1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v.</a:t>
            </a:r>
            <a:r>
              <a:rPr 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练习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TextBox 30"/>
          <p:cNvSpPr txBox="1"/>
          <p:nvPr>
            <p:custDataLst>
              <p:tags r:id="rId14"/>
            </p:custDataLst>
          </p:nvPr>
        </p:nvSpPr>
        <p:spPr>
          <a:xfrm>
            <a:off x="10032365" y="4501515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有趣的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5"/>
            </p:custDataLst>
          </p:nvPr>
        </p:nvCxnSpPr>
        <p:spPr>
          <a:xfrm>
            <a:off x="10124399" y="448968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16"/>
            </p:custDataLst>
          </p:nvPr>
        </p:nvCxnSpPr>
        <p:spPr>
          <a:xfrm>
            <a:off x="7143074" y="3165711"/>
            <a:ext cx="1341755" cy="508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7"/>
            </p:custDataLst>
          </p:nvPr>
        </p:nvCxnSpPr>
        <p:spPr>
          <a:xfrm flipV="1">
            <a:off x="6242644" y="4944346"/>
            <a:ext cx="1430020" cy="1206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30"/>
          <p:cNvSpPr txBox="1"/>
          <p:nvPr>
            <p:custDataLst>
              <p:tags r:id="rId18"/>
            </p:custDataLst>
          </p:nvPr>
        </p:nvSpPr>
        <p:spPr>
          <a:xfrm>
            <a:off x="6572885" y="4956175"/>
            <a:ext cx="1224915" cy="4381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400" i="1" dirty="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n.</a:t>
            </a:r>
            <a:r>
              <a:rPr lang="zh-CN" sz="2400" dirty="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练习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 flipV="1">
            <a:off x="3132414" y="6691231"/>
            <a:ext cx="1753235" cy="158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0"/>
          <p:cNvSpPr txBox="1"/>
          <p:nvPr>
            <p:custDataLst>
              <p:tags r:id="rId20"/>
            </p:custDataLst>
          </p:nvPr>
        </p:nvSpPr>
        <p:spPr>
          <a:xfrm>
            <a:off x="4885690" y="6229350"/>
            <a:ext cx="1067435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当然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6" name="直接连接符 25"/>
          <p:cNvCxnSpPr/>
          <p:nvPr>
            <p:custDataLst>
              <p:tags r:id="rId21"/>
            </p:custDataLst>
          </p:nvPr>
        </p:nvCxnSpPr>
        <p:spPr>
          <a:xfrm>
            <a:off x="2970489" y="4489686"/>
            <a:ext cx="82296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30"/>
          <p:cNvSpPr txBox="1"/>
          <p:nvPr>
            <p:custDataLst>
              <p:tags r:id="rId22"/>
            </p:custDataLst>
          </p:nvPr>
        </p:nvSpPr>
        <p:spPr>
          <a:xfrm>
            <a:off x="589280" y="3935095"/>
            <a:ext cx="1514475" cy="8102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后跟动词原形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8" name="直接箭头连接符 27"/>
          <p:cNvCxnSpPr/>
          <p:nvPr>
            <p:custDataLst>
              <p:tags r:id="rId23"/>
            </p:custDataLst>
          </p:nvPr>
        </p:nvCxnSpPr>
        <p:spPr>
          <a:xfrm flipH="1" flipV="1">
            <a:off x="1705623" y="4454737"/>
            <a:ext cx="1264920" cy="3492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74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2" grpId="0"/>
      <p:bldP spid="15" grpId="0"/>
      <p:bldP spid="18" grpId="0"/>
      <p:bldP spid="20" grpId="0"/>
      <p:bldP spid="25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1"/>
          <p:cNvSpPr/>
          <p:nvPr/>
        </p:nvSpPr>
        <p:spPr>
          <a:xfrm>
            <a:off x="2390457" y="1128166"/>
            <a:ext cx="7411085" cy="4180115"/>
          </a:xfrm>
          <a:prstGeom prst="roundRect">
            <a:avLst>
              <a:gd name="adj" fmla="val 6973"/>
            </a:avLst>
          </a:prstGeom>
          <a:solidFill>
            <a:schemeClr val="lt1">
              <a:alpha val="69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3103016" y="1536071"/>
            <a:ext cx="3318933" cy="818727"/>
            <a:chOff x="3719" y="1701"/>
            <a:chExt cx="3920" cy="967"/>
          </a:xfrm>
        </p:grpSpPr>
        <p:pic>
          <p:nvPicPr>
            <p:cNvPr id="4" name="图片 3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719" y="1701"/>
              <a:ext cx="3920" cy="967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4163" y="1846"/>
              <a:ext cx="3032" cy="787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流利地朗读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086063" y="2836964"/>
            <a:ext cx="3648287" cy="818727"/>
            <a:chOff x="4128" y="2991"/>
            <a:chExt cx="4309" cy="967"/>
          </a:xfrm>
        </p:grpSpPr>
        <p:pic>
          <p:nvPicPr>
            <p:cNvPr id="7" name="图片 6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4128" y="2991"/>
              <a:ext cx="4309" cy="967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4128" y="3117"/>
              <a:ext cx="3832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流利</a:t>
              </a:r>
              <a:r>
                <a:rPr kumimoji="1" lang="zh-CN" altLang="en-US" sz="3735" b="1" smtClean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地表演</a:t>
              </a:r>
              <a:endParaRPr kumimoji="1" lang="zh-CN" altLang="en-US" sz="3735" b="1" dirty="0">
                <a:ln>
                  <a:noFill/>
                </a:ln>
                <a:solidFill>
                  <a:srgbClr val="1F1F20"/>
                </a:solidFill>
                <a:effectLst/>
                <a:latin typeface="Comic Sans MS" panose="030F0702030302020204" pitchFamily="66" charset="0"/>
                <a:ea typeface="黑体" panose="02010609060101010101" pitchFamily="49" charset="-122"/>
                <a:sym typeface="+mn-ea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132446" y="4137857"/>
            <a:ext cx="4460240" cy="818727"/>
            <a:chOff x="3026" y="4137"/>
            <a:chExt cx="5268" cy="967"/>
          </a:xfrm>
        </p:grpSpPr>
        <p:pic>
          <p:nvPicPr>
            <p:cNvPr id="10" name="图片 9" descr="框图"/>
            <p:cNvPicPr>
              <a:picLocks noChangeAspect="1"/>
            </p:cNvPicPr>
            <p:nvPr/>
          </p:nvPicPr>
          <p:blipFill>
            <a:blip r:embed="rId2">
              <a:alphaModFix amt="60000"/>
            </a:blip>
            <a:srcRect l="4371" t="2272" r="55031" b="90147"/>
            <a:stretch>
              <a:fillRect/>
            </a:stretch>
          </p:blipFill>
          <p:spPr>
            <a:xfrm>
              <a:off x="3031" y="4137"/>
              <a:ext cx="5263" cy="967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026" y="4304"/>
              <a:ext cx="4375" cy="78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lvl="0" algn="ctr" defTabSz="914400" fontAlgn="base">
                <a:buClrTx/>
                <a:buSzTx/>
                <a:buFontTx/>
                <a:defRPr/>
              </a:pPr>
              <a:r>
                <a:rPr kumimoji="1" lang="zh-CN" altLang="en-US" sz="3735" b="1" dirty="0">
                  <a:ln>
                    <a:noFill/>
                  </a:ln>
                  <a:solidFill>
                    <a:srgbClr val="1F1F20"/>
                  </a:solidFill>
                  <a:effectLst/>
                  <a:latin typeface="Comic Sans MS" panose="030F0702030302020204" pitchFamily="66" charset="0"/>
                  <a:ea typeface="黑体" panose="02010609060101010101" pitchFamily="49" charset="-122"/>
                  <a:sym typeface="+mn-ea"/>
                </a:rPr>
                <a:t>有感情地表演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009926" y="2999029"/>
            <a:ext cx="1175173" cy="467360"/>
            <a:chOff x="7639" y="3163"/>
            <a:chExt cx="1388" cy="552"/>
          </a:xfrm>
        </p:grpSpPr>
        <p:sp>
          <p:nvSpPr>
            <p:cNvPr id="13" name="五角星 5"/>
            <p:cNvSpPr/>
            <p:nvPr/>
          </p:nvSpPr>
          <p:spPr>
            <a:xfrm>
              <a:off x="7639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4" name="五角星 10"/>
            <p:cNvSpPr/>
            <p:nvPr/>
          </p:nvSpPr>
          <p:spPr>
            <a:xfrm>
              <a:off x="8425" y="3163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  <p:sp>
        <p:nvSpPr>
          <p:cNvPr id="15" name="五角星 23"/>
          <p:cNvSpPr/>
          <p:nvPr/>
        </p:nvSpPr>
        <p:spPr>
          <a:xfrm>
            <a:off x="6561447" y="1698136"/>
            <a:ext cx="510540" cy="467360"/>
          </a:xfrm>
          <a:prstGeom prst="star5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grpSp>
        <p:nvGrpSpPr>
          <p:cNvPr id="16" name="组合 15"/>
          <p:cNvGrpSpPr/>
          <p:nvPr/>
        </p:nvGrpSpPr>
        <p:grpSpPr>
          <a:xfrm>
            <a:off x="7520466" y="4327868"/>
            <a:ext cx="1840653" cy="467360"/>
            <a:chOff x="8075" y="4275"/>
            <a:chExt cx="2174" cy="552"/>
          </a:xfrm>
        </p:grpSpPr>
        <p:sp>
          <p:nvSpPr>
            <p:cNvPr id="17" name="五角星 17"/>
            <p:cNvSpPr/>
            <p:nvPr/>
          </p:nvSpPr>
          <p:spPr>
            <a:xfrm>
              <a:off x="8075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8" name="五角星 18"/>
            <p:cNvSpPr/>
            <p:nvPr/>
          </p:nvSpPr>
          <p:spPr>
            <a:xfrm>
              <a:off x="8861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  <p:sp>
          <p:nvSpPr>
            <p:cNvPr id="19" name="五角星 19"/>
            <p:cNvSpPr/>
            <p:nvPr/>
          </p:nvSpPr>
          <p:spPr>
            <a:xfrm>
              <a:off x="9647" y="4275"/>
              <a:ext cx="603" cy="552"/>
            </a:xfrm>
            <a:prstGeom prst="star5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2400">
                <a:sym typeface="+mn-ea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86745" y="1583284"/>
              <a:ext cx="3025457" cy="404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 smtClean="0">
                  <a:latin typeface="Comic Sans MS" panose="030F0702030302020204" pitchFamily="66" charset="0"/>
                  <a:sym typeface="+mn-ea"/>
                </a:rPr>
                <a:t>I </a:t>
              </a:r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want </a:t>
              </a:r>
              <a:r>
                <a:rPr lang="en-US" altLang="zh-CN" sz="3200">
                  <a:latin typeface="Comic Sans MS" panose="030F0702030302020204" pitchFamily="66" charset="0"/>
                  <a:sym typeface="+mn-ea"/>
                </a:rPr>
                <a:t>to </a:t>
              </a:r>
              <a:r>
                <a:rPr lang="en-US" altLang="zh-CN" sz="3200" smtClean="0">
                  <a:latin typeface="Comic Sans MS" panose="030F0702030302020204" pitchFamily="66" charset="0"/>
                  <a:sym typeface="+mn-ea"/>
                </a:rPr>
                <a:t>practise </a:t>
              </a:r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my song.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9" name="文本框 8"/>
          <p:cNvSpPr txBox="1">
            <a:spLocks noChangeArrowheads="1"/>
          </p:cNvSpPr>
          <p:nvPr/>
        </p:nvSpPr>
        <p:spPr bwMode="auto">
          <a:xfrm>
            <a:off x="1227210" y="3856422"/>
            <a:ext cx="128397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kumimoji="1" lang="zh-CN" altLang="en-US" sz="3600">
                <a:solidFill>
                  <a:srgbClr val="FE4C83"/>
                </a:solidFill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句型： </a:t>
            </a:r>
            <a:endParaRPr lang="zh-CN" altLang="en-US" sz="2000">
              <a:solidFill>
                <a:srgbClr val="FE4C83"/>
              </a:solidFill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 bwMode="auto">
          <a:xfrm>
            <a:off x="1048385" y="4360545"/>
            <a:ext cx="9888855" cy="1568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  <a:ea typeface="楷体" panose="02010609060101010101" pitchFamily="49" charset="-122"/>
                <a:sym typeface="+mn-ea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e.g. I want to have a look at your new watch.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Comic Sans MS" panose="030F0702030302020204" pitchFamily="66" charset="0"/>
                <a:sym typeface="+mn-ea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  <a:sym typeface="+mn-ea"/>
              </a:rPr>
              <a:t>      He wants to go to school.</a:t>
            </a:r>
            <a:endParaRPr kumimoji="1" lang="en-US" altLang="zh-CN" sz="3200">
              <a:solidFill>
                <a:prstClr val="black"/>
              </a:solidFill>
              <a:latin typeface="Comic Sans MS" panose="030F0702030302020204" pitchFamily="66" charset="0"/>
              <a:ea typeface="MS UI Gothic" panose="020B0600070205080204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18" name="组合 17"/>
          <p:cNvGrpSpPr/>
          <p:nvPr/>
        </p:nvGrpSpPr>
        <p:grpSpPr bwMode="auto">
          <a:xfrm>
            <a:off x="519935" y="2351713"/>
            <a:ext cx="11163300" cy="3778922"/>
            <a:chOff x="358774" y="1525803"/>
            <a:chExt cx="8372485" cy="2832322"/>
          </a:xfrm>
        </p:grpSpPr>
        <p:sp>
          <p:nvSpPr>
            <p:cNvPr id="21" name="TextBox 2"/>
            <p:cNvSpPr txBox="1">
              <a:spLocks noChangeArrowheads="1"/>
            </p:cNvSpPr>
            <p:nvPr/>
          </p:nvSpPr>
          <p:spPr bwMode="auto">
            <a:xfrm>
              <a:off x="3175543" y="1525803"/>
              <a:ext cx="3168116" cy="6306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altLang="zh-CN" sz="3200" dirty="0" smtClean="0">
                  <a:solidFill>
                    <a:srgbClr val="00B0F0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want to do </a:t>
              </a:r>
              <a:r>
                <a:rPr lang="en-US" altLang="zh-CN" sz="3200" err="1" smtClean="0">
                  <a:solidFill>
                    <a:srgbClr val="00B0F0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sth</a:t>
              </a:r>
              <a:r>
                <a:rPr lang="en-US" altLang="zh-CN" sz="3200" smtClean="0">
                  <a:solidFill>
                    <a:srgbClr val="00B0F0"/>
                  </a:solidFill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.</a:t>
              </a:r>
              <a:endPara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  <a:defRPr/>
              </a:pPr>
              <a:endParaRPr lang="zh-CN" altLang="en-US" sz="3200" dirty="0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  <p:sp>
          <p:nvSpPr>
            <p:cNvPr id="20" name="矩形: 圆角 30"/>
            <p:cNvSpPr/>
            <p:nvPr/>
          </p:nvSpPr>
          <p:spPr>
            <a:xfrm>
              <a:off x="358774" y="1785579"/>
              <a:ext cx="8372485" cy="2572546"/>
            </a:xfrm>
            <a:custGeom>
              <a:avLst/>
              <a:gdLst>
                <a:gd name="connsiteX0" fmla="*/ 0 w 8338528"/>
                <a:gd name="connsiteY0" fmla="*/ 330174 h 3129314"/>
                <a:gd name="connsiteX1" fmla="*/ 330174 w 8338528"/>
                <a:gd name="connsiteY1" fmla="*/ 0 h 3129314"/>
                <a:gd name="connsiteX2" fmla="*/ 8008354 w 8338528"/>
                <a:gd name="connsiteY2" fmla="*/ 0 h 3129314"/>
                <a:gd name="connsiteX3" fmla="*/ 8338528 w 8338528"/>
                <a:gd name="connsiteY3" fmla="*/ 330174 h 3129314"/>
                <a:gd name="connsiteX4" fmla="*/ 8338528 w 8338528"/>
                <a:gd name="connsiteY4" fmla="*/ 2799140 h 3129314"/>
                <a:gd name="connsiteX5" fmla="*/ 8008354 w 8338528"/>
                <a:gd name="connsiteY5" fmla="*/ 3129314 h 3129314"/>
                <a:gd name="connsiteX6" fmla="*/ 330174 w 8338528"/>
                <a:gd name="connsiteY6" fmla="*/ 3129314 h 3129314"/>
                <a:gd name="connsiteX7" fmla="*/ 0 w 8338528"/>
                <a:gd name="connsiteY7" fmla="*/ 2799140 h 3129314"/>
                <a:gd name="connsiteX8" fmla="*/ 0 w 8338528"/>
                <a:gd name="connsiteY8" fmla="*/ 330174 h 3129314"/>
                <a:gd name="connsiteX0-1" fmla="*/ 0 w 8338528"/>
                <a:gd name="connsiteY0-2" fmla="*/ 330174 h 3129314"/>
                <a:gd name="connsiteX1-3" fmla="*/ 330174 w 8338528"/>
                <a:gd name="connsiteY1-4" fmla="*/ 0 h 3129314"/>
                <a:gd name="connsiteX2-5" fmla="*/ 1618238 w 8338528"/>
                <a:gd name="connsiteY2-6" fmla="*/ 3342 h 3129314"/>
                <a:gd name="connsiteX3-7" fmla="*/ 8008354 w 8338528"/>
                <a:gd name="connsiteY3-8" fmla="*/ 0 h 3129314"/>
                <a:gd name="connsiteX4-9" fmla="*/ 8338528 w 8338528"/>
                <a:gd name="connsiteY4-10" fmla="*/ 330174 h 3129314"/>
                <a:gd name="connsiteX5-11" fmla="*/ 8338528 w 8338528"/>
                <a:gd name="connsiteY5-12" fmla="*/ 2799140 h 3129314"/>
                <a:gd name="connsiteX6-13" fmla="*/ 8008354 w 8338528"/>
                <a:gd name="connsiteY6-14" fmla="*/ 3129314 h 3129314"/>
                <a:gd name="connsiteX7-15" fmla="*/ 330174 w 8338528"/>
                <a:gd name="connsiteY7-16" fmla="*/ 3129314 h 3129314"/>
                <a:gd name="connsiteX8-17" fmla="*/ 0 w 8338528"/>
                <a:gd name="connsiteY8-18" fmla="*/ 2799140 h 3129314"/>
                <a:gd name="connsiteX9" fmla="*/ 0 w 8338528"/>
                <a:gd name="connsiteY9" fmla="*/ 330174 h 3129314"/>
                <a:gd name="connsiteX0-19" fmla="*/ 0 w 8338528"/>
                <a:gd name="connsiteY0-20" fmla="*/ 330174 h 3129314"/>
                <a:gd name="connsiteX1-21" fmla="*/ 330174 w 8338528"/>
                <a:gd name="connsiteY1-22" fmla="*/ 0 h 3129314"/>
                <a:gd name="connsiteX2-23" fmla="*/ 1618238 w 8338528"/>
                <a:gd name="connsiteY2-24" fmla="*/ 3342 h 3129314"/>
                <a:gd name="connsiteX3-25" fmla="*/ 6743131 w 8338528"/>
                <a:gd name="connsiteY3-26" fmla="*/ 3342 h 3129314"/>
                <a:gd name="connsiteX4-27" fmla="*/ 8008354 w 8338528"/>
                <a:gd name="connsiteY4-28" fmla="*/ 0 h 3129314"/>
                <a:gd name="connsiteX5-29" fmla="*/ 8338528 w 8338528"/>
                <a:gd name="connsiteY5-30" fmla="*/ 330174 h 3129314"/>
                <a:gd name="connsiteX6-31" fmla="*/ 8338528 w 8338528"/>
                <a:gd name="connsiteY6-32" fmla="*/ 2799140 h 3129314"/>
                <a:gd name="connsiteX7-33" fmla="*/ 8008354 w 8338528"/>
                <a:gd name="connsiteY7-34" fmla="*/ 3129314 h 3129314"/>
                <a:gd name="connsiteX8-35" fmla="*/ 330174 w 8338528"/>
                <a:gd name="connsiteY8-36" fmla="*/ 3129314 h 3129314"/>
                <a:gd name="connsiteX9-37" fmla="*/ 0 w 8338528"/>
                <a:gd name="connsiteY9-38" fmla="*/ 2799140 h 3129314"/>
                <a:gd name="connsiteX10" fmla="*/ 0 w 8338528"/>
                <a:gd name="connsiteY10" fmla="*/ 330174 h 3129314"/>
                <a:gd name="connsiteX0-39" fmla="*/ 6743131 w 8338528"/>
                <a:gd name="connsiteY0-40" fmla="*/ 3342 h 3129314"/>
                <a:gd name="connsiteX1-41" fmla="*/ 8008354 w 8338528"/>
                <a:gd name="connsiteY1-42" fmla="*/ 0 h 3129314"/>
                <a:gd name="connsiteX2-43" fmla="*/ 8338528 w 8338528"/>
                <a:gd name="connsiteY2-44" fmla="*/ 330174 h 3129314"/>
                <a:gd name="connsiteX3-45" fmla="*/ 8338528 w 8338528"/>
                <a:gd name="connsiteY3-46" fmla="*/ 2799140 h 3129314"/>
                <a:gd name="connsiteX4-47" fmla="*/ 8008354 w 8338528"/>
                <a:gd name="connsiteY4-48" fmla="*/ 3129314 h 3129314"/>
                <a:gd name="connsiteX5-49" fmla="*/ 330174 w 8338528"/>
                <a:gd name="connsiteY5-50" fmla="*/ 3129314 h 3129314"/>
                <a:gd name="connsiteX6-51" fmla="*/ 0 w 8338528"/>
                <a:gd name="connsiteY6-52" fmla="*/ 2799140 h 3129314"/>
                <a:gd name="connsiteX7-53" fmla="*/ 0 w 8338528"/>
                <a:gd name="connsiteY7-54" fmla="*/ 330174 h 3129314"/>
                <a:gd name="connsiteX8-55" fmla="*/ 330174 w 8338528"/>
                <a:gd name="connsiteY8-56" fmla="*/ 0 h 3129314"/>
                <a:gd name="connsiteX9-57" fmla="*/ 1618238 w 8338528"/>
                <a:gd name="connsiteY9-58" fmla="*/ 3342 h 3129314"/>
                <a:gd name="connsiteX10-59" fmla="*/ 6834571 w 8338528"/>
                <a:gd name="connsiteY10-60" fmla="*/ 94782 h 3129314"/>
                <a:gd name="connsiteX0-61" fmla="*/ 6743131 w 8338528"/>
                <a:gd name="connsiteY0-62" fmla="*/ 3342 h 3129314"/>
                <a:gd name="connsiteX1-63" fmla="*/ 8008354 w 8338528"/>
                <a:gd name="connsiteY1-64" fmla="*/ 0 h 3129314"/>
                <a:gd name="connsiteX2-65" fmla="*/ 8338528 w 8338528"/>
                <a:gd name="connsiteY2-66" fmla="*/ 330174 h 3129314"/>
                <a:gd name="connsiteX3-67" fmla="*/ 8338528 w 8338528"/>
                <a:gd name="connsiteY3-68" fmla="*/ 2799140 h 3129314"/>
                <a:gd name="connsiteX4-69" fmla="*/ 8008354 w 8338528"/>
                <a:gd name="connsiteY4-70" fmla="*/ 3129314 h 3129314"/>
                <a:gd name="connsiteX5-71" fmla="*/ 330174 w 8338528"/>
                <a:gd name="connsiteY5-72" fmla="*/ 3129314 h 3129314"/>
                <a:gd name="connsiteX6-73" fmla="*/ 0 w 8338528"/>
                <a:gd name="connsiteY6-74" fmla="*/ 2799140 h 3129314"/>
                <a:gd name="connsiteX7-75" fmla="*/ 0 w 8338528"/>
                <a:gd name="connsiteY7-76" fmla="*/ 330174 h 3129314"/>
                <a:gd name="connsiteX8-77" fmla="*/ 330174 w 8338528"/>
                <a:gd name="connsiteY8-78" fmla="*/ 0 h 3129314"/>
                <a:gd name="connsiteX9-79" fmla="*/ 1618238 w 8338528"/>
                <a:gd name="connsiteY9-80" fmla="*/ 3342 h 3129314"/>
                <a:gd name="connsiteX0-81" fmla="*/ 6743131 w 8338528"/>
                <a:gd name="connsiteY0-82" fmla="*/ 3342 h 3129314"/>
                <a:gd name="connsiteX1-83" fmla="*/ 8008354 w 8338528"/>
                <a:gd name="connsiteY1-84" fmla="*/ 0 h 3129314"/>
                <a:gd name="connsiteX2-85" fmla="*/ 8338528 w 8338528"/>
                <a:gd name="connsiteY2-86" fmla="*/ 330174 h 3129314"/>
                <a:gd name="connsiteX3-87" fmla="*/ 8338528 w 8338528"/>
                <a:gd name="connsiteY3-88" fmla="*/ 2799140 h 3129314"/>
                <a:gd name="connsiteX4-89" fmla="*/ 8008354 w 8338528"/>
                <a:gd name="connsiteY4-90" fmla="*/ 3129314 h 3129314"/>
                <a:gd name="connsiteX5-91" fmla="*/ 330174 w 8338528"/>
                <a:gd name="connsiteY5-92" fmla="*/ 3129314 h 3129314"/>
                <a:gd name="connsiteX6-93" fmla="*/ 0 w 8338528"/>
                <a:gd name="connsiteY6-94" fmla="*/ 2799140 h 3129314"/>
                <a:gd name="connsiteX7-95" fmla="*/ 0 w 8338528"/>
                <a:gd name="connsiteY7-96" fmla="*/ 330174 h 3129314"/>
                <a:gd name="connsiteX8-97" fmla="*/ 330174 w 8338528"/>
                <a:gd name="connsiteY8-98" fmla="*/ 0 h 3129314"/>
                <a:gd name="connsiteX9-99" fmla="*/ 1724564 w 8338528"/>
                <a:gd name="connsiteY9-100" fmla="*/ 10431 h 3129314"/>
                <a:gd name="connsiteX0-101" fmla="*/ 6743131 w 8338528"/>
                <a:gd name="connsiteY0-102" fmla="*/ 3342 h 3129314"/>
                <a:gd name="connsiteX1-103" fmla="*/ 8008354 w 8338528"/>
                <a:gd name="connsiteY1-104" fmla="*/ 0 h 3129314"/>
                <a:gd name="connsiteX2-105" fmla="*/ 8338528 w 8338528"/>
                <a:gd name="connsiteY2-106" fmla="*/ 330174 h 3129314"/>
                <a:gd name="connsiteX3-107" fmla="*/ 8338528 w 8338528"/>
                <a:gd name="connsiteY3-108" fmla="*/ 2799140 h 3129314"/>
                <a:gd name="connsiteX4-109" fmla="*/ 8008354 w 8338528"/>
                <a:gd name="connsiteY4-110" fmla="*/ 3129314 h 3129314"/>
                <a:gd name="connsiteX5-111" fmla="*/ 330174 w 8338528"/>
                <a:gd name="connsiteY5-112" fmla="*/ 3129314 h 3129314"/>
                <a:gd name="connsiteX6-113" fmla="*/ 0 w 8338528"/>
                <a:gd name="connsiteY6-114" fmla="*/ 2799140 h 3129314"/>
                <a:gd name="connsiteX7-115" fmla="*/ 0 w 8338528"/>
                <a:gd name="connsiteY7-116" fmla="*/ 330174 h 3129314"/>
                <a:gd name="connsiteX8-117" fmla="*/ 330174 w 8338528"/>
                <a:gd name="connsiteY8-118" fmla="*/ 0 h 3129314"/>
                <a:gd name="connsiteX9-119" fmla="*/ 1703298 w 8338528"/>
                <a:gd name="connsiteY9-120" fmla="*/ 10431 h 3129314"/>
                <a:gd name="connsiteX0-121" fmla="*/ 6743131 w 8338528"/>
                <a:gd name="connsiteY0-122" fmla="*/ 3342 h 3129314"/>
                <a:gd name="connsiteX1-123" fmla="*/ 8008354 w 8338528"/>
                <a:gd name="connsiteY1-124" fmla="*/ 0 h 3129314"/>
                <a:gd name="connsiteX2-125" fmla="*/ 8338528 w 8338528"/>
                <a:gd name="connsiteY2-126" fmla="*/ 330174 h 3129314"/>
                <a:gd name="connsiteX3-127" fmla="*/ 8338528 w 8338528"/>
                <a:gd name="connsiteY3-128" fmla="*/ 2799140 h 3129314"/>
                <a:gd name="connsiteX4-129" fmla="*/ 8008354 w 8338528"/>
                <a:gd name="connsiteY4-130" fmla="*/ 3129314 h 3129314"/>
                <a:gd name="connsiteX5-131" fmla="*/ 330174 w 8338528"/>
                <a:gd name="connsiteY5-132" fmla="*/ 3129314 h 3129314"/>
                <a:gd name="connsiteX6-133" fmla="*/ 0 w 8338528"/>
                <a:gd name="connsiteY6-134" fmla="*/ 2892616 h 3129314"/>
                <a:gd name="connsiteX7-135" fmla="*/ 0 w 8338528"/>
                <a:gd name="connsiteY7-136" fmla="*/ 330174 h 3129314"/>
                <a:gd name="connsiteX8-137" fmla="*/ 330174 w 8338528"/>
                <a:gd name="connsiteY8-138" fmla="*/ 0 h 3129314"/>
                <a:gd name="connsiteX9-139" fmla="*/ 1703298 w 8338528"/>
                <a:gd name="connsiteY9-140" fmla="*/ 10431 h 312931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8338528" h="3129314">
                  <a:moveTo>
                    <a:pt x="6743131" y="3342"/>
                  </a:moveTo>
                  <a:lnTo>
                    <a:pt x="8008354" y="0"/>
                  </a:lnTo>
                  <a:cubicBezTo>
                    <a:pt x="8190704" y="0"/>
                    <a:pt x="8338528" y="147824"/>
                    <a:pt x="8338528" y="330174"/>
                  </a:cubicBezTo>
                  <a:lnTo>
                    <a:pt x="8338528" y="2799140"/>
                  </a:lnTo>
                  <a:cubicBezTo>
                    <a:pt x="8338528" y="2981490"/>
                    <a:pt x="8190704" y="3129314"/>
                    <a:pt x="8008354" y="3129314"/>
                  </a:cubicBezTo>
                  <a:lnTo>
                    <a:pt x="330174" y="3129314"/>
                  </a:lnTo>
                  <a:cubicBezTo>
                    <a:pt x="147824" y="3129314"/>
                    <a:pt x="0" y="3074966"/>
                    <a:pt x="0" y="2892616"/>
                  </a:cubicBezTo>
                  <a:lnTo>
                    <a:pt x="0" y="330174"/>
                  </a:lnTo>
                  <a:cubicBezTo>
                    <a:pt x="0" y="147824"/>
                    <a:pt x="147824" y="0"/>
                    <a:pt x="330174" y="0"/>
                  </a:cubicBezTo>
                  <a:lnTo>
                    <a:pt x="1703298" y="10431"/>
                  </a:lnTo>
                </a:path>
              </a:pathLst>
            </a:custGeom>
            <a:noFill/>
            <a:ln w="19050" cmpd="thickThin">
              <a:solidFill>
                <a:srgbClr val="0099CC">
                  <a:alpha val="70000"/>
                </a:srgbClr>
              </a:solidFill>
              <a:prstDash val="dash"/>
              <a:headEnd type="diamond" w="med" len="med"/>
              <a:tailEnd type="diamond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2000"/>
            </a:p>
          </p:txBody>
        </p:sp>
        <p:sp>
          <p:nvSpPr>
            <p:cNvPr id="22" name="TextBox 2"/>
            <p:cNvSpPr txBox="1">
              <a:spLocks noChangeArrowheads="1"/>
            </p:cNvSpPr>
            <p:nvPr/>
          </p:nvSpPr>
          <p:spPr bwMode="auto">
            <a:xfrm>
              <a:off x="889231" y="2178681"/>
              <a:ext cx="6073407" cy="63061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no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charset="0"/>
                </a:defRPr>
              </a:lvl9pPr>
            </a:lstStyle>
            <a:p>
              <a:pPr>
                <a:lnSpc>
                  <a:spcPct val="120000"/>
                </a:lnSpc>
                <a:defRPr/>
              </a:pPr>
              <a:r>
                <a:rPr lang="en-US" altLang="zh-CN" sz="3200" dirty="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want to </a:t>
              </a:r>
              <a:r>
                <a:rPr lang="en-US" altLang="zh-CN" sz="320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do sth.</a:t>
              </a:r>
              <a:r>
                <a:rPr lang="zh-CN" altLang="en-US" sz="3200" smtClean="0">
                  <a:latin typeface="Comic Sans MS" panose="030F0702030302020204" pitchFamily="66" charset="0"/>
                  <a:ea typeface="楷体" panose="02010609060101010101" pitchFamily="49" charset="-122"/>
                  <a:sym typeface="+mn-ea"/>
                </a:rPr>
                <a:t>的</a:t>
              </a:r>
              <a:r>
                <a:rPr lang="zh-CN" altLang="en-US" sz="320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意</a:t>
              </a:r>
              <a:r>
                <a:rPr lang="zh-CN" altLang="en-US" sz="3200" dirty="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思是“想要做某</a:t>
              </a:r>
              <a:r>
                <a:rPr lang="zh-CN" altLang="en-US" sz="3200" smtClean="0">
                  <a:latin typeface="楷体" panose="02010609060101010101" pitchFamily="49" charset="-122"/>
                  <a:ea typeface="楷体" panose="02010609060101010101" pitchFamily="49" charset="-122"/>
                  <a:sym typeface="+mn-ea"/>
                </a:rPr>
                <a:t>事”。</a:t>
              </a:r>
              <a:endPara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pPr>
                <a:lnSpc>
                  <a:spcPct val="120000"/>
                </a:lnSpc>
                <a:defRPr/>
              </a:pPr>
              <a:endParaRPr lang="zh-CN" altLang="en-US" sz="3200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endParaRPr>
            </a:p>
          </p:txBody>
        </p:sp>
      </p:grp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文本框 9"/>
          <p:cNvSpPr txBox="1">
            <a:spLocks noChangeArrowheads="1"/>
          </p:cNvSpPr>
          <p:nvPr/>
        </p:nvSpPr>
        <p:spPr bwMode="auto">
          <a:xfrm>
            <a:off x="2699716" y="3794003"/>
            <a:ext cx="9736259" cy="66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主语 </a:t>
            </a:r>
            <a:r>
              <a:rPr lang="en-US" altLang="zh-CN" sz="3200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+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 want(s) to do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sth</a:t>
            </a:r>
            <a:r>
              <a:rPr lang="en-US" altLang="zh-CN" sz="3200" smtClean="0">
                <a:solidFill>
                  <a:srgbClr val="FF000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Comic Sans MS" panose="030F0702030302020204" pitchFamily="66" charset="0"/>
                <a:sym typeface="+mn-ea"/>
              </a:rPr>
              <a:t>. </a:t>
            </a:r>
            <a:endParaRPr lang="en-US" altLang="zh-CN" sz="3200" dirty="0" smtClean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5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1280261" y="954636"/>
            <a:ext cx="9738529" cy="1226163"/>
            <a:chOff x="862511" y="1413046"/>
            <a:chExt cx="4175971" cy="744997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" name="矩形: 圆角 2"/>
            <p:cNvSpPr/>
            <p:nvPr/>
          </p:nvSpPr>
          <p:spPr>
            <a:xfrm>
              <a:off x="862511" y="1413046"/>
              <a:ext cx="4175971" cy="744997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3600"/>
            </a:p>
          </p:txBody>
        </p:sp>
        <p:sp>
          <p:nvSpPr>
            <p:cNvPr id="5" name="文本框 8"/>
            <p:cNvSpPr txBox="1">
              <a:spLocks noChangeArrowheads="1"/>
            </p:cNvSpPr>
            <p:nvPr/>
          </p:nvSpPr>
          <p:spPr bwMode="auto">
            <a:xfrm>
              <a:off x="1215574" y="1567078"/>
              <a:ext cx="3025457" cy="40452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Autofit/>
            </a:bodyPr>
            <a:lstStyle/>
            <a:p>
              <a:r>
                <a:rPr lang="en-US" altLang="zh-CN" sz="3200" dirty="0">
                  <a:latin typeface="Comic Sans MS" panose="030F0702030302020204" pitchFamily="66" charset="0"/>
                  <a:sym typeface="+mn-ea"/>
                </a:rPr>
                <a:t>The singing test will be on May 4th.</a:t>
              </a:r>
              <a:endParaRPr kumimoji="1" lang="en-US" altLang="zh-CN" sz="3200" b="1" dirty="0">
                <a:solidFill>
                  <a:srgbClr val="000000"/>
                </a:solidFill>
                <a:latin typeface="Comic Sans MS" panose="030F0702030302020204" pitchFamily="66" charset="0"/>
                <a:ea typeface="MS UI Gothic" panose="020B0600070205080204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719787" y="1064892"/>
            <a:ext cx="1256908" cy="1226164"/>
            <a:chOff x="5424989" y="2624375"/>
            <a:chExt cx="1671638" cy="1677987"/>
          </a:xfrm>
          <a:effectLst>
            <a:innerShdw blurRad="114300">
              <a:prstClr val="black"/>
            </a:innerShdw>
          </a:effectLst>
        </p:grpSpPr>
        <p:sp>
          <p:nvSpPr>
            <p:cNvPr id="7" name="椭圆 6"/>
            <p:cNvSpPr/>
            <p:nvPr/>
          </p:nvSpPr>
          <p:spPr bwMode="auto">
            <a:xfrm>
              <a:off x="5424989" y="2624375"/>
              <a:ext cx="1671638" cy="1677987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  <a:effectLst>
              <a:innerShdw blurRad="63500" dist="50800" dir="108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600" dirty="0"/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5524306" y="2856188"/>
              <a:ext cx="1398688" cy="1359245"/>
            </a:xfrm>
            <a:custGeom>
              <a:avLst/>
              <a:gdLst>
                <a:gd name="connsiteX0" fmla="*/ 1673051 w 3346102"/>
                <a:gd name="connsiteY0" fmla="*/ 0 h 3346102"/>
                <a:gd name="connsiteX1" fmla="*/ 3346102 w 3346102"/>
                <a:gd name="connsiteY1" fmla="*/ 1673051 h 3346102"/>
                <a:gd name="connsiteX2" fmla="*/ 1673051 w 3346102"/>
                <a:gd name="connsiteY2" fmla="*/ 3346102 h 3346102"/>
                <a:gd name="connsiteX3" fmla="*/ 8638 w 3346102"/>
                <a:gd name="connsiteY3" fmla="*/ 1844111 h 3346102"/>
                <a:gd name="connsiteX4" fmla="*/ 0 w 3346102"/>
                <a:gd name="connsiteY4" fmla="*/ 1673052 h 3346102"/>
                <a:gd name="connsiteX5" fmla="*/ 2 w 3346102"/>
                <a:gd name="connsiteY5" fmla="*/ 1673017 h 3346102"/>
                <a:gd name="connsiteX6" fmla="*/ 8638 w 3346102"/>
                <a:gd name="connsiteY6" fmla="*/ 1501991 h 3346102"/>
                <a:gd name="connsiteX7" fmla="*/ 1673051 w 3346102"/>
                <a:gd name="connsiteY7" fmla="*/ 0 h 3346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46102" h="3346102">
                  <a:moveTo>
                    <a:pt x="1673051" y="0"/>
                  </a:moveTo>
                  <a:cubicBezTo>
                    <a:pt x="2597052" y="0"/>
                    <a:pt x="3346102" y="749050"/>
                    <a:pt x="3346102" y="1673051"/>
                  </a:cubicBezTo>
                  <a:cubicBezTo>
                    <a:pt x="3346102" y="2597052"/>
                    <a:pt x="2597052" y="3346102"/>
                    <a:pt x="1673051" y="3346102"/>
                  </a:cubicBezTo>
                  <a:cubicBezTo>
                    <a:pt x="806800" y="3346102"/>
                    <a:pt x="94315" y="2687757"/>
                    <a:pt x="8638" y="1844111"/>
                  </a:cubicBezTo>
                  <a:lnTo>
                    <a:pt x="0" y="1673052"/>
                  </a:lnTo>
                  <a:lnTo>
                    <a:pt x="2" y="1673017"/>
                  </a:lnTo>
                  <a:lnTo>
                    <a:pt x="8638" y="1501991"/>
                  </a:lnTo>
                  <a:cubicBezTo>
                    <a:pt x="94315" y="658345"/>
                    <a:pt x="806800" y="0"/>
                    <a:pt x="1673051" y="0"/>
                  </a:cubicBezTo>
                  <a:close/>
                </a:path>
              </a:pathLst>
            </a:custGeom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</p:pic>
      </p:grpSp>
      <p:sp>
        <p:nvSpPr>
          <p:cNvPr id="20" name="矩形: 圆角 30"/>
          <p:cNvSpPr/>
          <p:nvPr/>
        </p:nvSpPr>
        <p:spPr>
          <a:xfrm>
            <a:off x="464820" y="2514600"/>
            <a:ext cx="11163300" cy="4102100"/>
          </a:xfrm>
          <a:custGeom>
            <a:avLst/>
            <a:gdLst>
              <a:gd name="connsiteX0" fmla="*/ 0 w 8338528"/>
              <a:gd name="connsiteY0" fmla="*/ 330174 h 3129314"/>
              <a:gd name="connsiteX1" fmla="*/ 330174 w 8338528"/>
              <a:gd name="connsiteY1" fmla="*/ 0 h 3129314"/>
              <a:gd name="connsiteX2" fmla="*/ 8008354 w 8338528"/>
              <a:gd name="connsiteY2" fmla="*/ 0 h 3129314"/>
              <a:gd name="connsiteX3" fmla="*/ 8338528 w 8338528"/>
              <a:gd name="connsiteY3" fmla="*/ 330174 h 3129314"/>
              <a:gd name="connsiteX4" fmla="*/ 8338528 w 8338528"/>
              <a:gd name="connsiteY4" fmla="*/ 2799140 h 3129314"/>
              <a:gd name="connsiteX5" fmla="*/ 8008354 w 8338528"/>
              <a:gd name="connsiteY5" fmla="*/ 3129314 h 3129314"/>
              <a:gd name="connsiteX6" fmla="*/ 330174 w 8338528"/>
              <a:gd name="connsiteY6" fmla="*/ 3129314 h 3129314"/>
              <a:gd name="connsiteX7" fmla="*/ 0 w 8338528"/>
              <a:gd name="connsiteY7" fmla="*/ 2799140 h 3129314"/>
              <a:gd name="connsiteX8" fmla="*/ 0 w 8338528"/>
              <a:gd name="connsiteY8" fmla="*/ 330174 h 3129314"/>
              <a:gd name="connsiteX0-1" fmla="*/ 0 w 8338528"/>
              <a:gd name="connsiteY0-2" fmla="*/ 330174 h 3129314"/>
              <a:gd name="connsiteX1-3" fmla="*/ 330174 w 8338528"/>
              <a:gd name="connsiteY1-4" fmla="*/ 0 h 3129314"/>
              <a:gd name="connsiteX2-5" fmla="*/ 1618238 w 8338528"/>
              <a:gd name="connsiteY2-6" fmla="*/ 3342 h 3129314"/>
              <a:gd name="connsiteX3-7" fmla="*/ 8008354 w 8338528"/>
              <a:gd name="connsiteY3-8" fmla="*/ 0 h 3129314"/>
              <a:gd name="connsiteX4-9" fmla="*/ 8338528 w 8338528"/>
              <a:gd name="connsiteY4-10" fmla="*/ 330174 h 3129314"/>
              <a:gd name="connsiteX5-11" fmla="*/ 8338528 w 8338528"/>
              <a:gd name="connsiteY5-12" fmla="*/ 2799140 h 3129314"/>
              <a:gd name="connsiteX6-13" fmla="*/ 8008354 w 8338528"/>
              <a:gd name="connsiteY6-14" fmla="*/ 3129314 h 3129314"/>
              <a:gd name="connsiteX7-15" fmla="*/ 330174 w 8338528"/>
              <a:gd name="connsiteY7-16" fmla="*/ 3129314 h 3129314"/>
              <a:gd name="connsiteX8-17" fmla="*/ 0 w 8338528"/>
              <a:gd name="connsiteY8-18" fmla="*/ 2799140 h 3129314"/>
              <a:gd name="connsiteX9" fmla="*/ 0 w 8338528"/>
              <a:gd name="connsiteY9" fmla="*/ 330174 h 3129314"/>
              <a:gd name="connsiteX0-19" fmla="*/ 0 w 8338528"/>
              <a:gd name="connsiteY0-20" fmla="*/ 330174 h 3129314"/>
              <a:gd name="connsiteX1-21" fmla="*/ 330174 w 8338528"/>
              <a:gd name="connsiteY1-22" fmla="*/ 0 h 3129314"/>
              <a:gd name="connsiteX2-23" fmla="*/ 1618238 w 8338528"/>
              <a:gd name="connsiteY2-24" fmla="*/ 3342 h 3129314"/>
              <a:gd name="connsiteX3-25" fmla="*/ 6743131 w 8338528"/>
              <a:gd name="connsiteY3-26" fmla="*/ 3342 h 3129314"/>
              <a:gd name="connsiteX4-27" fmla="*/ 8008354 w 8338528"/>
              <a:gd name="connsiteY4-28" fmla="*/ 0 h 3129314"/>
              <a:gd name="connsiteX5-29" fmla="*/ 8338528 w 8338528"/>
              <a:gd name="connsiteY5-30" fmla="*/ 330174 h 3129314"/>
              <a:gd name="connsiteX6-31" fmla="*/ 8338528 w 8338528"/>
              <a:gd name="connsiteY6-32" fmla="*/ 2799140 h 3129314"/>
              <a:gd name="connsiteX7-33" fmla="*/ 8008354 w 8338528"/>
              <a:gd name="connsiteY7-34" fmla="*/ 3129314 h 3129314"/>
              <a:gd name="connsiteX8-35" fmla="*/ 330174 w 8338528"/>
              <a:gd name="connsiteY8-36" fmla="*/ 3129314 h 3129314"/>
              <a:gd name="connsiteX9-37" fmla="*/ 0 w 8338528"/>
              <a:gd name="connsiteY9-38" fmla="*/ 2799140 h 3129314"/>
              <a:gd name="connsiteX10" fmla="*/ 0 w 8338528"/>
              <a:gd name="connsiteY10" fmla="*/ 330174 h 3129314"/>
              <a:gd name="connsiteX0-39" fmla="*/ 6743131 w 8338528"/>
              <a:gd name="connsiteY0-40" fmla="*/ 3342 h 3129314"/>
              <a:gd name="connsiteX1-41" fmla="*/ 8008354 w 8338528"/>
              <a:gd name="connsiteY1-42" fmla="*/ 0 h 3129314"/>
              <a:gd name="connsiteX2-43" fmla="*/ 8338528 w 8338528"/>
              <a:gd name="connsiteY2-44" fmla="*/ 330174 h 3129314"/>
              <a:gd name="connsiteX3-45" fmla="*/ 8338528 w 8338528"/>
              <a:gd name="connsiteY3-46" fmla="*/ 2799140 h 3129314"/>
              <a:gd name="connsiteX4-47" fmla="*/ 8008354 w 8338528"/>
              <a:gd name="connsiteY4-48" fmla="*/ 3129314 h 3129314"/>
              <a:gd name="connsiteX5-49" fmla="*/ 330174 w 8338528"/>
              <a:gd name="connsiteY5-50" fmla="*/ 3129314 h 3129314"/>
              <a:gd name="connsiteX6-51" fmla="*/ 0 w 8338528"/>
              <a:gd name="connsiteY6-52" fmla="*/ 2799140 h 3129314"/>
              <a:gd name="connsiteX7-53" fmla="*/ 0 w 8338528"/>
              <a:gd name="connsiteY7-54" fmla="*/ 330174 h 3129314"/>
              <a:gd name="connsiteX8-55" fmla="*/ 330174 w 8338528"/>
              <a:gd name="connsiteY8-56" fmla="*/ 0 h 3129314"/>
              <a:gd name="connsiteX9-57" fmla="*/ 1618238 w 8338528"/>
              <a:gd name="connsiteY9-58" fmla="*/ 3342 h 3129314"/>
              <a:gd name="connsiteX10-59" fmla="*/ 6834571 w 8338528"/>
              <a:gd name="connsiteY10-60" fmla="*/ 94782 h 3129314"/>
              <a:gd name="connsiteX0-61" fmla="*/ 6743131 w 8338528"/>
              <a:gd name="connsiteY0-62" fmla="*/ 3342 h 3129314"/>
              <a:gd name="connsiteX1-63" fmla="*/ 8008354 w 8338528"/>
              <a:gd name="connsiteY1-64" fmla="*/ 0 h 3129314"/>
              <a:gd name="connsiteX2-65" fmla="*/ 8338528 w 8338528"/>
              <a:gd name="connsiteY2-66" fmla="*/ 330174 h 3129314"/>
              <a:gd name="connsiteX3-67" fmla="*/ 8338528 w 8338528"/>
              <a:gd name="connsiteY3-68" fmla="*/ 2799140 h 3129314"/>
              <a:gd name="connsiteX4-69" fmla="*/ 8008354 w 8338528"/>
              <a:gd name="connsiteY4-70" fmla="*/ 3129314 h 3129314"/>
              <a:gd name="connsiteX5-71" fmla="*/ 330174 w 8338528"/>
              <a:gd name="connsiteY5-72" fmla="*/ 3129314 h 3129314"/>
              <a:gd name="connsiteX6-73" fmla="*/ 0 w 8338528"/>
              <a:gd name="connsiteY6-74" fmla="*/ 2799140 h 3129314"/>
              <a:gd name="connsiteX7-75" fmla="*/ 0 w 8338528"/>
              <a:gd name="connsiteY7-76" fmla="*/ 330174 h 3129314"/>
              <a:gd name="connsiteX8-77" fmla="*/ 330174 w 8338528"/>
              <a:gd name="connsiteY8-78" fmla="*/ 0 h 3129314"/>
              <a:gd name="connsiteX9-79" fmla="*/ 1618238 w 8338528"/>
              <a:gd name="connsiteY9-80" fmla="*/ 3342 h 3129314"/>
              <a:gd name="connsiteX0-81" fmla="*/ 6743131 w 8338528"/>
              <a:gd name="connsiteY0-82" fmla="*/ 3342 h 3129314"/>
              <a:gd name="connsiteX1-83" fmla="*/ 8008354 w 8338528"/>
              <a:gd name="connsiteY1-84" fmla="*/ 0 h 3129314"/>
              <a:gd name="connsiteX2-85" fmla="*/ 8338528 w 8338528"/>
              <a:gd name="connsiteY2-86" fmla="*/ 330174 h 3129314"/>
              <a:gd name="connsiteX3-87" fmla="*/ 8338528 w 8338528"/>
              <a:gd name="connsiteY3-88" fmla="*/ 2799140 h 3129314"/>
              <a:gd name="connsiteX4-89" fmla="*/ 8008354 w 8338528"/>
              <a:gd name="connsiteY4-90" fmla="*/ 3129314 h 3129314"/>
              <a:gd name="connsiteX5-91" fmla="*/ 330174 w 8338528"/>
              <a:gd name="connsiteY5-92" fmla="*/ 3129314 h 3129314"/>
              <a:gd name="connsiteX6-93" fmla="*/ 0 w 8338528"/>
              <a:gd name="connsiteY6-94" fmla="*/ 2799140 h 3129314"/>
              <a:gd name="connsiteX7-95" fmla="*/ 0 w 8338528"/>
              <a:gd name="connsiteY7-96" fmla="*/ 330174 h 3129314"/>
              <a:gd name="connsiteX8-97" fmla="*/ 330174 w 8338528"/>
              <a:gd name="connsiteY8-98" fmla="*/ 0 h 3129314"/>
              <a:gd name="connsiteX9-99" fmla="*/ 1724564 w 8338528"/>
              <a:gd name="connsiteY9-100" fmla="*/ 10431 h 3129314"/>
              <a:gd name="connsiteX0-101" fmla="*/ 6743131 w 8338528"/>
              <a:gd name="connsiteY0-102" fmla="*/ 3342 h 3129314"/>
              <a:gd name="connsiteX1-103" fmla="*/ 8008354 w 8338528"/>
              <a:gd name="connsiteY1-104" fmla="*/ 0 h 3129314"/>
              <a:gd name="connsiteX2-105" fmla="*/ 8338528 w 8338528"/>
              <a:gd name="connsiteY2-106" fmla="*/ 330174 h 3129314"/>
              <a:gd name="connsiteX3-107" fmla="*/ 8338528 w 8338528"/>
              <a:gd name="connsiteY3-108" fmla="*/ 2799140 h 3129314"/>
              <a:gd name="connsiteX4-109" fmla="*/ 8008354 w 8338528"/>
              <a:gd name="connsiteY4-110" fmla="*/ 3129314 h 3129314"/>
              <a:gd name="connsiteX5-111" fmla="*/ 330174 w 8338528"/>
              <a:gd name="connsiteY5-112" fmla="*/ 3129314 h 3129314"/>
              <a:gd name="connsiteX6-113" fmla="*/ 0 w 8338528"/>
              <a:gd name="connsiteY6-114" fmla="*/ 2799140 h 3129314"/>
              <a:gd name="connsiteX7-115" fmla="*/ 0 w 8338528"/>
              <a:gd name="connsiteY7-116" fmla="*/ 330174 h 3129314"/>
              <a:gd name="connsiteX8-117" fmla="*/ 330174 w 8338528"/>
              <a:gd name="connsiteY8-118" fmla="*/ 0 h 3129314"/>
              <a:gd name="connsiteX9-119" fmla="*/ 1703298 w 8338528"/>
              <a:gd name="connsiteY9-120" fmla="*/ 10431 h 3129314"/>
              <a:gd name="connsiteX0-121" fmla="*/ 6743131 w 8338528"/>
              <a:gd name="connsiteY0-122" fmla="*/ 3342 h 3129314"/>
              <a:gd name="connsiteX1-123" fmla="*/ 8008354 w 8338528"/>
              <a:gd name="connsiteY1-124" fmla="*/ 0 h 3129314"/>
              <a:gd name="connsiteX2-125" fmla="*/ 8338528 w 8338528"/>
              <a:gd name="connsiteY2-126" fmla="*/ 330174 h 3129314"/>
              <a:gd name="connsiteX3-127" fmla="*/ 8338528 w 8338528"/>
              <a:gd name="connsiteY3-128" fmla="*/ 2799140 h 3129314"/>
              <a:gd name="connsiteX4-129" fmla="*/ 8008354 w 8338528"/>
              <a:gd name="connsiteY4-130" fmla="*/ 3129314 h 3129314"/>
              <a:gd name="connsiteX5-131" fmla="*/ 330174 w 8338528"/>
              <a:gd name="connsiteY5-132" fmla="*/ 3129314 h 3129314"/>
              <a:gd name="connsiteX6-133" fmla="*/ 0 w 8338528"/>
              <a:gd name="connsiteY6-134" fmla="*/ 2892616 h 3129314"/>
              <a:gd name="connsiteX7-135" fmla="*/ 0 w 8338528"/>
              <a:gd name="connsiteY7-136" fmla="*/ 330174 h 3129314"/>
              <a:gd name="connsiteX8-137" fmla="*/ 330174 w 8338528"/>
              <a:gd name="connsiteY8-138" fmla="*/ 0 h 3129314"/>
              <a:gd name="connsiteX9-139" fmla="*/ 1703298 w 8338528"/>
              <a:gd name="connsiteY9-140" fmla="*/ 10431 h 31293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</a:cxnLst>
            <a:rect l="l" t="t" r="r" b="b"/>
            <a:pathLst>
              <a:path w="8338528" h="3129314">
                <a:moveTo>
                  <a:pt x="6743131" y="3342"/>
                </a:moveTo>
                <a:lnTo>
                  <a:pt x="8008354" y="0"/>
                </a:lnTo>
                <a:cubicBezTo>
                  <a:pt x="8190704" y="0"/>
                  <a:pt x="8338528" y="147824"/>
                  <a:pt x="8338528" y="330174"/>
                </a:cubicBezTo>
                <a:lnTo>
                  <a:pt x="8338528" y="2799140"/>
                </a:lnTo>
                <a:cubicBezTo>
                  <a:pt x="8338528" y="2981490"/>
                  <a:pt x="8190704" y="3129314"/>
                  <a:pt x="8008354" y="3129314"/>
                </a:cubicBezTo>
                <a:lnTo>
                  <a:pt x="330174" y="3129314"/>
                </a:lnTo>
                <a:cubicBezTo>
                  <a:pt x="147824" y="3129314"/>
                  <a:pt x="0" y="3074966"/>
                  <a:pt x="0" y="2892616"/>
                </a:cubicBezTo>
                <a:lnTo>
                  <a:pt x="0" y="330174"/>
                </a:lnTo>
                <a:cubicBezTo>
                  <a:pt x="0" y="147824"/>
                  <a:pt x="147824" y="0"/>
                  <a:pt x="330174" y="0"/>
                </a:cubicBezTo>
                <a:lnTo>
                  <a:pt x="1703298" y="10431"/>
                </a:lnTo>
              </a:path>
            </a:pathLst>
          </a:custGeom>
          <a:noFill/>
          <a:ln w="19050" cmpd="thickThin">
            <a:solidFill>
              <a:srgbClr val="0099CC">
                <a:alpha val="70000"/>
              </a:srgbClr>
            </a:solidFill>
            <a:prstDash val="dash"/>
            <a:headEnd type="diamond" w="med" len="med"/>
            <a:tailEnd type="diamond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2000"/>
          </a:p>
        </p:txBody>
      </p:sp>
      <p:sp>
        <p:nvSpPr>
          <p:cNvPr id="48" name="文本框 8"/>
          <p:cNvSpPr txBox="1"/>
          <p:nvPr/>
        </p:nvSpPr>
        <p:spPr>
          <a:xfrm>
            <a:off x="792508" y="251795"/>
            <a:ext cx="3151130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Language point.</a:t>
            </a:r>
            <a:endParaRPr lang="zh-CN" alt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42" name="图片 4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19" y="93086"/>
            <a:ext cx="605641" cy="746835"/>
          </a:xfrm>
          <a:prstGeom prst="rect">
            <a:avLst/>
          </a:prstGeom>
        </p:spPr>
      </p:pic>
      <p:grpSp>
        <p:nvGrpSpPr>
          <p:cNvPr id="43" name="组合 7"/>
          <p:cNvGrpSpPr/>
          <p:nvPr/>
        </p:nvGrpSpPr>
        <p:grpSpPr bwMode="auto">
          <a:xfrm>
            <a:off x="-13452" y="6536259"/>
            <a:ext cx="12230074" cy="341410"/>
            <a:chOff x="-4274936" y="4831062"/>
            <a:chExt cx="13721653" cy="277718"/>
          </a:xfrm>
        </p:grpSpPr>
        <p:pic>
          <p:nvPicPr>
            <p:cNvPr id="44" name="图片 8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763" r="24969" b="24265"/>
            <a:stretch>
              <a:fillRect/>
            </a:stretch>
          </p:blipFill>
          <p:spPr bwMode="auto">
            <a:xfrm flipH="1">
              <a:off x="-4274936" y="4831062"/>
              <a:ext cx="6860827" cy="277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图片 9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625" r="24969" b="24403"/>
            <a:stretch>
              <a:fillRect/>
            </a:stretch>
          </p:blipFill>
          <p:spPr bwMode="auto">
            <a:xfrm>
              <a:off x="2585891" y="4831062"/>
              <a:ext cx="6860826" cy="277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组合 11"/>
          <p:cNvGrpSpPr/>
          <p:nvPr/>
        </p:nvGrpSpPr>
        <p:grpSpPr bwMode="auto">
          <a:xfrm rot="21421826">
            <a:off x="11132916" y="5844742"/>
            <a:ext cx="1265767" cy="933451"/>
            <a:chOff x="8360280" y="4348282"/>
            <a:chExt cx="950101" cy="699874"/>
          </a:xfrm>
        </p:grpSpPr>
        <p:pic>
          <p:nvPicPr>
            <p:cNvPr id="47" name="图片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360280" y="4348282"/>
              <a:ext cx="699874" cy="699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图片 1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174726">
              <a:off x="8757851" y="4448407"/>
              <a:ext cx="552530" cy="552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" name="TextBox 34"/>
          <p:cNvSpPr txBox="1"/>
          <p:nvPr/>
        </p:nvSpPr>
        <p:spPr>
          <a:xfrm>
            <a:off x="624095" y="2693402"/>
            <a:ext cx="10844135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这个句子用来表示一般将来时。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s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inging test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是指“歌唱比赛”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will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是情态动词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意思是“将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;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要”。</a:t>
            </a:r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will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在句中表示将来的动作或状态。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e.g. He will go to America tomorrow.</a:t>
            </a:r>
          </a:p>
          <a:p>
            <a:pPr>
              <a:lnSpc>
                <a:spcPct val="15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It will be sunny tomorrow.</a:t>
            </a:r>
          </a:p>
        </p:txBody>
      </p:sp>
      <p:sp>
        <p:nvSpPr>
          <p:cNvPr id="18" name="TextBox 2"/>
          <p:cNvSpPr txBox="1">
            <a:spLocks noChangeArrowheads="1"/>
          </p:cNvSpPr>
          <p:nvPr/>
        </p:nvSpPr>
        <p:spPr bwMode="auto">
          <a:xfrm>
            <a:off x="4109367" y="2206239"/>
            <a:ext cx="5049736" cy="841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>
              <a:lnSpc>
                <a:spcPct val="120000"/>
              </a:lnSpc>
              <a:defRPr/>
            </a:pPr>
            <a:r>
              <a:rPr lang="zh-CN" altLang="en-US" sz="3200" b="1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表示</a:t>
            </a:r>
            <a:r>
              <a:rPr lang="zh-CN" altLang="en-US" sz="3200" b="1" smtClean="0">
                <a:solidFill>
                  <a:srgbClr val="00B0F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一般将来时的句子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0000"/>
              </a:lnSpc>
              <a:defRPr/>
            </a:pPr>
            <a:endParaRPr lang="zh-CN" altLang="en-US" sz="3200" b="1" dirty="0" smtClean="0">
              <a:solidFill>
                <a:srgbClr val="00B0F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5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67808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一、英汉互译。</a:t>
            </a: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861060" y="148018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160655" y="185166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911225" y="1953260"/>
            <a:ext cx="9767570" cy="4615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 kitten_______________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2. </a:t>
            </a:r>
            <a:r>
              <a:rPr 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不</a:t>
            </a:r>
            <a:r>
              <a:rPr lang="zh-CN" altLang="en-US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要</a:t>
            </a:r>
            <a:r>
              <a:rPr 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担心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3. Practice makes perfect.___________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4. 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of course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5. </a:t>
            </a:r>
            <a:r>
              <a:rPr lang="zh-CN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踢足球</a:t>
            </a: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  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6. watch TV____________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7. go swimming 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2689860" y="2000250"/>
            <a:ext cx="2130425" cy="6191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小猫</a:t>
            </a:r>
          </a:p>
        </p:txBody>
      </p:sp>
      <p:sp>
        <p:nvSpPr>
          <p:cNvPr id="50" name="TextBox 49"/>
          <p:cNvSpPr txBox="1"/>
          <p:nvPr>
            <p:custDataLst>
              <p:tags r:id="rId3"/>
            </p:custDataLst>
          </p:nvPr>
        </p:nvSpPr>
        <p:spPr>
          <a:xfrm>
            <a:off x="2767965" y="4584122"/>
            <a:ext cx="3096260" cy="59055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play football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52" name="TextBox 51"/>
          <p:cNvSpPr txBox="1"/>
          <p:nvPr>
            <p:custDataLst>
              <p:tags r:id="rId4"/>
            </p:custDataLst>
          </p:nvPr>
        </p:nvSpPr>
        <p:spPr>
          <a:xfrm>
            <a:off x="3284855" y="3961130"/>
            <a:ext cx="1402715" cy="5873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800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当然</a:t>
            </a:r>
            <a:endParaRPr lang="zh-CN" sz="28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5"/>
            </p:custDataLst>
          </p:nvPr>
        </p:nvSpPr>
        <p:spPr>
          <a:xfrm>
            <a:off x="3676650" y="5233727"/>
            <a:ext cx="252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看电视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3" name="TextBox 44"/>
          <p:cNvSpPr txBox="1"/>
          <p:nvPr>
            <p:custDataLst>
              <p:tags r:id="rId6"/>
            </p:custDataLst>
          </p:nvPr>
        </p:nvSpPr>
        <p:spPr>
          <a:xfrm>
            <a:off x="3007995" y="2658110"/>
            <a:ext cx="3860165" cy="53022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Don’t worry</a:t>
            </a:r>
          </a:p>
        </p:txBody>
      </p:sp>
      <p:sp>
        <p:nvSpPr>
          <p:cNvPr id="4" name="TextBox 44"/>
          <p:cNvSpPr txBox="1"/>
          <p:nvPr>
            <p:custDataLst>
              <p:tags r:id="rId7"/>
            </p:custDataLst>
          </p:nvPr>
        </p:nvSpPr>
        <p:spPr>
          <a:xfrm>
            <a:off x="5726430" y="3310255"/>
            <a:ext cx="2524760" cy="6546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熟能生巧。</a:t>
            </a:r>
          </a:p>
        </p:txBody>
      </p:sp>
      <p:sp>
        <p:nvSpPr>
          <p:cNvPr id="5" name="TextBox 45"/>
          <p:cNvSpPr txBox="1"/>
          <p:nvPr>
            <p:custDataLst>
              <p:tags r:id="rId8"/>
            </p:custDataLst>
          </p:nvPr>
        </p:nvSpPr>
        <p:spPr>
          <a:xfrm>
            <a:off x="3849774" y="5836834"/>
            <a:ext cx="2522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smtClean="0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</a:rPr>
              <a:t>去游泳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1" name="文本框 8"/>
          <p:cNvSpPr txBox="1"/>
          <p:nvPr/>
        </p:nvSpPr>
        <p:spPr>
          <a:xfrm>
            <a:off x="343187" y="41535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Exercises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50" grpId="0"/>
      <p:bldP spid="52" grpId="0"/>
      <p:bldP spid="2" grpId="0"/>
      <p:bldP spid="3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>
            <p:custDataLst>
              <p:tags r:id="rId1"/>
            </p:custDataLst>
          </p:nvPr>
        </p:nvSpPr>
        <p:spPr>
          <a:xfrm>
            <a:off x="1238362" y="1938380"/>
            <a:ext cx="9929321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1. I see ________ pandas in the picture. ( eight)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My mom’s birthday is on June________. (three)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3.—What time is it now?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—It’s ________o’clock. (two)</a:t>
            </a: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4.There are ________people in Amy’s family. (six)</a:t>
            </a:r>
          </a:p>
        </p:txBody>
      </p:sp>
      <p:sp>
        <p:nvSpPr>
          <p:cNvPr id="61" name="TextBox 60"/>
          <p:cNvSpPr txBox="1"/>
          <p:nvPr>
            <p:custDataLst>
              <p:tags r:id="rId2"/>
            </p:custDataLst>
          </p:nvPr>
        </p:nvSpPr>
        <p:spPr>
          <a:xfrm>
            <a:off x="3186424" y="1891024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eight</a:t>
            </a:r>
          </a:p>
        </p:txBody>
      </p:sp>
      <p:sp>
        <p:nvSpPr>
          <p:cNvPr id="29" name="Rectangle 9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0817" y="1152687"/>
            <a:ext cx="65173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、用单词的适当形式填空。</a:t>
            </a:r>
          </a:p>
          <a:p>
            <a:endParaRPr lang="zh-CN" altLang="zh-CN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TextBox 7"/>
          <p:cNvSpPr txBox="1"/>
          <p:nvPr>
            <p:custDataLst>
              <p:tags r:id="rId4"/>
            </p:custDataLst>
          </p:nvPr>
        </p:nvSpPr>
        <p:spPr>
          <a:xfrm>
            <a:off x="7905872" y="2574402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3rd</a:t>
            </a:r>
          </a:p>
        </p:txBody>
      </p:sp>
      <p:sp>
        <p:nvSpPr>
          <p:cNvPr id="9" name="TextBox 8"/>
          <p:cNvSpPr txBox="1"/>
          <p:nvPr>
            <p:custDataLst>
              <p:tags r:id="rId5"/>
            </p:custDataLst>
          </p:nvPr>
        </p:nvSpPr>
        <p:spPr>
          <a:xfrm>
            <a:off x="3397206" y="3684492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two</a:t>
            </a:r>
          </a:p>
        </p:txBody>
      </p:sp>
      <p:sp>
        <p:nvSpPr>
          <p:cNvPr id="10" name="TextBox 9"/>
          <p:cNvSpPr txBox="1"/>
          <p:nvPr>
            <p:custDataLst>
              <p:tags r:id="rId6"/>
            </p:custDataLst>
          </p:nvPr>
        </p:nvSpPr>
        <p:spPr>
          <a:xfrm>
            <a:off x="4295346" y="4293780"/>
            <a:ext cx="1826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" grpId="0"/>
      <p:bldP spid="9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2892977" cy="10687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2080" y="109867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3"/>
          <p:cNvSpPr txBox="1"/>
          <p:nvPr>
            <p:custDataLst>
              <p:tags r:id="rId2"/>
            </p:custDataLst>
          </p:nvPr>
        </p:nvSpPr>
        <p:spPr>
          <a:xfrm>
            <a:off x="11542080" y="209871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twentieth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283" y="109867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>
            <p:custDataLst>
              <p:tags r:id="rId4"/>
            </p:custDataLst>
          </p:nvPr>
        </p:nvSpPr>
        <p:spPr>
          <a:xfrm>
            <a:off x="11610283" y="209871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thirtieth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83" y="125107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>
            <p:custDataLst>
              <p:tags r:id="rId6"/>
            </p:custDataLst>
          </p:nvPr>
        </p:nvSpPr>
        <p:spPr>
          <a:xfrm>
            <a:off x="11762683" y="225111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fourth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6" name="Picture 2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5083" y="140347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>
            <p:custDataLst>
              <p:tags r:id="rId8"/>
            </p:custDataLst>
          </p:nvPr>
        </p:nvSpPr>
        <p:spPr>
          <a:xfrm>
            <a:off x="11915083" y="240351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twelfth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pic>
        <p:nvPicPr>
          <p:cNvPr id="28" name="Picture 2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7483" y="1555876"/>
            <a:ext cx="2299907" cy="52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>
            <p:custDataLst>
              <p:tags r:id="rId10"/>
            </p:custDataLst>
          </p:nvPr>
        </p:nvSpPr>
        <p:spPr>
          <a:xfrm>
            <a:off x="12067483" y="2555918"/>
            <a:ext cx="2436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latin typeface="Comic Sans MS" panose="030F0702030302020204" pitchFamily="66" charset="0"/>
              </a:rPr>
              <a:t>second</a:t>
            </a:r>
            <a:endParaRPr lang="zh-CN" altLang="en-US" sz="3600" b="1" dirty="0" smtClean="0">
              <a:latin typeface="Comic Sans MS" panose="030F0702030302020204" pitchFamily="66" charset="0"/>
            </a:endParaRPr>
          </a:p>
        </p:txBody>
      </p:sp>
      <p:sp>
        <p:nvSpPr>
          <p:cNvPr id="22" name="TextBox 31"/>
          <p:cNvSpPr txBox="1"/>
          <p:nvPr>
            <p:custDataLst>
              <p:tags r:id="rId11"/>
            </p:custDataLst>
          </p:nvPr>
        </p:nvSpPr>
        <p:spPr>
          <a:xfrm>
            <a:off x="3187700" y="592455"/>
            <a:ext cx="5582920" cy="8947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zh-CN" altLang="zh-CN" sz="4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点击鼠标，气球飘来</a:t>
            </a:r>
          </a:p>
        </p:txBody>
      </p:sp>
      <p:sp>
        <p:nvSpPr>
          <p:cNvPr id="15" name="矩形 14"/>
          <p:cNvSpPr/>
          <p:nvPr/>
        </p:nvSpPr>
        <p:spPr>
          <a:xfrm>
            <a:off x="324388" y="293567"/>
            <a:ext cx="15023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Review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6" dur="7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8" dur="7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197222 C -0.07891 -0.0206522 -0.16185 0.0177378 -0.23672 -0.0266622 C -0.33633 -0.0259622 -0.43594 -0.0257322 -0.53555 -0.0243522 C -0.55912 -0.0241122 -0.58177 -0.00862222 -0.60521 -0.00816222 C -0.67982 -0.00654222 -0.7543 -0.00654222 -0.82891 -0.00562222 C -1.03867 -0.00724222 -1.06615 0.00455778 -1.19336 -0.0127922 C -1.2125 -0.0238822 -1.19857 -0.0174122 -1.23672 -0.0174122 " pathEditMode="relative" rAng="0" ptsTypes="ffffffA">
                                      <p:cBhvr>
                                        <p:cTn id="12" dur="7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800" y="5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14" dur="7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18" dur="7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0" dur="7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4" dur="7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26" dur="7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30" dur="7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7891 -0.00093 -0.16185 0.03746 -0.23672 -0.00694 C -0.33633 -0.00624 -0.43594 -0.00601 -0.53555 -0.00463 C -0.55912 -0.00439 -0.58177 0.0111 -0.60521 0.01156 C -0.67982 0.01318 -0.7543 0.01318 -0.82891 0.0141 C -1.03867 0.01248 -1.06615 0.02428 -1.19336 0.00693 C -1.2125 -0.00416 -1.19857 0.00231 -1.23672 0.00231 " pathEditMode="relative" ptsTypes="ffffffA">
                                      <p:cBhvr>
                                        <p:cTn id="32" dur="7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25" grpId="0"/>
      <p:bldP spid="27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258335" y="808617"/>
            <a:ext cx="575797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三、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按照要求完成句子。</a:t>
            </a:r>
          </a:p>
        </p:txBody>
      </p:sp>
      <p:sp>
        <p:nvSpPr>
          <p:cNvPr id="168" name="矩形 167"/>
          <p:cNvSpPr/>
          <p:nvPr>
            <p:custDataLst>
              <p:tags r:id="rId1"/>
            </p:custDataLst>
          </p:nvPr>
        </p:nvSpPr>
        <p:spPr>
          <a:xfrm>
            <a:off x="319405" y="1813560"/>
            <a:ext cx="11393805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1.The singing test will be </a:t>
            </a:r>
            <a:r>
              <a:rPr lang="en-US" altLang="zh-CN" sz="2800" u="sng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on May 4th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.(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对画线部分提问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2.song, to, my, I, practice, want (.)(</a:t>
            </a:r>
            <a:r>
              <a:rPr lang="zh-CN" alt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连词成句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_________________________________________</a:t>
            </a: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3.I</a:t>
            </a:r>
            <a:r>
              <a:rPr lang="en-US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will play football after lunch.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(</a:t>
            </a:r>
            <a:r>
              <a:rPr lang="zh-CN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改为一般疑问句</a:t>
            </a:r>
            <a:r>
              <a:rPr lang="en-US" altLang="zh-CN" sz="2800" dirty="0" smtClean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ln w="0"/>
                <a:latin typeface="Comic Sans MS" panose="030F0702030302020204" pitchFamily="66" charset="0"/>
                <a:ea typeface="宋体" panose="02010600030101010101" pitchFamily="2" charset="-122"/>
              </a:rPr>
              <a:t>  ____________________________________</a:t>
            </a:r>
          </a:p>
        </p:txBody>
      </p:sp>
      <p:sp>
        <p:nvSpPr>
          <p:cNvPr id="45" name="TextBox 44"/>
          <p:cNvSpPr txBox="1"/>
          <p:nvPr>
            <p:custDataLst>
              <p:tags r:id="rId2"/>
            </p:custDataLst>
          </p:nvPr>
        </p:nvSpPr>
        <p:spPr>
          <a:xfrm>
            <a:off x="808355" y="2504440"/>
            <a:ext cx="83394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When will the singing test be?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46" name="TextBox 45"/>
          <p:cNvSpPr txBox="1"/>
          <p:nvPr>
            <p:custDataLst>
              <p:tags r:id="rId3"/>
            </p:custDataLst>
          </p:nvPr>
        </p:nvSpPr>
        <p:spPr>
          <a:xfrm>
            <a:off x="808355" y="385572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I want to practice my song.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  <p:sp>
        <p:nvSpPr>
          <p:cNvPr id="2" name="TextBox 45"/>
          <p:cNvSpPr txBox="1"/>
          <p:nvPr>
            <p:custDataLst>
              <p:tags r:id="rId4"/>
            </p:custDataLst>
          </p:nvPr>
        </p:nvSpPr>
        <p:spPr>
          <a:xfrm>
            <a:off x="808355" y="5058410"/>
            <a:ext cx="90824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  <a:ea typeface="微软雅黑" panose="020B0503020204020204" charset="-122"/>
              </a:rPr>
              <a:t>Will you play football after lunch?</a:t>
            </a:r>
            <a:endParaRPr lang="zh-CN" altLang="en-US" sz="2800" dirty="0">
              <a:solidFill>
                <a:srgbClr val="FF0000"/>
              </a:solidFill>
              <a:latin typeface="Comic Sans MS" panose="030F0702030302020204" pitchFamily="66" charset="0"/>
              <a:ea typeface="微软雅黑" panose="020B050302020402020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6" grpId="0"/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067175" y="-1344295"/>
            <a:ext cx="4381500" cy="9918700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grpSp>
        <p:nvGrpSpPr>
          <p:cNvPr id="4" name="组合 32"/>
          <p:cNvGrpSpPr/>
          <p:nvPr/>
        </p:nvGrpSpPr>
        <p:grpSpPr>
          <a:xfrm>
            <a:off x="993427" y="4676561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25" name="文本框 8"/>
          <p:cNvSpPr txBox="1"/>
          <p:nvPr/>
        </p:nvSpPr>
        <p:spPr>
          <a:xfrm>
            <a:off x="282287" y="381581"/>
            <a:ext cx="251385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smtClean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Summary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2" name="Rectangle 1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6778" y="1824371"/>
            <a:ext cx="9279768" cy="332398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能够正确听、说、认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、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读单词：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kitten, diary, still, noise, fur, open, walk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等。</a:t>
            </a:r>
            <a:endParaRPr lang="en-US" altLang="zh-CN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能用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Sb’s birthday is…. 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句型简单介绍某人的生日是哪一天。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en-US" altLang="zh-CN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能够掌握基数词和序数词的用法。</a:t>
            </a:r>
            <a:endParaRPr lang="en-US" altLang="zh-CN" sz="2800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3"/>
          <p:cNvGrpSpPr/>
          <p:nvPr/>
        </p:nvGrpSpPr>
        <p:grpSpPr>
          <a:xfrm>
            <a:off x="1273359" y="1144545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8" name="组合 34"/>
          <p:cNvGrpSpPr/>
          <p:nvPr/>
        </p:nvGrpSpPr>
        <p:grpSpPr>
          <a:xfrm>
            <a:off x="1767400" y="232689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pic>
        <p:nvPicPr>
          <p:cNvPr id="115" name="图片 1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35938" y="47500"/>
            <a:ext cx="2892977" cy="1068779"/>
          </a:xfrm>
          <a:prstGeom prst="rect">
            <a:avLst/>
          </a:prstGeom>
        </p:spPr>
      </p:pic>
      <p:sp>
        <p:nvSpPr>
          <p:cNvPr id="105" name="文本框 8"/>
          <p:cNvSpPr txBox="1"/>
          <p:nvPr/>
        </p:nvSpPr>
        <p:spPr>
          <a:xfrm>
            <a:off x="295927" y="380749"/>
            <a:ext cx="2501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Homework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sp>
        <p:nvSpPr>
          <p:cNvPr id="17" name="矩形 16"/>
          <p:cNvSpPr/>
          <p:nvPr>
            <p:custDataLst>
              <p:tags r:id="rId1"/>
            </p:custDataLst>
          </p:nvPr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sentences like “Read and write”.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>
            <p:custDataLst>
              <p:tags r:id="rId2"/>
            </p:custDataLst>
          </p:nvPr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story out in groups.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>
            <p:custDataLst>
              <p:tags r:id="rId3"/>
            </p:custDataLst>
          </p:nvPr>
        </p:nvSpPr>
        <p:spPr>
          <a:xfrm>
            <a:off x="6725173" y="223270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Read the story to your parents.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416870" y="1631044"/>
            <a:ext cx="8138350" cy="2622297"/>
            <a:chOff x="1403349" y="2070100"/>
            <a:chExt cx="8138350" cy="2622297"/>
          </a:xfrm>
        </p:grpSpPr>
        <p:pic>
          <p:nvPicPr>
            <p:cNvPr id="6" name="图片 5" descr="未标题-2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79360" y="3746500"/>
              <a:ext cx="3962339" cy="945897"/>
            </a:xfrm>
            <a:prstGeom prst="rect">
              <a:avLst/>
            </a:prstGeom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3349" y="2070100"/>
              <a:ext cx="4446271" cy="1852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组合 7"/>
          <p:cNvGrpSpPr/>
          <p:nvPr/>
        </p:nvGrpSpPr>
        <p:grpSpPr>
          <a:xfrm>
            <a:off x="154355" y="290366"/>
            <a:ext cx="4162545" cy="1890372"/>
            <a:chOff x="6864522" y="413821"/>
            <a:chExt cx="5509982" cy="2152659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64522" y="413821"/>
              <a:ext cx="3049601" cy="2152659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5" cstate="screen"/>
            <a:srcRect/>
            <a:stretch>
              <a:fillRect/>
            </a:stretch>
          </p:blipFill>
          <p:spPr>
            <a:xfrm>
              <a:off x="10961807" y="1063936"/>
              <a:ext cx="1412697" cy="605564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4991823"/>
            <a:ext cx="2006600" cy="143018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404" y="3390630"/>
            <a:ext cx="1534232" cy="1891906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831273" y="2204488"/>
            <a:ext cx="11875" cy="352617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126176" y="2534459"/>
            <a:ext cx="0" cy="2940066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556161" y="1953128"/>
            <a:ext cx="11875" cy="4150789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126176" y="5474525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837210" y="5759534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568036" y="6090063"/>
            <a:ext cx="5427023" cy="0"/>
          </a:xfrm>
          <a:prstGeom prst="lin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31"/>
          <p:cNvSpPr txBox="1"/>
          <p:nvPr>
            <p:custDataLst>
              <p:tags r:id="rId1"/>
            </p:custDataLst>
          </p:nvPr>
        </p:nvSpPr>
        <p:spPr>
          <a:xfrm>
            <a:off x="2809760" y="1178190"/>
            <a:ext cx="657247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How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to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talk about </a:t>
            </a:r>
            <a:r>
              <a:rPr lang="en-US" altLang="zh-CN" sz="3600" b="1">
                <a:solidFill>
                  <a:srgbClr val="0070C0"/>
                </a:solidFill>
                <a:latin typeface="Comic Sans MS" panose="030F0702030302020204" pitchFamily="66" charset="0"/>
              </a:rPr>
              <a:t>the </a:t>
            </a:r>
            <a:r>
              <a:rPr lang="en-US" altLang="zh-CN" sz="3600" b="1" smtClean="0">
                <a:solidFill>
                  <a:srgbClr val="0070C0"/>
                </a:solidFill>
                <a:latin typeface="Comic Sans MS" panose="030F0702030302020204" pitchFamily="66" charset="0"/>
              </a:rPr>
              <a:t>date?</a:t>
            </a:r>
            <a:endParaRPr lang="en-US" altLang="zh-C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6" name="TextBox 31"/>
          <p:cNvSpPr txBox="1"/>
          <p:nvPr>
            <p:custDataLst>
              <p:tags r:id="rId2"/>
            </p:custDataLst>
          </p:nvPr>
        </p:nvSpPr>
        <p:spPr>
          <a:xfrm>
            <a:off x="2809876" y="2219325"/>
            <a:ext cx="8920914" cy="11029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Sarah’s new kittens.</a:t>
            </a:r>
          </a:p>
        </p:txBody>
      </p:sp>
      <p:sp>
        <p:nvSpPr>
          <p:cNvPr id="2" name="箭头: 下 1"/>
          <p:cNvSpPr/>
          <p:nvPr>
            <p:custDataLst>
              <p:tags r:id="rId3"/>
            </p:custDataLst>
          </p:nvPr>
        </p:nvSpPr>
        <p:spPr>
          <a:xfrm>
            <a:off x="5446643" y="2902226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31"/>
          <p:cNvSpPr txBox="1"/>
          <p:nvPr>
            <p:custDataLst>
              <p:tags r:id="rId4"/>
            </p:custDataLst>
          </p:nvPr>
        </p:nvSpPr>
        <p:spPr>
          <a:xfrm>
            <a:off x="2929657" y="3463562"/>
            <a:ext cx="657247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about people’s birthdays.</a:t>
            </a:r>
          </a:p>
        </p:txBody>
      </p:sp>
      <p:sp>
        <p:nvSpPr>
          <p:cNvPr id="28" name="箭头: 下 27"/>
          <p:cNvSpPr/>
          <p:nvPr>
            <p:custDataLst>
              <p:tags r:id="rId5"/>
            </p:custDataLst>
          </p:nvPr>
        </p:nvSpPr>
        <p:spPr>
          <a:xfrm>
            <a:off x="5446642" y="4127084"/>
            <a:ext cx="649357" cy="52677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31"/>
          <p:cNvSpPr txBox="1"/>
          <p:nvPr>
            <p:custDataLst>
              <p:tags r:id="rId6"/>
            </p:custDataLst>
          </p:nvPr>
        </p:nvSpPr>
        <p:spPr>
          <a:xfrm>
            <a:off x="2809875" y="5015230"/>
            <a:ext cx="7493000" cy="602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Talk </a:t>
            </a:r>
            <a:r>
              <a:rPr lang="en-US" altLang="zh-CN" sz="2800" b="1" dirty="0" smtClean="0">
                <a:latin typeface="Comic Sans MS" panose="030F0702030302020204" pitchFamily="66" charset="0"/>
              </a:rPr>
              <a:t>about Zoom practicing singing</a:t>
            </a:r>
            <a:r>
              <a:rPr lang="en-US" altLang="zh-CN" sz="2800" b="1" dirty="0"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0" t="24130" r="4177" b="51566"/>
          <a:stretch>
            <a:fillRect/>
          </a:stretch>
        </p:blipFill>
        <p:spPr>
          <a:xfrm>
            <a:off x="-42899" y="-1"/>
            <a:ext cx="3080243" cy="106877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173040" y="315979"/>
            <a:ext cx="26356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Presentation</a:t>
            </a:r>
            <a:endParaRPr lang="zh-CN" altLang="en-US" sz="3200" b="1" dirty="0"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 bldLvl="0" animBg="1"/>
      <p:bldP spid="27" grpId="0"/>
      <p:bldP spid="28" grpId="0" bldLvl="0" animBg="1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4秋\英语\图\P43PPT图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" t="19650" r="33368" b="63290"/>
          <a:stretch>
            <a:fillRect/>
          </a:stretch>
        </p:blipFill>
        <p:spPr bwMode="auto">
          <a:xfrm>
            <a:off x="377761" y="2061698"/>
            <a:ext cx="9241527" cy="42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2"/>
          <p:cNvSpPr txBox="1"/>
          <p:nvPr>
            <p:custDataLst>
              <p:tags r:id="rId1"/>
            </p:custDataLst>
          </p:nvPr>
        </p:nvSpPr>
        <p:spPr>
          <a:xfrm>
            <a:off x="130810" y="1588371"/>
            <a:ext cx="11008995" cy="7092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Look! Sarah’s cat has two </a:t>
            </a:r>
            <a:r>
              <a:rPr lang="en-US" altLang="zh-CN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kittens</a:t>
            </a:r>
            <a:r>
              <a:rPr lang="en-US" altLang="zh-CN" sz="2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. Read Sarah’s diary.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95369" y="2888216"/>
            <a:ext cx="5518949" cy="1751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My cat has two new kittens. They are pink because they are very young. They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still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can’t see.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433883" y="2285661"/>
            <a:ext cx="21178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15th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矩形 21"/>
          <p:cNvSpPr/>
          <p:nvPr>
            <p:custDataLst>
              <p:tags r:id="rId2"/>
            </p:custDataLst>
          </p:nvPr>
        </p:nvSpPr>
        <p:spPr>
          <a:xfrm>
            <a:off x="1513476" y="6166848"/>
            <a:ext cx="1967205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2800" smtClean="0">
                <a:solidFill>
                  <a:srgbClr val="FF0000"/>
                </a:solidFill>
                <a:latin typeface="Comic Sans MS" panose="030F0702030302020204" pitchFamily="66" charset="0"/>
              </a:rPr>
              <a:t>April 15th.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矩形 22"/>
          <p:cNvSpPr/>
          <p:nvPr>
            <p:custDataLst>
              <p:tags r:id="rId3"/>
            </p:custDataLst>
          </p:nvPr>
        </p:nvSpPr>
        <p:spPr>
          <a:xfrm>
            <a:off x="7551769" y="6184911"/>
            <a:ext cx="3192780" cy="58483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noAutofit/>
          </a:bodyPr>
          <a:lstStyle/>
          <a:p>
            <a:pPr lvl="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pink.</a:t>
            </a:r>
          </a:p>
        </p:txBody>
      </p:sp>
      <p:sp>
        <p:nvSpPr>
          <p:cNvPr id="8" name="TextBox 19"/>
          <p:cNvSpPr txBox="1"/>
          <p:nvPr/>
        </p:nvSpPr>
        <p:spPr>
          <a:xfrm>
            <a:off x="486681" y="5531445"/>
            <a:ext cx="576707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are the kitten’s birthdays? </a:t>
            </a:r>
          </a:p>
        </p:txBody>
      </p:sp>
      <p:sp>
        <p:nvSpPr>
          <p:cNvPr id="9" name="TextBox 20"/>
          <p:cNvSpPr txBox="1"/>
          <p:nvPr/>
        </p:nvSpPr>
        <p:spPr>
          <a:xfrm>
            <a:off x="6776811" y="5551465"/>
            <a:ext cx="469963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are they?</a:t>
            </a:r>
          </a:p>
        </p:txBody>
      </p:sp>
      <p:cxnSp>
        <p:nvCxnSpPr>
          <p:cNvPr id="3" name="直接连接符 2"/>
          <p:cNvCxnSpPr/>
          <p:nvPr>
            <p:custDataLst>
              <p:tags r:id="rId4"/>
            </p:custDataLst>
          </p:nvPr>
        </p:nvCxnSpPr>
        <p:spPr>
          <a:xfrm>
            <a:off x="4549963" y="4359747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5"/>
            </p:custDataLst>
          </p:nvPr>
        </p:nvSpPr>
        <p:spPr>
          <a:xfrm>
            <a:off x="4549963" y="452319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仍然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>
            <a:off x="8113518" y="2050903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30"/>
          <p:cNvSpPr txBox="1"/>
          <p:nvPr>
            <p:custDataLst>
              <p:tags r:id="rId7"/>
            </p:custDataLst>
          </p:nvPr>
        </p:nvSpPr>
        <p:spPr>
          <a:xfrm>
            <a:off x="9395705" y="1612393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日记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8"/>
            </p:custDataLst>
          </p:nvPr>
        </p:nvCxnSpPr>
        <p:spPr>
          <a:xfrm>
            <a:off x="2992594" y="2057583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9"/>
            </p:custDataLst>
          </p:nvPr>
        </p:nvSpPr>
        <p:spPr>
          <a:xfrm>
            <a:off x="2630284" y="2109706"/>
            <a:ext cx="257619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have</a:t>
            </a:r>
            <a:r>
              <a:rPr lang="zh-CN" altLang="zh-CN" sz="2000" smtClean="0">
                <a:solidFill>
                  <a:srgbClr val="C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Comic Sans MS" panose="030F0702030302020204" pitchFamily="66" charset="0"/>
              </a:rPr>
              <a:t>的第三人称单数</a:t>
            </a:r>
            <a:endParaRPr lang="zh-CN" altLang="zh-CN" sz="2000" dirty="0" smtClean="0">
              <a:solidFill>
                <a:srgbClr val="C00000"/>
              </a:solidFill>
              <a:latin typeface="Comic Sans MS" panose="030F0702030302020204" pitchFamily="66" charset="0"/>
              <a:ea typeface="楷体" panose="02010609060101010101" pitchFamily="49" charset="-122"/>
              <a:cs typeface="Comic Sans MS" panose="030F0702030302020204" pitchFamily="66" charset="0"/>
            </a:endParaRPr>
          </a:p>
        </p:txBody>
      </p:sp>
      <p:pic>
        <p:nvPicPr>
          <p:cNvPr id="12" name="read and write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>
                  <p14:trim end="3427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5845" y="942449"/>
            <a:ext cx="619125" cy="61912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4546568" y="980407"/>
            <a:ext cx="3291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smtClean="0">
                <a:latin typeface="Comic Sans MS" panose="030F0702030302020204" pitchFamily="66" charset="0"/>
              </a:rPr>
              <a:t>Two </a:t>
            </a:r>
            <a:r>
              <a:rPr lang="en-US" altLang="zh-CN" sz="3200">
                <a:latin typeface="Comic Sans MS" panose="030F0702030302020204" pitchFamily="66" charset="0"/>
              </a:rPr>
              <a:t>new kittens</a:t>
            </a:r>
            <a:endParaRPr lang="zh-CN" altLang="en-US" sz="3200"/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762" b="100000" l="3704" r="98765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673" y="37504"/>
            <a:ext cx="868977" cy="67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矩形 24"/>
          <p:cNvSpPr/>
          <p:nvPr/>
        </p:nvSpPr>
        <p:spPr>
          <a:xfrm>
            <a:off x="4821475" y="107675"/>
            <a:ext cx="3199915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latinLnBrk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zh-CN" sz="3200" b="1" smtClean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rPr>
              <a:t>Read and write</a:t>
            </a:r>
            <a:endParaRPr lang="zh-CN" altLang="en-US" sz="3200" b="1" dirty="0">
              <a:solidFill>
                <a:schemeClr val="tx2"/>
              </a:solidFill>
              <a:latin typeface="Comic Sans MS" panose="030F0702030302020204" pitchFamily="66" charset="0"/>
              <a:ea typeface="Gulim" panose="020B0600000101010101" pitchFamily="34" charset="-127"/>
            </a:endParaRPr>
          </a:p>
        </p:txBody>
      </p:sp>
      <p:sp>
        <p:nvSpPr>
          <p:cNvPr id="26" name="文本框 8"/>
          <p:cNvSpPr txBox="1"/>
          <p:nvPr/>
        </p:nvSpPr>
        <p:spPr>
          <a:xfrm>
            <a:off x="777240" y="688480"/>
            <a:ext cx="4305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Read and </a:t>
            </a:r>
            <a:r>
              <a:rPr lang="en-US" sz="3200" smtClean="0">
                <a:solidFill>
                  <a:srgbClr val="0070C0"/>
                </a:solidFill>
                <a:latin typeface="Comic Sans MS" panose="030F0702030302020204" pitchFamily="66" charset="0"/>
                <a:ea typeface="黑体" panose="02010609060101010101" pitchFamily="49" charset="-122"/>
                <a:cs typeface="Times New Roman" panose="02020603050405020304" pitchFamily="18" charset="0"/>
              </a:rPr>
              <a:t>answer.</a:t>
            </a:r>
            <a:endParaRPr lang="en-US" sz="3200" dirty="0">
              <a:solidFill>
                <a:srgbClr val="0070C0"/>
              </a:solidFill>
              <a:latin typeface="Comic Sans MS" panose="030F0702030302020204" pitchFamily="66" charset="0"/>
              <a:ea typeface="黑体" panose="02010609060101010101" pitchFamily="49" charset="-122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84" y="568086"/>
            <a:ext cx="605641" cy="746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2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 bldLvl="0" animBg="1"/>
      <p:bldP spid="23" grpId="0" bldLvl="0" animBg="1"/>
      <p:bldP spid="8" grpId="0" bldLvl="0" animBg="1"/>
      <p:bldP spid="9" grpId="0" bldLvl="0" animBg="1"/>
      <p:bldP spid="4" grpId="0"/>
      <p:bldP spid="6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 rotWithShape="1">
          <a:blip r:embed="rId15"/>
          <a:srcRect l="63277" t="10605" r="277" b="60309"/>
          <a:stretch>
            <a:fillRect/>
          </a:stretch>
        </p:blipFill>
        <p:spPr bwMode="auto">
          <a:xfrm>
            <a:off x="5174574" y="299085"/>
            <a:ext cx="5557594" cy="624239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5274945" y="3742690"/>
            <a:ext cx="583374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The kittens are six days old. They make noises when they are hungry. They have white fur now. They are cute.</a:t>
            </a:r>
          </a:p>
        </p:txBody>
      </p:sp>
      <p:sp>
        <p:nvSpPr>
          <p:cNvPr id="19" name="矩形 18"/>
          <p:cNvSpPr/>
          <p:nvPr/>
        </p:nvSpPr>
        <p:spPr>
          <a:xfrm>
            <a:off x="8325206" y="3055947"/>
            <a:ext cx="20810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21st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13" name="直接连接符 12"/>
          <p:cNvCxnSpPr/>
          <p:nvPr>
            <p:custDataLst>
              <p:tags r:id="rId2"/>
            </p:custDataLst>
          </p:nvPr>
        </p:nvCxnSpPr>
        <p:spPr>
          <a:xfrm>
            <a:off x="6551254" y="4773531"/>
            <a:ext cx="2045508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30"/>
          <p:cNvSpPr txBox="1"/>
          <p:nvPr>
            <p:custDataLst>
              <p:tags r:id="rId3"/>
            </p:custDataLst>
          </p:nvPr>
        </p:nvSpPr>
        <p:spPr>
          <a:xfrm>
            <a:off x="4486275" y="3178810"/>
            <a:ext cx="1671320" cy="46164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制造噪音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7" name="直接箭头连接符 16"/>
          <p:cNvCxnSpPr/>
          <p:nvPr>
            <p:custDataLst>
              <p:tags r:id="rId4"/>
            </p:custDataLst>
          </p:nvPr>
        </p:nvCxnSpPr>
        <p:spPr>
          <a:xfrm flipH="1" flipV="1">
            <a:off x="5836298" y="3483187"/>
            <a:ext cx="961390" cy="12319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30"/>
          <p:cNvSpPr txBox="1"/>
          <p:nvPr>
            <p:custDataLst>
              <p:tags r:id="rId5"/>
            </p:custDataLst>
          </p:nvPr>
        </p:nvSpPr>
        <p:spPr>
          <a:xfrm>
            <a:off x="6551295" y="5906135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饿的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6"/>
            </p:custDataLst>
          </p:nvPr>
        </p:nvCxnSpPr>
        <p:spPr>
          <a:xfrm>
            <a:off x="6157554" y="5265656"/>
            <a:ext cx="1188085" cy="1397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>
            <p:custDataLst>
              <p:tags r:id="rId7"/>
            </p:custDataLst>
          </p:nvPr>
        </p:nvCxnSpPr>
        <p:spPr>
          <a:xfrm>
            <a:off x="6896748" y="5307542"/>
            <a:ext cx="14605" cy="570865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>
            <p:custDataLst>
              <p:tags r:id="rId8"/>
            </p:custDataLst>
          </p:nvPr>
        </p:nvCxnSpPr>
        <p:spPr>
          <a:xfrm>
            <a:off x="5174574" y="574000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9"/>
            </p:custDataLst>
          </p:nvPr>
        </p:nvSpPr>
        <p:spPr>
          <a:xfrm>
            <a:off x="4975860" y="580390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软毛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6870" y="1691005"/>
            <a:ext cx="461962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How old are the kittens?</a:t>
            </a:r>
          </a:p>
        </p:txBody>
      </p:sp>
      <p:sp>
        <p:nvSpPr>
          <p:cNvPr id="22" name="矩形 21"/>
          <p:cNvSpPr/>
          <p:nvPr>
            <p:custDataLst>
              <p:tags r:id="rId10"/>
            </p:custDataLst>
          </p:nvPr>
        </p:nvSpPr>
        <p:spPr>
          <a:xfrm>
            <a:off x="356857" y="2613122"/>
            <a:ext cx="4897755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kittens are six days old.</a:t>
            </a:r>
          </a:p>
        </p:txBody>
      </p:sp>
      <p:sp>
        <p:nvSpPr>
          <p:cNvPr id="6" name="TextBox 16"/>
          <p:cNvSpPr txBox="1"/>
          <p:nvPr/>
        </p:nvSpPr>
        <p:spPr>
          <a:xfrm>
            <a:off x="445770" y="3435350"/>
            <a:ext cx="3303270" cy="52197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Are they pink?</a:t>
            </a:r>
          </a:p>
        </p:txBody>
      </p:sp>
      <p:sp>
        <p:nvSpPr>
          <p:cNvPr id="18" name="矩形 17"/>
          <p:cNvSpPr/>
          <p:nvPr>
            <p:custDataLst>
              <p:tags r:id="rId11"/>
            </p:custDataLst>
          </p:nvPr>
        </p:nvSpPr>
        <p:spPr>
          <a:xfrm>
            <a:off x="509270" y="4239260"/>
            <a:ext cx="3798570" cy="1379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noAutofit/>
          </a:bodyPr>
          <a:lstStyle/>
          <a:p>
            <a:pPr lvl="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No, they aren’t. </a:t>
            </a:r>
          </a:p>
          <a:p>
            <a:pPr lvl="0"/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white.</a:t>
            </a:r>
          </a:p>
        </p:txBody>
      </p:sp>
      <p:pic>
        <p:nvPicPr>
          <p:cNvPr id="2" name="read and write">
            <a:hlinkClick r:id="" action="ppaction://media"/>
          </p:cNvPr>
          <p:cNvPicPr/>
          <p:nvPr>
            <a:audioFile r:link="rId12"/>
            <p:extLst>
              <p:ext uri="{DAA4B4D4-6D71-4841-9C94-3DE7FCFB9230}">
                <p14:media xmlns:p14="http://schemas.microsoft.com/office/powerpoint/2010/main" r:embed="rId13">
                  <p14:trim st="22288" end="1910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3043" y="742861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5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  <p:bldP spid="14" grpId="0"/>
      <p:bldP spid="4" grpId="0"/>
      <p:bldP spid="20" grpId="0" animBg="1"/>
      <p:bldP spid="22" grpId="0" bldLvl="0" animBg="1"/>
      <p:bldP spid="6" grpId="0" animBg="1"/>
      <p:bldP spid="18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/>
          <a:srcRect l="2095" t="33174" r="50922" b="44415"/>
          <a:stretch>
            <a:fillRect/>
          </a:stretch>
        </p:blipFill>
        <p:spPr bwMode="auto">
          <a:xfrm>
            <a:off x="655319" y="1177108"/>
            <a:ext cx="7901023" cy="5304972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3022600" y="5062855"/>
            <a:ext cx="4668520" cy="11207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Their eyes are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open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They are blue.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5506804" y="3428964"/>
            <a:ext cx="21836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26th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83309" y="1082700"/>
            <a:ext cx="5453783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colour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are their eyes?</a:t>
            </a:r>
          </a:p>
        </p:txBody>
      </p:sp>
      <p:sp>
        <p:nvSpPr>
          <p:cNvPr id="22" name="矩形 21"/>
          <p:cNvSpPr/>
          <p:nvPr/>
        </p:nvSpPr>
        <p:spPr>
          <a:xfrm>
            <a:off x="6006987" y="1871310"/>
            <a:ext cx="2912977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They are blue.</a:t>
            </a: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6157554" y="561808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3"/>
            </p:custDataLst>
          </p:nvPr>
        </p:nvSpPr>
        <p:spPr>
          <a:xfrm>
            <a:off x="6157595" y="562864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睁开的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read and write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37458" end="1123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1147" y="1380017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7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 animBg="1"/>
      <p:bldP spid="22" grpId="0" bldLvl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/>
          <a:srcRect l="51297" t="37384" r="-500" b="44415"/>
          <a:stretch>
            <a:fillRect/>
          </a:stretch>
        </p:blipFill>
        <p:spPr bwMode="auto">
          <a:xfrm>
            <a:off x="1187450" y="1510665"/>
            <a:ext cx="8983980" cy="4677410"/>
          </a:xfrm>
          <a:prstGeom prst="rect">
            <a:avLst/>
          </a:prstGeom>
          <a:noFill/>
        </p:spPr>
      </p:pic>
      <p:sp>
        <p:nvSpPr>
          <p:cNvPr id="24" name="TextBox 23"/>
          <p:cNvSpPr txBox="1"/>
          <p:nvPr/>
        </p:nvSpPr>
        <p:spPr>
          <a:xfrm>
            <a:off x="1357630" y="3696335"/>
            <a:ext cx="4526915" cy="149161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 kittens can </a:t>
            </a:r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walk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now. They can play with Robin!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076251" y="2325706"/>
            <a:ext cx="178125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32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May 3rd</a:t>
            </a:r>
            <a:endParaRPr lang="zh-CN" altLang="en-US" sz="3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8" name="直接连接符 7"/>
          <p:cNvCxnSpPr/>
          <p:nvPr>
            <p:custDataLst>
              <p:tags r:id="rId2"/>
            </p:custDataLst>
          </p:nvPr>
        </p:nvCxnSpPr>
        <p:spPr>
          <a:xfrm>
            <a:off x="4524969" y="4150596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0"/>
          <p:cNvSpPr txBox="1"/>
          <p:nvPr>
            <p:custDataLst>
              <p:tags r:id="rId3"/>
            </p:custDataLst>
          </p:nvPr>
        </p:nvSpPr>
        <p:spPr>
          <a:xfrm>
            <a:off x="4468495" y="342900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走路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" name="直接连接符 1"/>
          <p:cNvCxnSpPr/>
          <p:nvPr>
            <p:custDataLst>
              <p:tags r:id="rId4"/>
            </p:custDataLst>
          </p:nvPr>
        </p:nvCxnSpPr>
        <p:spPr>
          <a:xfrm>
            <a:off x="4191594" y="4751941"/>
            <a:ext cx="883920" cy="1079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30"/>
          <p:cNvSpPr txBox="1"/>
          <p:nvPr>
            <p:custDataLst>
              <p:tags r:id="rId5"/>
            </p:custDataLst>
          </p:nvPr>
        </p:nvSpPr>
        <p:spPr>
          <a:xfrm>
            <a:off x="3992880" y="4815840"/>
            <a:ext cx="1181735" cy="4546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sz="2400" smtClean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玩耍</a:t>
            </a:r>
            <a:endParaRPr lang="zh-CN" sz="24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read and write">
            <a:hlinkClick r:id="" action="ppaction://media"/>
          </p:cNvPr>
          <p:cNvPicPr/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76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57630" y="2260904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Administrator\Desktop\1111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6"/>
          <a:srcRect l="696" t="9754" r="-500" b="44415"/>
          <a:stretch>
            <a:fillRect/>
          </a:stretch>
        </p:blipFill>
        <p:spPr bwMode="auto">
          <a:xfrm>
            <a:off x="0" y="1016000"/>
            <a:ext cx="12192000" cy="580525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>
            <p:custDataLst>
              <p:tags r:id="rId2"/>
            </p:custDataLst>
          </p:nvPr>
        </p:nvSpPr>
        <p:spPr>
          <a:xfrm>
            <a:off x="357630" y="2284859"/>
            <a:ext cx="44756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My cat has two new kittens. They are pink because they are very young. They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still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can’t see. 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2" name="矩形 11"/>
          <p:cNvSpPr/>
          <p:nvPr>
            <p:custDataLst>
              <p:tags r:id="rId3"/>
            </p:custDataLst>
          </p:nvPr>
        </p:nvSpPr>
        <p:spPr>
          <a:xfrm>
            <a:off x="3019651" y="1836643"/>
            <a:ext cx="16321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15th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4"/>
            </p:custDataLst>
          </p:nvPr>
        </p:nvSpPr>
        <p:spPr>
          <a:xfrm>
            <a:off x="7992142" y="3127798"/>
            <a:ext cx="4098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 kittens are six days old. They make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noises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 when they are hungry. They have white fur now. They are cute.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4" name="矩形 13"/>
          <p:cNvSpPr/>
          <p:nvPr>
            <p:custDataLst>
              <p:tags r:id="rId5"/>
            </p:custDataLst>
          </p:nvPr>
        </p:nvSpPr>
        <p:spPr>
          <a:xfrm>
            <a:off x="9070457" y="2686377"/>
            <a:ext cx="20474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21st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>
            <p:custDataLst>
              <p:tags r:id="rId6"/>
            </p:custDataLst>
          </p:nvPr>
        </p:nvSpPr>
        <p:spPr>
          <a:xfrm>
            <a:off x="2569393" y="5846028"/>
            <a:ext cx="428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Their eyes are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open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!</a:t>
            </a:r>
          </a:p>
          <a:p>
            <a:r>
              <a:rPr lang="en-US" altLang="zh-CN" sz="2400" dirty="0" smtClean="0">
                <a:latin typeface="Comic Sans MS" panose="030F0702030302020204" pitchFamily="66" charset="0"/>
              </a:rPr>
              <a:t>They are blue.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>
            <p:custDataLst>
              <p:tags r:id="rId7"/>
            </p:custDataLst>
          </p:nvPr>
        </p:nvSpPr>
        <p:spPr>
          <a:xfrm>
            <a:off x="3647343" y="4994148"/>
            <a:ext cx="16818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April 26th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>
            <p:custDataLst>
              <p:tags r:id="rId8"/>
            </p:custDataLst>
          </p:nvPr>
        </p:nvSpPr>
        <p:spPr>
          <a:xfrm>
            <a:off x="5950857" y="5846028"/>
            <a:ext cx="42817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Comic Sans MS" panose="030F0702030302020204" pitchFamily="66" charset="0"/>
              </a:rPr>
              <a:t>The kittens can </a:t>
            </a:r>
            <a:r>
              <a:rPr lang="en-US" altLang="zh-CN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walk </a:t>
            </a:r>
            <a:r>
              <a:rPr lang="en-US" altLang="zh-CN" sz="2400" dirty="0" smtClean="0">
                <a:latin typeface="Comic Sans MS" panose="030F0702030302020204" pitchFamily="66" charset="0"/>
              </a:rPr>
              <a:t>now. They can play with Robin! </a:t>
            </a:r>
            <a:endParaRPr lang="zh-CN" altLang="en-US" sz="2400" dirty="0">
              <a:latin typeface="Comic Sans MS" panose="030F0702030302020204" pitchFamily="66" charset="0"/>
            </a:endParaRPr>
          </a:p>
        </p:txBody>
      </p:sp>
      <p:sp>
        <p:nvSpPr>
          <p:cNvPr id="18" name="矩形 17"/>
          <p:cNvSpPr/>
          <p:nvPr>
            <p:custDataLst>
              <p:tags r:id="rId9"/>
            </p:custDataLst>
          </p:nvPr>
        </p:nvSpPr>
        <p:spPr>
          <a:xfrm>
            <a:off x="7740372" y="5384458"/>
            <a:ext cx="1382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4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May 3rd</a:t>
            </a:r>
            <a:endParaRPr lang="zh-CN" altLang="en-US" sz="24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矩形 20"/>
          <p:cNvSpPr/>
          <p:nvPr>
            <p:custDataLst>
              <p:tags r:id="rId10"/>
            </p:custDataLst>
          </p:nvPr>
        </p:nvSpPr>
        <p:spPr>
          <a:xfrm>
            <a:off x="568019" y="875928"/>
            <a:ext cx="8078470" cy="9531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       Two new kittens</a:t>
            </a:r>
          </a:p>
          <a:p>
            <a:pPr lvl="0"/>
            <a:r>
              <a:rPr lang="en-US" altLang="zh-CN" sz="28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Sarah’s cat has two kittens. Read Sarah’s diary.</a:t>
            </a:r>
            <a:endParaRPr lang="zh-CN" altLang="en-US" sz="28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25" name="TextBox 24"/>
          <p:cNvSpPr txBox="1"/>
          <p:nvPr>
            <p:custDataLst>
              <p:tags r:id="rId11"/>
            </p:custDataLst>
          </p:nvPr>
        </p:nvSpPr>
        <p:spPr>
          <a:xfrm>
            <a:off x="704694" y="199263"/>
            <a:ext cx="4128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Read after the tape.</a:t>
            </a: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90" y1="9479" x2="16990" y2="9479"/>
                        <a14:foregroundMark x1="20874" y1="38863" x2="20874" y2="38863"/>
                        <a14:foregroundMark x1="18932" y1="32227" x2="17961" y2="29384"/>
                        <a14:foregroundMark x1="17476" y1="28910" x2="16990" y2="27962"/>
                        <a14:foregroundMark x1="16990" y1="26066" x2="16990" y2="26066"/>
                        <a14:foregroundMark x1="20874" y1="38863" x2="20874" y2="38863"/>
                        <a14:foregroundMark x1="21359" y1="44076" x2="21359" y2="44076"/>
                        <a14:foregroundMark x1="22816" y1="46445" x2="22816" y2="47393"/>
                        <a14:foregroundMark x1="33495" y1="87678" x2="33495" y2="87678"/>
                        <a14:foregroundMark x1="88835" y1="88152" x2="88835" y2="88152"/>
                        <a14:foregroundMark x1="69903" y1="43128" x2="69903" y2="43128"/>
                        <a14:foregroundMark x1="19903" y1="35071" x2="19903" y2="35071"/>
                        <a14:foregroundMark x1="18932" y1="33175" x2="18932" y2="33175"/>
                        <a14:foregroundMark x1="18447" y1="30806" x2="18447" y2="30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09" y="256"/>
            <a:ext cx="605641" cy="746835"/>
          </a:xfrm>
          <a:prstGeom prst="rect">
            <a:avLst/>
          </a:prstGeom>
        </p:spPr>
      </p:pic>
      <p:pic>
        <p:nvPicPr>
          <p:cNvPr id="3" name="read and write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710250" y="210185"/>
            <a:ext cx="619125" cy="61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TdjZWYzNWRlMTM2NWY2ODAxZjFiZmExYWJmYWRhNzQifQ=="/>
  <p:tag name="KSO_WPP_MARK_KEY" val="27ca9a12-26b8-4b64-87f1-ed00f79e48fb"/>
  <p:tag name="COMMONDATA" val="eyJoZGlkIjoiYjQwMGZiMTcxN2Y0MjdlMWMyYmU2MGI4ZTBkYTBjZWI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solidFill>
          <a:schemeClr val="accent2">
            <a:lumMod val="60000"/>
            <a:lumOff val="40000"/>
          </a:schemeClr>
        </a:solidFill>
      </a:spPr>
      <a:bodyPr wrap="square">
        <a:noAutofit/>
      </a:bodyPr>
      <a:lstStyle>
        <a:defPPr>
          <a:lnSpc>
            <a:spcPct val="120000"/>
          </a:lnSpc>
          <a:defRPr lang="zh-CN" altLang="en-US" sz="3200" b="1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anose="030F0702030302020204" pitchFamily="66" charset="0"/>
          </a:defRPr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1650</Words>
  <Application>Microsoft Office PowerPoint</Application>
  <PresentationFormat>自定义</PresentationFormat>
  <Paragraphs>279</Paragraphs>
  <Slides>33</Slides>
  <Notes>1</Notes>
  <HiddenSlides>0</HiddenSlides>
  <MMClips>9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34" baseType="lpstr"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qwe</cp:lastModifiedBy>
  <cp:revision>1256</cp:revision>
  <dcterms:created xsi:type="dcterms:W3CDTF">2019-08-19T07:47:00Z</dcterms:created>
  <dcterms:modified xsi:type="dcterms:W3CDTF">2024-04-15T01:36:40Z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985B90ACABF14536B6C984DE51A386EC_12</vt:lpwstr>
  </property>
  <property fmtid="{D5CDD505-2E9C-101B-9397-08002B2CF9AE}" pid="3" name="KSOProductBuildVer">
    <vt:lpwstr>2052-11.1.0.14309</vt:lpwstr>
  </property>
</Properties>
</file>