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41"/>
  </p:notesMasterIdLst>
  <p:handoutMasterIdLst>
    <p:handoutMasterId r:id="rId42"/>
  </p:handoutMasterIdLst>
  <p:sldIdLst>
    <p:sldId id="284" r:id="rId3"/>
    <p:sldId id="441" r:id="rId4"/>
    <p:sldId id="420" r:id="rId5"/>
    <p:sldId id="460" r:id="rId6"/>
    <p:sldId id="484" r:id="rId7"/>
    <p:sldId id="278" r:id="rId8"/>
    <p:sldId id="461" r:id="rId9"/>
    <p:sldId id="462" r:id="rId10"/>
    <p:sldId id="463" r:id="rId11"/>
    <p:sldId id="464" r:id="rId12"/>
    <p:sldId id="288" r:id="rId13"/>
    <p:sldId id="465" r:id="rId14"/>
    <p:sldId id="466" r:id="rId15"/>
    <p:sldId id="485" r:id="rId16"/>
    <p:sldId id="436" r:id="rId17"/>
    <p:sldId id="443" r:id="rId18"/>
    <p:sldId id="486" r:id="rId19"/>
    <p:sldId id="287" r:id="rId20"/>
    <p:sldId id="487" r:id="rId21"/>
    <p:sldId id="289" r:id="rId22"/>
    <p:sldId id="488" r:id="rId23"/>
    <p:sldId id="472" r:id="rId24"/>
    <p:sldId id="458" r:id="rId25"/>
    <p:sldId id="482" r:id="rId26"/>
    <p:sldId id="483" r:id="rId27"/>
    <p:sldId id="489" r:id="rId28"/>
    <p:sldId id="481" r:id="rId29"/>
    <p:sldId id="477" r:id="rId30"/>
    <p:sldId id="478" r:id="rId31"/>
    <p:sldId id="490" r:id="rId32"/>
    <p:sldId id="479" r:id="rId33"/>
    <p:sldId id="480" r:id="rId34"/>
    <p:sldId id="296" r:id="rId35"/>
    <p:sldId id="272" r:id="rId36"/>
    <p:sldId id="298" r:id="rId37"/>
    <p:sldId id="417" r:id="rId38"/>
    <p:sldId id="282" r:id="rId39"/>
    <p:sldId id="271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838B8"/>
    <a:srgbClr val="9379F1"/>
    <a:srgbClr val="4BB3B1"/>
    <a:srgbClr val="6CC2C0"/>
    <a:srgbClr val="B5E0E9"/>
    <a:srgbClr val="39AAC1"/>
    <a:srgbClr val="68C0D2"/>
    <a:srgbClr val="F0C2C7"/>
    <a:srgbClr val="E6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7" autoAdjust="0"/>
    <p:restoredTop sz="92058" autoAdjust="0"/>
  </p:normalViewPr>
  <p:slideViewPr>
    <p:cSldViewPr snapToGrid="0" showGuides="1">
      <p:cViewPr varScale="1">
        <p:scale>
          <a:sx n="61" d="100"/>
          <a:sy n="61" d="100"/>
        </p:scale>
        <p:origin x="-9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2020/11/5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681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2020/11/5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88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story%20time.mp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&#36229;&#38142;&#25509;&#25991;&#20214;/story%20time.mp4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microsoft.com/office/2007/relationships/media" Target="../media/media3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844731" y="1740598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" name="组合 23"/>
          <p:cNvGrpSpPr/>
          <p:nvPr/>
        </p:nvGrpSpPr>
        <p:grpSpPr>
          <a:xfrm>
            <a:off x="6307393" y="2633515"/>
            <a:ext cx="5884607" cy="3423968"/>
            <a:chOff x="-344279" y="2289482"/>
            <a:chExt cx="5884607" cy="3423968"/>
          </a:xfrm>
        </p:grpSpPr>
        <p:sp>
          <p:nvSpPr>
            <p:cNvPr id="54" name="文本框 7"/>
            <p:cNvSpPr txBox="1"/>
            <p:nvPr/>
          </p:nvSpPr>
          <p:spPr>
            <a:xfrm>
              <a:off x="-282502" y="228948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4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When is the art show?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-338518" y="3865285"/>
              <a:ext cx="5878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Part C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344279" y="4513121"/>
              <a:ext cx="5884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Read and write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—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Story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/>
        </p:nvPicPr>
        <p:blipFill>
          <a:blip r:embed="rId4"/>
          <a:srcRect l="696" t="9754" r="-500" b="44415"/>
          <a:stretch>
            <a:fillRect/>
          </a:stretch>
        </p:blipFill>
        <p:spPr bwMode="auto">
          <a:xfrm>
            <a:off x="0" y="1016000"/>
            <a:ext cx="12192000" cy="580525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71369" y="356743"/>
            <a:ext cx="4128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Read after the tape.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630" y="2284859"/>
            <a:ext cx="447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My cat has two new kittens. They are pink because they are very young. They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still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can’t see. 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19651" y="1836643"/>
            <a:ext cx="1632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15th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2142" y="3127798"/>
            <a:ext cx="4098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 kittens are six days old. They make </a:t>
            </a: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noises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when they are hungry. They have white fur now. they are cute.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70457" y="2686377"/>
            <a:ext cx="2047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21st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973" y="6027003"/>
            <a:ext cx="428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Their eyes are </a:t>
            </a: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open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They are blue.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47343" y="4994148"/>
            <a:ext cx="1681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26th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0857" y="6027003"/>
            <a:ext cx="428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 kittens can </a:t>
            </a: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now. They can play with Robin! 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740372" y="5384458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May 3rd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8019" y="875928"/>
            <a:ext cx="81676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Two new kittens</a:t>
            </a:r>
          </a:p>
          <a:p>
            <a:pPr lvl="0"/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Sarah’s cat has two kittens. Read Sarah’s diary.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ad and wri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0255" y="40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3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 dirty="0"/>
          </a:p>
        </p:txBody>
      </p:sp>
      <p:sp>
        <p:nvSpPr>
          <p:cNvPr id="34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839864" y="1121237"/>
            <a:ext cx="108441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这个句子用来表达某人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某物有某物。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句型结构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+ have/has +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    e.g.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have two big eyes.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 rabbit has two long ears.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8955" y="1286361"/>
            <a:ext cx="5932895" cy="883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1. My cat has two new kittens. 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39864" y="497135"/>
            <a:ext cx="1084413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这是一个主系表结构的句子。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their eyes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是主语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are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是系动词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open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意思是“开着的”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作表语。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句型结构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系动词 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表语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   e.g.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They are excited.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</a:t>
            </a:r>
            <a:r>
              <a:rPr lang="zh-CN" altLang="en-US" sz="3200" dirty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am really happy.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71321" y="774915"/>
            <a:ext cx="4654564" cy="8679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2. Their eyes are open!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39864" y="1784724"/>
            <a:ext cx="108441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是一个情态动词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表示说话人的语气或情态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没有人称和数的变化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在句子中不能单独作谓语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只能和紧挨着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的动词原形一起构成复合谓语。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的基本意思是“能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会”。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e.g. I can speak English.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The monkey can climb the tree.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71321" y="917864"/>
            <a:ext cx="5576434" cy="849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The kittens can walk now. 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916" y="434556"/>
            <a:ext cx="4974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趣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配音。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584">
            <a:off x="2138445" y="-138881"/>
            <a:ext cx="47053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689" y="726943"/>
            <a:ext cx="39433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449">
            <a:off x="6873429" y="3298641"/>
            <a:ext cx="47339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664">
            <a:off x="2831833" y="3235596"/>
            <a:ext cx="42862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Administrator\Desktop\1111.jpg"/>
          <p:cNvPicPr>
            <a:picLocks noChangeAspect="1" noChangeArrowheads="1"/>
          </p:cNvPicPr>
          <p:nvPr/>
        </p:nvPicPr>
        <p:blipFill>
          <a:blip r:embed="rId2"/>
          <a:srcRect l="696" t="54443" r="-500" b="19089"/>
          <a:stretch>
            <a:fillRect/>
          </a:stretch>
        </p:blipFill>
        <p:spPr bwMode="auto">
          <a:xfrm>
            <a:off x="0" y="1335314"/>
            <a:ext cx="12192000" cy="5522686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2481945" y="2873615"/>
            <a:ext cx="3976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Their eyes are open.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002" y="437209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Read and match.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66844" y="4071942"/>
            <a:ext cx="3976914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They have white fur.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978" y="5084324"/>
            <a:ext cx="3976914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They can walk.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1578" y="2927802"/>
            <a:ext cx="231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May 3rd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00458" y="3999372"/>
            <a:ext cx="2319326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April 26th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3494" y="5084324"/>
            <a:ext cx="2319326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April 21st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689600" y="4426857"/>
            <a:ext cx="2220686" cy="1117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6453190" y="3817257"/>
            <a:ext cx="1718353" cy="1540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651434" y="1993656"/>
            <a:ext cx="8403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Their eyes are open on April 26th.</a:t>
            </a:r>
          </a:p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________________________________</a:t>
            </a:r>
          </a:p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________________________________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7720" y="475383"/>
            <a:ext cx="8683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Now write two sentences about the kittens.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4" name="Picture 1" descr="C:\Users\Administrator\Desktop\11115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11393" t="12599" r="45432" b="64306"/>
          <a:stretch>
            <a:fillRect/>
          </a:stretch>
        </p:blipFill>
        <p:spPr bwMode="auto">
          <a:xfrm>
            <a:off x="6530690" y="1696695"/>
            <a:ext cx="4441371" cy="4223657"/>
          </a:xfrm>
          <a:prstGeom prst="rect">
            <a:avLst/>
          </a:prstGeom>
          <a:noFill/>
        </p:spPr>
      </p:pic>
      <p:sp>
        <p:nvSpPr>
          <p:cNvPr id="3" name="椭圆 2"/>
          <p:cNvSpPr/>
          <p:nvPr/>
        </p:nvSpPr>
        <p:spPr>
          <a:xfrm>
            <a:off x="6679770" y="2820692"/>
            <a:ext cx="1239864" cy="1123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9575370" y="4858348"/>
            <a:ext cx="1239864" cy="1123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828866" y="5026248"/>
            <a:ext cx="823994" cy="1123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3755" y="1404764"/>
            <a:ext cx="6577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Guess! Who’s Zoom’s music teacher?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106332" y="1696695"/>
            <a:ext cx="774916" cy="11239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3755" y="2613733"/>
            <a:ext cx="6577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 Bird is Zoom’s music teacher.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741" y="3382690"/>
            <a:ext cx="702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Today is April 30th. The singing test will be on May 4th.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Can Zoom sing well?</a:t>
            </a:r>
            <a:endParaRPr lang="zh-CN" altLang="en-US" sz="3200" dirty="0"/>
          </a:p>
          <a:p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87" y="5026248"/>
            <a:ext cx="1531314" cy="15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6493790" y="4413741"/>
            <a:ext cx="1425844" cy="15686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5780868" y="5068035"/>
            <a:ext cx="666429" cy="3767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25854" y="5189923"/>
            <a:ext cx="667384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he can’t.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1" grpId="0"/>
      <p:bldP spid="12" grpId="0"/>
      <p:bldP spid="13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Administrator\Desktop\1111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11393" t="12599" r="45432" b="64306"/>
          <a:stretch>
            <a:fillRect/>
          </a:stretch>
        </p:blipFill>
        <p:spPr bwMode="auto">
          <a:xfrm>
            <a:off x="7043485" y="1557210"/>
            <a:ext cx="4441371" cy="4223657"/>
          </a:xfrm>
          <a:prstGeom prst="rect">
            <a:avLst/>
          </a:prstGeom>
          <a:noFill/>
        </p:spPr>
      </p:pic>
      <p:grpSp>
        <p:nvGrpSpPr>
          <p:cNvPr id="16" name="组合 15"/>
          <p:cNvGrpSpPr/>
          <p:nvPr/>
        </p:nvGrpSpPr>
        <p:grpSpPr>
          <a:xfrm>
            <a:off x="8311194" y="516667"/>
            <a:ext cx="2228850" cy="406050"/>
            <a:chOff x="8289713" y="1109970"/>
            <a:chExt cx="2228850" cy="422184"/>
          </a:xfrm>
        </p:grpSpPr>
        <p:sp>
          <p:nvSpPr>
            <p:cNvPr id="17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2057884" y="239019"/>
            <a:ext cx="200728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Story time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2" name="ïŝḻiḓê"/>
          <p:cNvSpPr/>
          <p:nvPr/>
        </p:nvSpPr>
        <p:spPr bwMode="auto">
          <a:xfrm>
            <a:off x="314025" y="327991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ïŝḻiḓê"/>
          <p:cNvSpPr/>
          <p:nvPr/>
        </p:nvSpPr>
        <p:spPr bwMode="auto">
          <a:xfrm flipH="1">
            <a:off x="4409779" y="285722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0244" y="1853317"/>
            <a:ext cx="6943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does Zip say? What happens? Let’s watch a cartoon.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11115.jpg"/>
          <p:cNvPicPr>
            <a:picLocks noChangeAspect="1" noChangeArrowheads="1"/>
          </p:cNvPicPr>
          <p:nvPr/>
        </p:nvPicPr>
        <p:blipFill>
          <a:blip r:embed="rId2"/>
          <a:srcRect l="11393" t="12599" r="45432" b="64306"/>
          <a:stretch>
            <a:fillRect/>
          </a:stretch>
        </p:blipFill>
        <p:spPr bwMode="auto">
          <a:xfrm>
            <a:off x="1010463" y="440423"/>
            <a:ext cx="3902498" cy="3093062"/>
          </a:xfrm>
          <a:prstGeom prst="rect">
            <a:avLst/>
          </a:prstGeom>
          <a:noFill/>
        </p:spPr>
      </p:pic>
      <p:pic>
        <p:nvPicPr>
          <p:cNvPr id="3" name="Picture 1" descr="C:\Users\Administrator\Desktop\11115.jpg"/>
          <p:cNvPicPr>
            <a:picLocks noChangeAspect="1" noChangeArrowheads="1"/>
          </p:cNvPicPr>
          <p:nvPr/>
        </p:nvPicPr>
        <p:blipFill>
          <a:blip r:embed="rId2"/>
          <a:srcRect l="51799" t="8103" r="8223" b="64306"/>
          <a:stretch>
            <a:fillRect/>
          </a:stretch>
        </p:blipFill>
        <p:spPr bwMode="auto">
          <a:xfrm>
            <a:off x="6354303" y="452766"/>
            <a:ext cx="3730778" cy="3080719"/>
          </a:xfrm>
          <a:prstGeom prst="rect">
            <a:avLst/>
          </a:prstGeom>
          <a:noFill/>
        </p:spPr>
      </p:pic>
      <p:pic>
        <p:nvPicPr>
          <p:cNvPr id="4" name="Picture 1" descr="C:\Users\Administrator\Desktop\11115.jpg"/>
          <p:cNvPicPr>
            <a:picLocks noChangeAspect="1" noChangeArrowheads="1"/>
          </p:cNvPicPr>
          <p:nvPr/>
        </p:nvPicPr>
        <p:blipFill>
          <a:blip r:embed="rId2"/>
          <a:srcRect l="10089" t="36598" r="49499" b="38304"/>
          <a:stretch>
            <a:fillRect/>
          </a:stretch>
        </p:blipFill>
        <p:spPr bwMode="auto">
          <a:xfrm>
            <a:off x="557939" y="3688598"/>
            <a:ext cx="3815775" cy="2835276"/>
          </a:xfrm>
          <a:prstGeom prst="rect">
            <a:avLst/>
          </a:prstGeom>
          <a:noFill/>
        </p:spPr>
      </p:pic>
      <p:pic>
        <p:nvPicPr>
          <p:cNvPr id="5" name="Picture 1" descr="C:\Users\Administrator\Desktop\11115.jpg"/>
          <p:cNvPicPr>
            <a:picLocks noChangeAspect="1" noChangeArrowheads="1"/>
          </p:cNvPicPr>
          <p:nvPr/>
        </p:nvPicPr>
        <p:blipFill>
          <a:blip r:embed="rId2"/>
          <a:srcRect l="49895" t="36598" r="8638" b="38304"/>
          <a:stretch>
            <a:fillRect/>
          </a:stretch>
        </p:blipFill>
        <p:spPr bwMode="auto">
          <a:xfrm>
            <a:off x="4687488" y="3895205"/>
            <a:ext cx="3913824" cy="2835275"/>
          </a:xfrm>
          <a:prstGeom prst="rect">
            <a:avLst/>
          </a:prstGeom>
          <a:noFill/>
        </p:spPr>
      </p:pic>
      <p:pic>
        <p:nvPicPr>
          <p:cNvPr id="6" name="Picture 1" descr="C:\Users\Administrator\Desktop\11115.jpg"/>
          <p:cNvPicPr>
            <a:picLocks noChangeAspect="1" noChangeArrowheads="1"/>
          </p:cNvPicPr>
          <p:nvPr/>
        </p:nvPicPr>
        <p:blipFill>
          <a:blip r:embed="rId2"/>
          <a:srcRect l="11457" t="62528" r="49845" b="9735"/>
          <a:stretch>
            <a:fillRect/>
          </a:stretch>
        </p:blipFill>
        <p:spPr bwMode="auto">
          <a:xfrm>
            <a:off x="8948058" y="3921285"/>
            <a:ext cx="3243942" cy="2783114"/>
          </a:xfrm>
          <a:prstGeom prst="rect">
            <a:avLst/>
          </a:prstGeom>
          <a:noFill/>
        </p:spPr>
      </p:pic>
      <p:pic>
        <p:nvPicPr>
          <p:cNvPr id="7" name="图片 6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0277" y="1301858"/>
            <a:ext cx="345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At first, Zoom says, “I can’t sing well.”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5405" y="1872716"/>
            <a:ext cx="45918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can’t come to Rabbit’s birthday party, because he wants to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practise</a:t>
            </a: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his song.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37967"/>
            <a:ext cx="4591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can’t play football with Rabbit, because he wants to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practise</a:t>
            </a: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his song.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1814" y="4535841"/>
            <a:ext cx="4591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can’t watch TV with Cat, because he wants to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practise</a:t>
            </a: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his song.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5588" y="5690706"/>
            <a:ext cx="4591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Finally, he sings well.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5112033" y="1993125"/>
            <a:ext cx="1193371" cy="53309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9287" y="4535841"/>
            <a:ext cx="596686" cy="53309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075371" y="4552971"/>
            <a:ext cx="596686" cy="53309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8566525" y="4515675"/>
            <a:ext cx="596686" cy="53309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990" y="120789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45990" y="220793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twentieth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193" y="120789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414193" y="220793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thirtieth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593" y="136029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566593" y="236033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fourth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993" y="151269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2718993" y="251273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twelfth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93" y="166509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871393" y="266513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second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6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8" dur="7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12" dur="7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14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18" dur="7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20" dur="7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24" dur="7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26" dur="7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30" dur="7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32" dur="7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5" grpId="0"/>
      <p:bldP spid="27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0195" y="459221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read.</a:t>
            </a:r>
          </a:p>
        </p:txBody>
      </p:sp>
      <p:pic>
        <p:nvPicPr>
          <p:cNvPr id="13" name="图片 1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0436" y="1324735"/>
            <a:ext cx="7133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Music teacher: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 singing test will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       be on May 4th. </a:t>
            </a:r>
          </a:p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Zoom: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 can't sing well.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Zip: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Don't worry. 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       Practice makes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       perfect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6129" y="3940399"/>
            <a:ext cx="6137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Will you come to the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party? Today is Rabbit‘s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birthday. </a:t>
            </a:r>
          </a:p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Sorry, I can't. I want to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practise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my song.</a:t>
            </a:r>
          </a:p>
        </p:txBody>
      </p:sp>
      <p:pic>
        <p:nvPicPr>
          <p:cNvPr id="2" name="C Story tim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1.711182" end="46964.45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1851" y="4592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1218" y="1299135"/>
            <a:ext cx="6137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Rabbit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Will you play football with        me after lunch? </a:t>
            </a:r>
          </a:p>
          <a:p>
            <a:pPr algn="ctr"/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Sorry, I can't. I want to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practise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the song.</a:t>
            </a:r>
          </a:p>
        </p:txBody>
      </p:sp>
      <p:sp>
        <p:nvSpPr>
          <p:cNvPr id="4" name="矩形 3"/>
          <p:cNvSpPr/>
          <p:nvPr/>
        </p:nvSpPr>
        <p:spPr>
          <a:xfrm>
            <a:off x="2257589" y="3115017"/>
            <a:ext cx="6312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Cat: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Let's </a:t>
            </a:r>
            <a:r>
              <a:rPr lang="en-US" altLang="zh-CN" sz="2800" dirty="0">
                <a:latin typeface="Comic Sans MS" panose="030F0702030302020204" pitchFamily="66" charset="0"/>
              </a:rPr>
              <a:t>watch TV together.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The </a:t>
            </a:r>
            <a:r>
              <a:rPr lang="en-US" altLang="zh-CN" sz="2800" dirty="0">
                <a:latin typeface="Comic Sans MS" panose="030F0702030302020204" pitchFamily="66" charset="0"/>
              </a:rPr>
              <a:t>show is very funny!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Zoom</a:t>
            </a:r>
            <a:r>
              <a:rPr lang="zh-CN" altLang="en-US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Sorry</a:t>
            </a:r>
            <a:r>
              <a:rPr lang="en-US" altLang="zh-CN" sz="2800" dirty="0">
                <a:latin typeface="Comic Sans MS" panose="030F0702030302020204" pitchFamily="66" charset="0"/>
              </a:rPr>
              <a:t>. I need more practice.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85976" y="4486791"/>
            <a:ext cx="799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Music teacher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Good job, Zoom.</a:t>
            </a:r>
          </a:p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Zoom: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Thank you, Miss Bird.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9063" y="5324094"/>
            <a:ext cx="7850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Cat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I'll go swimming tonight. Will you go? </a:t>
            </a:r>
          </a:p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Zoom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Of course!</a:t>
            </a:r>
          </a:p>
        </p:txBody>
      </p:sp>
      <p:pic>
        <p:nvPicPr>
          <p:cNvPr id="7" name="C Story tim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46.9960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482" y="300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9865" y="1255363"/>
            <a:ext cx="8431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What does “ Practice makes perfect.” mean?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41056" y="2484982"/>
            <a:ext cx="5908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makes perfect</a:t>
            </a:r>
            <a:r>
              <a:rPr lang="en-US" altLang="zh-CN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20405" y="345620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熟能生巧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3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4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820945" y="2056495"/>
            <a:ext cx="10844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这个句子用来表示一般将来时。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Singing test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是指“歌唱比赛”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will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是情态动词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意思是“将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要”。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will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在句中表示将来的动作或状态。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e.g. He will go to America tomorrow.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Tomorrow will be Wednesday.</a:t>
            </a:r>
          </a:p>
        </p:txBody>
      </p:sp>
      <p:sp>
        <p:nvSpPr>
          <p:cNvPr id="2" name="矩形 1"/>
          <p:cNvSpPr/>
          <p:nvPr/>
        </p:nvSpPr>
        <p:spPr>
          <a:xfrm>
            <a:off x="839864" y="966273"/>
            <a:ext cx="7176180" cy="878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1.The singing test will be on May 4th.</a:t>
            </a:r>
            <a:r>
              <a:rPr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39864" y="2035637"/>
            <a:ext cx="10844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can't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的否定形式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意思是“不能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不会”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后面接动词原形。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是情态动词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没有人称和数的变化。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e.g. I can't swim.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Tigers can't fly.</a:t>
            </a:r>
          </a:p>
        </p:txBody>
      </p:sp>
      <p:sp>
        <p:nvSpPr>
          <p:cNvPr id="2" name="矩形 1"/>
          <p:cNvSpPr/>
          <p:nvPr/>
        </p:nvSpPr>
        <p:spPr>
          <a:xfrm>
            <a:off x="1100381" y="1255940"/>
            <a:ext cx="4153546" cy="785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I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can't sing well.</a:t>
            </a:r>
          </a:p>
        </p:txBody>
      </p:sp>
      <p:pic>
        <p:nvPicPr>
          <p:cNvPr id="7" name="图片 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55482" y="1942647"/>
            <a:ext cx="10844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want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意思是“想”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, “want to do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楷体" panose="02010609060101010101" pitchFamily="49" charset="-122"/>
              </a:rPr>
              <a:t>sth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.”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意思是“想要做某事”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+ want(s) to do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sth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e.g. I want to have a look at your new watch.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I want to go to school.</a:t>
            </a: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10345" y="604434"/>
            <a:ext cx="8009669" cy="1338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I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want to practice my song.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502" y="448985"/>
            <a:ext cx="52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Number the pictures.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89" y="1379995"/>
            <a:ext cx="2581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91" y="1379995"/>
            <a:ext cx="2763784" cy="230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37" y="4243468"/>
            <a:ext cx="2770727" cy="229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91" y="4324759"/>
            <a:ext cx="2744492" cy="215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2" y="4243469"/>
            <a:ext cx="28670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7" y="1341895"/>
            <a:ext cx="2571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0920" y="4018798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19" name="矩形 18"/>
          <p:cNvSpPr/>
          <p:nvPr/>
        </p:nvSpPr>
        <p:spPr>
          <a:xfrm>
            <a:off x="7143432" y="407679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0" name="矩形 19"/>
          <p:cNvSpPr/>
          <p:nvPr/>
        </p:nvSpPr>
        <p:spPr>
          <a:xfrm>
            <a:off x="3591580" y="402353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</a:rPr>
              <a:t>③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46905" y="107003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22" name="矩形 21"/>
          <p:cNvSpPr/>
          <p:nvPr/>
        </p:nvSpPr>
        <p:spPr>
          <a:xfrm>
            <a:off x="3686279" y="107879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23" name="矩形 22"/>
          <p:cNvSpPr/>
          <p:nvPr/>
        </p:nvSpPr>
        <p:spPr>
          <a:xfrm>
            <a:off x="566888" y="109357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istrator\Desktop\111.jpg"/>
          <p:cNvPicPr>
            <a:picLocks noChangeAspect="1" noChangeArrowheads="1"/>
          </p:cNvPicPr>
          <p:nvPr/>
        </p:nvPicPr>
        <p:blipFill>
          <a:blip r:embed="rId4"/>
          <a:srcRect t="15615" b="68750"/>
          <a:stretch>
            <a:fillRect/>
          </a:stretch>
        </p:blipFill>
        <p:spPr bwMode="auto">
          <a:xfrm>
            <a:off x="119920" y="1964665"/>
            <a:ext cx="11992131" cy="333326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41616" y="858043"/>
            <a:ext cx="3786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99423" y="2248522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24805" y="226982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3562" y="225576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2877" y="222672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1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5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425010" y="236624"/>
            <a:ext cx="206178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2" name="ïŝḻiḓê"/>
          <p:cNvSpPr/>
          <p:nvPr/>
        </p:nvSpPr>
        <p:spPr bwMode="auto">
          <a:xfrm>
            <a:off x="2708399" y="325596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 dirty="0"/>
          </a:p>
        </p:txBody>
      </p:sp>
      <p:sp>
        <p:nvSpPr>
          <p:cNvPr id="26" name="ïŝḻiḓê"/>
          <p:cNvSpPr/>
          <p:nvPr/>
        </p:nvSpPr>
        <p:spPr bwMode="auto">
          <a:xfrm flipH="1">
            <a:off x="6804153" y="283327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pic>
        <p:nvPicPr>
          <p:cNvPr id="2" name="let che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5010" y="8994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istrator\Desktop\111.jpg"/>
          <p:cNvPicPr>
            <a:picLocks noChangeAspect="1" noChangeArrowheads="1"/>
          </p:cNvPicPr>
          <p:nvPr/>
        </p:nvPicPr>
        <p:blipFill>
          <a:blip r:embed="rId4"/>
          <a:srcRect t="32475" b="50639"/>
          <a:stretch>
            <a:fillRect/>
          </a:stretch>
        </p:blipFill>
        <p:spPr bwMode="auto">
          <a:xfrm>
            <a:off x="0" y="2075542"/>
            <a:ext cx="11992131" cy="478245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64844" y="2642049"/>
            <a:ext cx="840165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1. (    ) The girl’s birthday is on July 7th.</a:t>
            </a:r>
          </a:p>
          <a:p>
            <a:pPr marL="514350" indent="-514350">
              <a:buAutoNum type="arabicPeriod"/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2. (    ) The boy’s birthday is on May 10th.</a:t>
            </a:r>
          </a:p>
          <a:p>
            <a:pPr marL="514350" indent="-514350"/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3. (    ) The woman’s birthday is on October 2nd.</a:t>
            </a:r>
          </a:p>
          <a:p>
            <a:pPr marL="514350" indent="-514350"/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4. (    ) the man’s birthday is on December  13th.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741" y="1060594"/>
            <a:ext cx="5894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again and tick or cross.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1611" y="2452465"/>
            <a:ext cx="28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2556" y="3251998"/>
            <a:ext cx="28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8978" y="4352907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3272" y="5215830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</a:p>
        </p:txBody>
      </p:sp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16" name="let che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2303" y="11117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6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13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33318" y="1224366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</a:t>
            </a:r>
            <a:r>
              <a:rPr lang="zh-CN" altLang="en-US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endParaRPr lang="en-US" altLang="zh-CN" sz="32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6527" y="1856179"/>
            <a:ext cx="10544991" cy="454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What's your name, please?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Girl: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My name is Summer.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your birthday in summer?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Girl: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Yes. My birthday is on July7th. </a:t>
            </a:r>
          </a:p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Can you come to my birthday party this Saturday?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Girl: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Let me think. It's May 10th. Yes, I'm free.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Boy: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Great! See you then. </a:t>
            </a:r>
          </a:p>
        </p:txBody>
      </p:sp>
      <p:pic>
        <p:nvPicPr>
          <p:cNvPr id="5" name="let chec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987.5019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7843" y="1194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25" y="1984913"/>
            <a:ext cx="52387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3651" y="2106327"/>
            <a:ext cx="5693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Look! There are two baby pandas.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When are the baby pandas’ birthday?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4325" y="1984913"/>
            <a:ext cx="26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 4th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50576" y="1020183"/>
            <a:ext cx="7118888" cy="5837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3.Woman:</a:t>
            </a:r>
            <a:r>
              <a:rPr lang="en-US" altLang="zh-CN" sz="2800" dirty="0">
                <a:latin typeface="Comic Sans MS" panose="030F0702030302020204" pitchFamily="66" charset="0"/>
              </a:rPr>
              <a:t> When is your birthday?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Man: </a:t>
            </a:r>
            <a:r>
              <a:rPr lang="en-US" altLang="zh-CN" sz="2800" dirty="0">
                <a:latin typeface="Comic Sans MS" panose="030F0702030302020204" pitchFamily="66" charset="0"/>
              </a:rPr>
              <a:t>My birthday is on October 2nd.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Woman:</a:t>
            </a:r>
            <a:r>
              <a:rPr lang="en-US" altLang="zh-CN" sz="2800" dirty="0">
                <a:latin typeface="Comic Sans MS" panose="030F0702030302020204" pitchFamily="66" charset="0"/>
              </a:rPr>
              <a:t> That's next Sunday.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Man: </a:t>
            </a:r>
            <a:r>
              <a:rPr lang="en-US" altLang="zh-CN" sz="2800" dirty="0">
                <a:latin typeface="Comic Sans MS" panose="030F0702030302020204" pitchFamily="66" charset="0"/>
              </a:rPr>
              <a:t>Yes.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4.Woman:</a:t>
            </a:r>
            <a:r>
              <a:rPr lang="en-US" altLang="zh-CN" sz="2800" dirty="0">
                <a:latin typeface="Comic Sans MS" panose="030F0702030302020204" pitchFamily="66" charset="0"/>
              </a:rPr>
              <a:t> It's my birthday soon.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Man: </a:t>
            </a:r>
            <a:r>
              <a:rPr lang="en-US" altLang="zh-CN" sz="2800" dirty="0">
                <a:latin typeface="Comic Sans MS" panose="030F0702030302020204" pitchFamily="66" charset="0"/>
              </a:rPr>
              <a:t>When is it?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Woman: </a:t>
            </a:r>
            <a:r>
              <a:rPr lang="en-US" altLang="zh-CN" sz="2800" dirty="0">
                <a:latin typeface="Comic Sans MS" panose="030F0702030302020204" pitchFamily="66" charset="0"/>
              </a:rPr>
              <a:t>It's on December 13th.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Man: </a:t>
            </a:r>
            <a:r>
              <a:rPr lang="en-US" altLang="zh-CN" sz="2800" dirty="0">
                <a:latin typeface="Comic Sans MS" panose="030F0702030302020204" pitchFamily="66" charset="0"/>
              </a:rPr>
              <a:t>It's this Friday. 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Woman: </a:t>
            </a:r>
            <a:r>
              <a:rPr lang="en-US" altLang="zh-CN" sz="2800" dirty="0">
                <a:latin typeface="Comic Sans MS" panose="030F0702030302020204" pitchFamily="66" charset="0"/>
              </a:rPr>
              <a:t>Yes.</a:t>
            </a:r>
          </a:p>
        </p:txBody>
      </p:sp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4" name="C Story tim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let check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354.5957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482" y="315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istrator\Desktop\111.jpg"/>
          <p:cNvPicPr>
            <a:picLocks noChangeAspect="1" noChangeArrowheads="1"/>
          </p:cNvPicPr>
          <p:nvPr/>
        </p:nvPicPr>
        <p:blipFill>
          <a:blip r:embed="rId2"/>
          <a:srcRect l="5204" t="57534" r="10437" b="32012"/>
          <a:stretch>
            <a:fillRect/>
          </a:stretch>
        </p:blipFill>
        <p:spPr bwMode="auto">
          <a:xfrm>
            <a:off x="0" y="1814286"/>
            <a:ext cx="11951302" cy="34979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31130" y="2729114"/>
            <a:ext cx="10374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One    two   three            five             seven            nine    ten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195" y="850596"/>
            <a:ext cx="3215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Fill in the table.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544" y="3944714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4th</a:t>
            </a:r>
            <a:r>
              <a:rPr lang="en-US" altLang="zh-CN" sz="2800" baseline="300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     6th              8th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3030" y="3943738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7284" y="396105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76639" y="3934742"/>
            <a:ext cx="78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3rd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3826" y="2704948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four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2058" y="3930050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5th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42494" y="2693070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92514" y="396006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7th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08514" y="2761114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07316" y="393428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9th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28160" y="395061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10th</a:t>
            </a:r>
          </a:p>
        </p:txBody>
      </p:sp>
      <p:sp>
        <p:nvSpPr>
          <p:cNvPr id="19" name="矩形 18"/>
          <p:cNvSpPr/>
          <p:nvPr/>
        </p:nvSpPr>
        <p:spPr>
          <a:xfrm>
            <a:off x="1922979" y="266774"/>
            <a:ext cx="275428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0" name="ïŝḻiḓê"/>
          <p:cNvSpPr/>
          <p:nvPr/>
        </p:nvSpPr>
        <p:spPr bwMode="auto">
          <a:xfrm>
            <a:off x="314814" y="266774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ïŝḻiḓê"/>
          <p:cNvSpPr/>
          <p:nvPr/>
        </p:nvSpPr>
        <p:spPr bwMode="auto">
          <a:xfrm flipH="1">
            <a:off x="5025564" y="313477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574" y="460669"/>
            <a:ext cx="4230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Finish the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481" y="1762271"/>
            <a:ext cx="108518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see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horses in the picture.(ten)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My birthday is on July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. (two)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Mother's Day is on the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Sunday in May.(two)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 It is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o'clock.(three)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5. There are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people in his family.(eight)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6632" y="1906050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443" y="2660171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7711" y="3385965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second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3921" y="4113875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three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0471" y="4812757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53846" y="1777573"/>
            <a:ext cx="10993512" cy="39703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kitten_____________   2. diary_____________ </a:t>
            </a:r>
          </a:p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still_______________  4. noise_____________   </a:t>
            </a:r>
          </a:p>
          <a:p>
            <a:pPr lvl="0" indent="304800" fontAlgn="base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open______________  6. walk________________</a:t>
            </a:r>
          </a:p>
        </p:txBody>
      </p:sp>
      <p:grpSp>
        <p:nvGrpSpPr>
          <p:cNvPr id="19" name="组合 30"/>
          <p:cNvGrpSpPr/>
          <p:nvPr/>
        </p:nvGrpSpPr>
        <p:grpSpPr>
          <a:xfrm>
            <a:off x="91386" y="121647"/>
            <a:ext cx="2590049" cy="727439"/>
            <a:chOff x="182825" y="1571625"/>
            <a:chExt cx="2813882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69152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094732" y="2322630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小猫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07896" y="1485185"/>
            <a:ext cx="7802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、英译汉。</a:t>
            </a:r>
            <a:endParaRPr lang="zh-CN" altLang="zh-CN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7204092" y="2338688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日记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7042" y="3645972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仍然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26725" y="3590625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噪音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2616" y="4863812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开着的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7452" y="4848314"/>
            <a:ext cx="259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行走</a:t>
            </a: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0" grpId="0"/>
      <p:bldP spid="23" grpId="0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238362" y="1938380"/>
            <a:ext cx="99293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I see ________ pandas in the picture. ( eight)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My mom’s birthday is on June________. (three)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3.—What time is it now?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—It’s ________o’clock. (two)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4.There are ________people in Amy’s family. (six)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186424" y="1891024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6141" y="1152687"/>
            <a:ext cx="65173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、用单词的适当形式填空。</a:t>
            </a:r>
          </a:p>
          <a:p>
            <a:endParaRPr lang="zh-CN" altLang="zh-C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905872" y="2574402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7206" y="3684492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5346" y="4293780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1655061"/>
            <a:ext cx="11328742" cy="3632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When is your birthday?                		A. No, it isn’t. It’s on March 5th.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Is the sports meet on March 7th?         	B. I will make a birthday card.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When is April Fool’s Day?              	C. It’s on April 1st.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What will you do for your grandma?      	D. My birthday is on May 8th.</a:t>
            </a:r>
          </a:p>
        </p:txBody>
      </p:sp>
      <p:pic>
        <p:nvPicPr>
          <p:cNvPr id="25" name="图片 2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10653" y="1118243"/>
            <a:ext cx="6931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、问答连线。</a:t>
            </a:r>
            <a:endParaRPr lang="zh-CN" altLang="zh-CN" sz="3200" dirty="0"/>
          </a:p>
        </p:txBody>
      </p:sp>
      <p:cxnSp>
        <p:nvCxnSpPr>
          <p:cNvPr id="15" name="直接连接符 14"/>
          <p:cNvCxnSpPr/>
          <p:nvPr/>
        </p:nvCxnSpPr>
        <p:spPr>
          <a:xfrm rot="16200000" flipH="1">
            <a:off x="4047344" y="2353455"/>
            <a:ext cx="2608289" cy="24883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625914" y="2368446"/>
            <a:ext cx="804866" cy="729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381488" y="4032354"/>
            <a:ext cx="2244164" cy="55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5400000" flipH="1" flipV="1">
            <a:off x="5243351" y="3601937"/>
            <a:ext cx="1806323" cy="9582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3498" y="-1458709"/>
            <a:ext cx="4436594" cy="9933934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609831" y="4897682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6918" y="1851041"/>
            <a:ext cx="9322050" cy="33239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kitten, diary, still, noise, fur, open, walk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The girl’s birthday is….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句型简单介绍某人的生日是哪一天。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能够掌握基数词和序数词的用法。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2" name="Freeform 34"/>
          <p:cNvSpPr>
            <a:spLocks noEditPoints="1"/>
          </p:cNvSpPr>
          <p:nvPr/>
        </p:nvSpPr>
        <p:spPr bwMode="auto">
          <a:xfrm rot="8869549">
            <a:off x="10386794" y="925608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like “Read and write”.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725751" y="1910171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69214" y="197366"/>
            <a:ext cx="404944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480557" y="4950954"/>
            <a:ext cx="5312229" cy="840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80" y="1413736"/>
            <a:ext cx="389572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71321" y="21976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There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is a cute baby dog.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When </a:t>
            </a:r>
            <a:r>
              <a:rPr lang="en-US" altLang="zh-CN" sz="3200" dirty="0">
                <a:latin typeface="Comic Sans MS" panose="030F0702030302020204" pitchFamily="66" charset="0"/>
              </a:rPr>
              <a:t>is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his </a:t>
            </a:r>
            <a:r>
              <a:rPr lang="en-US" altLang="zh-CN" sz="3200" dirty="0">
                <a:latin typeface="Comic Sans MS" panose="030F0702030302020204" pitchFamily="66" charset="0"/>
              </a:rPr>
              <a:t>birthday?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8280" y="1549831"/>
            <a:ext cx="3539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October 3rd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27" y="2238375"/>
            <a:ext cx="47148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321" y="461883"/>
            <a:ext cx="8538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Look! Sarah’s cat has two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kittens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Read Sarah’s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diary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please.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59887" y="2760886"/>
            <a:ext cx="1348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kitten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8362164" y="343606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小猫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62164" y="4178855"/>
            <a:ext cx="1160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diary</a:t>
            </a:r>
            <a:endParaRPr lang="zh-CN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8439909" y="5026638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日记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/>
        </p:nvPicPr>
        <p:blipFill>
          <a:blip r:embed="rId4"/>
          <a:srcRect t="20774" r="35326" b="66289"/>
          <a:stretch>
            <a:fillRect/>
          </a:stretch>
        </p:blipFill>
        <p:spPr bwMode="auto">
          <a:xfrm>
            <a:off x="1" y="2522475"/>
            <a:ext cx="12192000" cy="4335525"/>
          </a:xfrm>
          <a:prstGeom prst="rect">
            <a:avLst/>
          </a:prstGeom>
          <a:noFill/>
        </p:spPr>
      </p:pic>
      <p:grpSp>
        <p:nvGrpSpPr>
          <p:cNvPr id="9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0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4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609866" y="269859"/>
            <a:ext cx="5675067" cy="480131"/>
            <a:chOff x="2813952" y="344600"/>
            <a:chExt cx="5675067" cy="480131"/>
          </a:xfrm>
        </p:grpSpPr>
        <p:sp>
          <p:nvSpPr>
            <p:cNvPr id="16" name="矩形 15"/>
            <p:cNvSpPr/>
            <p:nvPr/>
          </p:nvSpPr>
          <p:spPr>
            <a:xfrm>
              <a:off x="4224105" y="344600"/>
              <a:ext cx="2688557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Read and write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7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23573" y="3808859"/>
            <a:ext cx="4475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My cat has two new kittens. They are pink because they are very young. They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still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can’t see.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329513" y="2918607"/>
            <a:ext cx="2117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15th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360" y="1092456"/>
            <a:ext cx="7122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are the kitten’s birthday?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262" y="2161255"/>
            <a:ext cx="7122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are they?</a:t>
            </a:r>
          </a:p>
        </p:txBody>
      </p:sp>
      <p:sp>
        <p:nvSpPr>
          <p:cNvPr id="22" name="矩形 21"/>
          <p:cNvSpPr/>
          <p:nvPr/>
        </p:nvSpPr>
        <p:spPr>
          <a:xfrm>
            <a:off x="373651" y="1642303"/>
            <a:ext cx="2117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 15th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3008" y="2757486"/>
            <a:ext cx="1079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Pink 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196027" y="600902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仍然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215539" y="5920353"/>
            <a:ext cx="80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779.3515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3607" y="10924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/>
        </p:nvPicPr>
        <p:blipFill>
          <a:blip r:embed="rId4"/>
          <a:srcRect l="64751" t="10605" r="-89" b="60230"/>
          <a:stretch>
            <a:fillRect/>
          </a:stretch>
        </p:blipFill>
        <p:spPr bwMode="auto">
          <a:xfrm>
            <a:off x="0" y="1023651"/>
            <a:ext cx="5021943" cy="5834349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4303455"/>
            <a:ext cx="5056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 kittens are six days old. They make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noises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when they are hungry. They have white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fur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now. they are cute.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321" y="337209"/>
            <a:ext cx="345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Read and answer.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949171" y="3499177"/>
            <a:ext cx="2081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21st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1972" y="1755241"/>
            <a:ext cx="5453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How old are the kittens?</a:t>
            </a:r>
          </a:p>
        </p:txBody>
      </p:sp>
      <p:sp>
        <p:nvSpPr>
          <p:cNvPr id="22" name="矩形 21"/>
          <p:cNvSpPr/>
          <p:nvPr/>
        </p:nvSpPr>
        <p:spPr>
          <a:xfrm>
            <a:off x="5721972" y="2677257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kittens are six days old.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430922" y="4864395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噪音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933623" y="587116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浓密的软毛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974812" y="5363881"/>
            <a:ext cx="1287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235698" y="6368688"/>
            <a:ext cx="778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10915" y="3499176"/>
            <a:ext cx="5453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Are they pink?</a:t>
            </a:r>
          </a:p>
        </p:txBody>
      </p:sp>
      <p:sp>
        <p:nvSpPr>
          <p:cNvPr id="18" name="矩形 17"/>
          <p:cNvSpPr/>
          <p:nvPr/>
        </p:nvSpPr>
        <p:spPr>
          <a:xfrm>
            <a:off x="5874372" y="4303455"/>
            <a:ext cx="6284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they aren’t. They are white.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9.490234" end="17279.6367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3037" y="6295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/>
      <p:bldP spid="31" grpId="0"/>
      <p:bldP spid="3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/>
        </p:nvPicPr>
        <p:blipFill>
          <a:blip r:embed="rId4"/>
          <a:srcRect l="2095" t="33174" r="50922" b="44415"/>
          <a:stretch>
            <a:fillRect/>
          </a:stretch>
        </p:blipFill>
        <p:spPr bwMode="auto">
          <a:xfrm>
            <a:off x="-1" y="1553028"/>
            <a:ext cx="7901023" cy="530497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643087" y="5551683"/>
            <a:ext cx="428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Their eyes are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They are blue.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2366" y="375995"/>
            <a:ext cx="4810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Listen, read and answer.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39114" y="3760434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26th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3944" y="1903755"/>
            <a:ext cx="5453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are their eyes?</a:t>
            </a:r>
          </a:p>
        </p:txBody>
      </p:sp>
      <p:sp>
        <p:nvSpPr>
          <p:cNvPr id="22" name="矩形 21"/>
          <p:cNvSpPr/>
          <p:nvPr/>
        </p:nvSpPr>
        <p:spPr>
          <a:xfrm>
            <a:off x="5813947" y="2488530"/>
            <a:ext cx="2912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blue.</a:t>
            </a: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509029" y="6212529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开着的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673991" y="6168327"/>
            <a:ext cx="80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24.222656" end="12284.7412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471" y="4886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/>
        </p:nvPicPr>
        <p:blipFill>
          <a:blip r:embed="rId4"/>
          <a:srcRect l="51297" t="37384" r="-500" b="44415"/>
          <a:stretch>
            <a:fillRect/>
          </a:stretch>
        </p:blipFill>
        <p:spPr bwMode="auto">
          <a:xfrm>
            <a:off x="1903832" y="2148628"/>
            <a:ext cx="8040914" cy="418686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092517" y="4243331"/>
            <a:ext cx="428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 kittens can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walk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now. They can play with Robin!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8996" y="375994"/>
            <a:ext cx="6526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Say something about the kittens.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099746" y="3499186"/>
            <a:ext cx="1781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May 3rd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126374" y="383861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行走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31217" y="4793416"/>
            <a:ext cx="80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ad and wri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29.0390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9589" y="375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/>
      <p:bldP spid="3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1568</Words>
  <Application>Microsoft Office PowerPoint</Application>
  <PresentationFormat>自定义</PresentationFormat>
  <Paragraphs>254</Paragraphs>
  <Slides>38</Slides>
  <Notes>2</Notes>
  <HiddenSlides>0</HiddenSlides>
  <MMClips>12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0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Microsoft</cp:lastModifiedBy>
  <cp:revision>749</cp:revision>
  <dcterms:created xsi:type="dcterms:W3CDTF">2019-08-19T07:47:00Z</dcterms:created>
  <dcterms:modified xsi:type="dcterms:W3CDTF">2020-11-05T03:43:24Z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