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3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4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5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65" r:id="rId2"/>
    <p:sldId id="321" r:id="rId3"/>
    <p:sldId id="541" r:id="rId4"/>
    <p:sldId id="551" r:id="rId5"/>
    <p:sldId id="516" r:id="rId6"/>
    <p:sldId id="450" r:id="rId7"/>
    <p:sldId id="482" r:id="rId8"/>
    <p:sldId id="540" r:id="rId9"/>
    <p:sldId id="369" r:id="rId10"/>
    <p:sldId id="547" r:id="rId11"/>
    <p:sldId id="548" r:id="rId12"/>
    <p:sldId id="549" r:id="rId13"/>
    <p:sldId id="542" r:id="rId14"/>
    <p:sldId id="459" r:id="rId15"/>
    <p:sldId id="550" r:id="rId16"/>
    <p:sldId id="543" r:id="rId17"/>
    <p:sldId id="515" r:id="rId18"/>
    <p:sldId id="544" r:id="rId19"/>
    <p:sldId id="505" r:id="rId20"/>
    <p:sldId id="545" r:id="rId21"/>
    <p:sldId id="546" r:id="rId22"/>
    <p:sldId id="552" r:id="rId23"/>
    <p:sldId id="506" r:id="rId24"/>
    <p:sldId id="416" r:id="rId25"/>
    <p:sldId id="462" r:id="rId26"/>
    <p:sldId id="418" r:id="rId27"/>
    <p:sldId id="363" r:id="rId28"/>
    <p:sldId id="280" r:id="rId29"/>
    <p:sldId id="271" r:id="rId30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7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F69582"/>
    <a:srgbClr val="EC8AEE"/>
    <a:srgbClr val="FF9900"/>
    <a:srgbClr val="FF00FF"/>
    <a:srgbClr val="F0C2C7"/>
    <a:srgbClr val="9379F1"/>
    <a:srgbClr val="4BB3B1"/>
    <a:srgbClr val="6CC2C0"/>
    <a:srgbClr val="B5E0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8" autoAdjust="0"/>
    <p:restoredTop sz="94660"/>
  </p:normalViewPr>
  <p:slideViewPr>
    <p:cSldViewPr snapToGrid="0" showGuides="1">
      <p:cViewPr varScale="1">
        <p:scale>
          <a:sx n="46" d="100"/>
          <a:sy n="46" d="100"/>
        </p:scale>
        <p:origin x="-126" y="-786"/>
      </p:cViewPr>
      <p:guideLst>
        <p:guide orient="horz" pos="217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718" y="-90"/>
      </p:cViewPr>
      <p:guideLst>
        <p:guide orient="horz" pos="2905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16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8814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slideMaster" Target="../slideMasters/slideMaster1.xml"/><Relationship Id="rId12" Type="http://schemas.microsoft.com/office/2007/relationships/hdphoto" Target="../media/hdphoto2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.png"/><Relationship Id="rId5" Type="http://schemas.openxmlformats.org/officeDocument/2006/relationships/tags" Target="../tags/tag6.xml"/><Relationship Id="rId10" Type="http://schemas.microsoft.com/office/2007/relationships/hdphoto" Target="../media/hdphoto1.wdp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8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5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矩形: 圆角 12"/>
          <p:cNvSpPr/>
          <p:nvPr userDrawn="1"/>
        </p:nvSpPr>
        <p:spPr>
          <a:xfrm>
            <a:off x="311150" y="313898"/>
            <a:ext cx="11569700" cy="6196084"/>
          </a:xfrm>
          <a:prstGeom prst="roundRect">
            <a:avLst>
              <a:gd name="adj" fmla="val 19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2024/4/15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8" name="图片 7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11" name="图片 10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12" name="图片 11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1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110067"/>
            <a:ext cx="520700" cy="69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&#36229;&#38142;&#25509;&#25991;&#20214;/Let's%20talk.mp4" TargetMode="Externa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5.xml"/><Relationship Id="rId4" Type="http://schemas.openxmlformats.org/officeDocument/2006/relationships/tags" Target="../tags/tag3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wav"/><Relationship Id="rId7" Type="http://schemas.openxmlformats.org/officeDocument/2006/relationships/image" Target="../media/image26.jpe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8.xml"/><Relationship Id="rId10" Type="http://schemas.microsoft.com/office/2007/relationships/hdphoto" Target="../media/hdphoto3.wdp"/><Relationship Id="rId4" Type="http://schemas.openxmlformats.org/officeDocument/2006/relationships/audio" Target="../media/media2.wav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3" Type="http://schemas.openxmlformats.org/officeDocument/2006/relationships/tags" Target="../tags/tag41.xml"/><Relationship Id="rId7" Type="http://schemas.openxmlformats.org/officeDocument/2006/relationships/tags" Target="../tags/tag45.xml"/><Relationship Id="rId12" Type="http://schemas.openxmlformats.org/officeDocument/2006/relationships/image" Target="../media/image27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microsoft.com/office/2007/relationships/hdphoto" Target="../media/hdphoto3.wdp"/><Relationship Id="rId5" Type="http://schemas.openxmlformats.org/officeDocument/2006/relationships/tags" Target="../tags/tag43.xml"/><Relationship Id="rId10" Type="http://schemas.openxmlformats.org/officeDocument/2006/relationships/image" Target="../media/image19.png"/><Relationship Id="rId4" Type="http://schemas.openxmlformats.org/officeDocument/2006/relationships/tags" Target="../tags/tag42.xml"/><Relationship Id="rId9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13" Type="http://schemas.openxmlformats.org/officeDocument/2006/relationships/tags" Target="../tags/tag57.xml"/><Relationship Id="rId18" Type="http://schemas.openxmlformats.org/officeDocument/2006/relationships/tags" Target="../tags/tag62.xml"/><Relationship Id="rId3" Type="http://schemas.openxmlformats.org/officeDocument/2006/relationships/tags" Target="../tags/tag49.xml"/><Relationship Id="rId21" Type="http://schemas.openxmlformats.org/officeDocument/2006/relationships/slideLayout" Target="../slideLayouts/slideLayout2.xml"/><Relationship Id="rId7" Type="http://schemas.openxmlformats.org/officeDocument/2006/relationships/tags" Target="../tags/tag51.xml"/><Relationship Id="rId12" Type="http://schemas.openxmlformats.org/officeDocument/2006/relationships/tags" Target="../tags/tag56.xml"/><Relationship Id="rId17" Type="http://schemas.openxmlformats.org/officeDocument/2006/relationships/tags" Target="../tags/tag61.xml"/><Relationship Id="rId25" Type="http://schemas.openxmlformats.org/officeDocument/2006/relationships/image" Target="../media/image22.png"/><Relationship Id="rId2" Type="http://schemas.openxmlformats.org/officeDocument/2006/relationships/tags" Target="../tags/tag48.xml"/><Relationship Id="rId16" Type="http://schemas.openxmlformats.org/officeDocument/2006/relationships/tags" Target="../tags/tag60.xml"/><Relationship Id="rId20" Type="http://schemas.openxmlformats.org/officeDocument/2006/relationships/tags" Target="../tags/tag64.xml"/><Relationship Id="rId1" Type="http://schemas.openxmlformats.org/officeDocument/2006/relationships/tags" Target="../tags/tag47.xml"/><Relationship Id="rId6" Type="http://schemas.openxmlformats.org/officeDocument/2006/relationships/tags" Target="../tags/tag50.xml"/><Relationship Id="rId11" Type="http://schemas.openxmlformats.org/officeDocument/2006/relationships/tags" Target="../tags/tag55.xml"/><Relationship Id="rId24" Type="http://schemas.openxmlformats.org/officeDocument/2006/relationships/image" Target="../media/image26.jpeg"/><Relationship Id="rId5" Type="http://schemas.openxmlformats.org/officeDocument/2006/relationships/audio" Target="../media/media2.wav"/><Relationship Id="rId15" Type="http://schemas.openxmlformats.org/officeDocument/2006/relationships/tags" Target="../tags/tag59.xml"/><Relationship Id="rId23" Type="http://schemas.microsoft.com/office/2007/relationships/hdphoto" Target="../media/hdphoto3.wdp"/><Relationship Id="rId10" Type="http://schemas.openxmlformats.org/officeDocument/2006/relationships/tags" Target="../tags/tag54.xml"/><Relationship Id="rId19" Type="http://schemas.openxmlformats.org/officeDocument/2006/relationships/tags" Target="../tags/tag63.xml"/><Relationship Id="rId4" Type="http://schemas.microsoft.com/office/2007/relationships/media" Target="../media/media2.wav"/><Relationship Id="rId9" Type="http://schemas.openxmlformats.org/officeDocument/2006/relationships/tags" Target="../tags/tag53.xml"/><Relationship Id="rId14" Type="http://schemas.openxmlformats.org/officeDocument/2006/relationships/tags" Target="../tags/tag58.xml"/><Relationship Id="rId2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tags" Target="../tags/tag76.xml"/><Relationship Id="rId2" Type="http://schemas.openxmlformats.org/officeDocument/2006/relationships/tags" Target="../tags/tag66.xml"/><Relationship Id="rId16" Type="http://schemas.openxmlformats.org/officeDocument/2006/relationships/image" Target="../media/image26.jpeg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tags" Target="../tags/tag75.xml"/><Relationship Id="rId5" Type="http://schemas.openxmlformats.org/officeDocument/2006/relationships/tags" Target="../tags/tag69.xml"/><Relationship Id="rId15" Type="http://schemas.microsoft.com/office/2007/relationships/hdphoto" Target="../media/hdphoto3.wdp"/><Relationship Id="rId10" Type="http://schemas.openxmlformats.org/officeDocument/2006/relationships/tags" Target="../tags/tag74.xml"/><Relationship Id="rId4" Type="http://schemas.openxmlformats.org/officeDocument/2006/relationships/tags" Target="../tags/tag68.xml"/><Relationship Id="rId9" Type="http://schemas.openxmlformats.org/officeDocument/2006/relationships/tags" Target="../tags/tag73.xml"/><Relationship Id="rId1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19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&#36229;&#38142;&#25509;&#25991;&#20214;/When%20is%20your%20birthday.mp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image" Target="../media/image19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12" Type="http://schemas.openxmlformats.org/officeDocument/2006/relationships/tags" Target="../tags/tag92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tags" Target="../tags/tag91.xml"/><Relationship Id="rId5" Type="http://schemas.openxmlformats.org/officeDocument/2006/relationships/tags" Target="../tags/tag85.xml"/><Relationship Id="rId15" Type="http://schemas.microsoft.com/office/2007/relationships/hdphoto" Target="../media/hdphoto3.wdp"/><Relationship Id="rId10" Type="http://schemas.openxmlformats.org/officeDocument/2006/relationships/tags" Target="../tags/tag90.xml"/><Relationship Id="rId4" Type="http://schemas.openxmlformats.org/officeDocument/2006/relationships/tags" Target="../tags/tag84.xml"/><Relationship Id="rId9" Type="http://schemas.openxmlformats.org/officeDocument/2006/relationships/tags" Target="../tags/tag89.xml"/><Relationship Id="rId1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7" Type="http://schemas.openxmlformats.org/officeDocument/2006/relationships/image" Target="../media/image36.pn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99.xml"/><Relationship Id="rId7" Type="http://schemas.openxmlformats.org/officeDocument/2006/relationships/tags" Target="../tags/tag103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9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2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1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notesSlide" Target="../notesSlides/notesSlide1.xm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slideLayout" Target="../slideLayouts/slideLayout2.xml"/><Relationship Id="rId17" Type="http://schemas.microsoft.com/office/2007/relationships/hdphoto" Target="../media/hdphoto4.wdp"/><Relationship Id="rId2" Type="http://schemas.openxmlformats.org/officeDocument/2006/relationships/tags" Target="../tags/tag15.xml"/><Relationship Id="rId16" Type="http://schemas.openxmlformats.org/officeDocument/2006/relationships/image" Target="../media/image23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audio" Target="../media/media1.wav"/><Relationship Id="rId5" Type="http://schemas.openxmlformats.org/officeDocument/2006/relationships/tags" Target="../tags/tag18.xml"/><Relationship Id="rId15" Type="http://schemas.openxmlformats.org/officeDocument/2006/relationships/image" Target="../media/image22.png"/><Relationship Id="rId10" Type="http://schemas.microsoft.com/office/2007/relationships/media" Target="../media/media1.wav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25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2.png"/><Relationship Id="rId5" Type="http://schemas.openxmlformats.org/officeDocument/2006/relationships/audio" Target="../media/media1.wav"/><Relationship Id="rId10" Type="http://schemas.openxmlformats.org/officeDocument/2006/relationships/image" Target="../media/image21.png"/><Relationship Id="rId4" Type="http://schemas.microsoft.com/office/2007/relationships/media" Target="../media/media1.wav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22.png"/><Relationship Id="rId2" Type="http://schemas.microsoft.com/office/2007/relationships/media" Target="../media/media1.wav"/><Relationship Id="rId1" Type="http://schemas.openxmlformats.org/officeDocument/2006/relationships/tags" Target="../tags/tag28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75" y="4970059"/>
            <a:ext cx="2648841" cy="1887941"/>
          </a:xfrm>
          <a:prstGeom prst="rect">
            <a:avLst/>
          </a:prstGeom>
        </p:spPr>
      </p:pic>
      <p:pic>
        <p:nvPicPr>
          <p:cNvPr id="5" name="图片 4" descr="菠萝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65397" y="1674512"/>
            <a:ext cx="225386" cy="3805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696" y="743014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492" y="4818413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5112006" y="2300004"/>
            <a:ext cx="6155360" cy="3062356"/>
            <a:chOff x="-107679" y="2381642"/>
            <a:chExt cx="5663733" cy="3062356"/>
          </a:xfrm>
        </p:grpSpPr>
        <p:sp>
          <p:nvSpPr>
            <p:cNvPr id="54" name="文本框 7"/>
            <p:cNvSpPr txBox="1"/>
            <p:nvPr/>
          </p:nvSpPr>
          <p:spPr>
            <a:xfrm>
              <a:off x="-107679" y="2381642"/>
              <a:ext cx="5663733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Unit 4</a:t>
              </a:r>
            </a:p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When </a:t>
              </a:r>
              <a:r>
                <a:rPr lang="en-US" altLang="zh-CN" sz="4000" b="1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is </a:t>
              </a:r>
              <a:r>
                <a:rPr lang="en-US" altLang="zh-CN" sz="4000" b="1" smtClean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the art show?</a:t>
              </a:r>
              <a:endParaRPr lang="en-US" altLang="zh-CN" sz="4000" b="1" dirty="0">
                <a:latin typeface="Comic Sans MS" panose="030F0702030302020204" pitchFamily="66" charset="0"/>
                <a:ea typeface="+mj-ea"/>
                <a:cs typeface="Segoe UI Semilight" panose="020B0402040204020203" pitchFamily="34" charset="0"/>
              </a:endParaRP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51336"/>
              <a:ext cx="3864160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Part B</a:t>
              </a: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-107679" y="4797667"/>
              <a:ext cx="52329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 Let’s try &amp; Let’s talk</a:t>
              </a:r>
            </a:p>
          </p:txBody>
        </p:sp>
      </p:grpSp>
      <p:pic>
        <p:nvPicPr>
          <p:cNvPr id="28" name="图片 27" descr="18398011"/>
          <p:cNvPicPr/>
          <p:nvPr/>
        </p:nvPicPr>
        <p:blipFill>
          <a:blip r:embed="rId7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8243623" y="1208911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8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6590283" y="1294601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9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10972096" y="1619395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87366" y="443125"/>
            <a:ext cx="52600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人 教 </a:t>
            </a:r>
            <a:r>
              <a:rPr lang="en-US" altLang="zh-CN" sz="2400" b="1" dirty="0"/>
              <a:t>PEP </a:t>
            </a:r>
            <a:r>
              <a:rPr lang="zh-CN" altLang="en-US" sz="2400" b="1" dirty="0"/>
              <a:t>版 英 语 五年 级 下 册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8" y="1208911"/>
            <a:ext cx="3820124" cy="4710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065909" y="294763"/>
            <a:ext cx="206017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</a:t>
            </a:r>
            <a:r>
              <a:rPr lang="en-US" altLang="zh-CN" sz="3200" b="1" dirty="0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talk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0" b="100000" l="543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609" y="139540"/>
            <a:ext cx="87630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本框 8"/>
          <p:cNvSpPr txBox="1"/>
          <p:nvPr/>
        </p:nvSpPr>
        <p:spPr>
          <a:xfrm>
            <a:off x="765960" y="1056723"/>
            <a:ext cx="435614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Watch </a:t>
            </a:r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and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answer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7" name="TextBox 8"/>
          <p:cNvSpPr txBox="1"/>
          <p:nvPr>
            <p:custDataLst>
              <p:tags r:id="rId1"/>
            </p:custDataLst>
          </p:nvPr>
        </p:nvSpPr>
        <p:spPr>
          <a:xfrm>
            <a:off x="626349" y="2191554"/>
            <a:ext cx="1009524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altLang="zh-CN" sz="3200" dirty="0" smtClean="0">
                <a:latin typeface="Comic Sans MS" panose="030F0702030302020204" pitchFamily="66" charset="0"/>
              </a:rPr>
              <a:t>1</a:t>
            </a:r>
            <a:r>
              <a:rPr lang="en-US" altLang="zh-CN" sz="3200" smtClean="0">
                <a:latin typeface="Comic Sans MS" panose="030F0702030302020204" pitchFamily="66" charset="0"/>
              </a:rPr>
              <a:t>. When is Mike’s birthday?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endParaRPr lang="en-US" altLang="zh-CN" sz="3200" dirty="0">
              <a:latin typeface="Comic Sans MS" panose="030F0702030302020204" pitchFamily="66" charset="0"/>
            </a:endParaRPr>
          </a:p>
          <a:p>
            <a:r>
              <a:rPr lang="en-US" altLang="zh-CN" sz="3200" smtClean="0">
                <a:latin typeface="Comic Sans MS" panose="030F0702030302020204" pitchFamily="66" charset="0"/>
              </a:rPr>
              <a:t>2.When </a:t>
            </a:r>
            <a:r>
              <a:rPr lang="en-US" altLang="zh-CN" sz="3200">
                <a:latin typeface="Comic Sans MS" panose="030F0702030302020204" pitchFamily="66" charset="0"/>
              </a:rPr>
              <a:t>is Chen Jie’s mother’s birthday?</a:t>
            </a:r>
            <a:endParaRPr lang="zh-CN" altLang="en-US" sz="3200">
              <a:latin typeface="Comic Sans MS" panose="030F0702030302020204" pitchFamily="66" charset="0"/>
            </a:endParaRPr>
          </a:p>
          <a:p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smtClean="0">
                <a:latin typeface="Comic Sans MS" panose="030F0702030302020204" pitchFamily="66" charset="0"/>
              </a:rPr>
              <a:t>3.What </a:t>
            </a:r>
            <a:r>
              <a:rPr lang="en-US" altLang="zh-CN" sz="3200">
                <a:latin typeface="Comic Sans MS" panose="030F0702030302020204" pitchFamily="66" charset="0"/>
              </a:rPr>
              <a:t>will Chen Jie do for her mother</a:t>
            </a:r>
            <a:r>
              <a:rPr lang="en-US" altLang="zh-CN" sz="3200" smtClean="0">
                <a:latin typeface="Comic Sans MS" panose="030F0702030302020204" pitchFamily="66" charset="0"/>
              </a:rPr>
              <a:t>?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 marL="457200" indent="-457200">
              <a:buAutoNum type="arabicPeriod"/>
            </a:pP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3200">
                <a:latin typeface="Comic Sans MS" panose="030F0702030302020204" pitchFamily="66" charset="0"/>
              </a:rPr>
              <a:t>4</a:t>
            </a:r>
            <a:r>
              <a:rPr lang="en-US" altLang="zh-CN" sz="3200" smtClean="0">
                <a:latin typeface="Comic Sans MS" panose="030F0702030302020204" pitchFamily="66" charset="0"/>
              </a:rPr>
              <a:t>.Does </a:t>
            </a:r>
            <a:r>
              <a:rPr lang="en-US" altLang="zh-CN" sz="3200">
                <a:latin typeface="Comic Sans MS" panose="030F0702030302020204" pitchFamily="66" charset="0"/>
              </a:rPr>
              <a:t>Mike like Chinese noodles?</a:t>
            </a:r>
          </a:p>
          <a:p>
            <a:pPr marL="457200" indent="-457200"/>
            <a:endParaRPr lang="zh-CN" altLang="en-US" sz="3200" dirty="0">
              <a:latin typeface="Comic Sans MS" panose="030F0702030302020204" pitchFamily="66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19" y="890693"/>
            <a:ext cx="605641" cy="746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000" y="660333"/>
            <a:ext cx="7812000" cy="5197380"/>
          </a:xfrm>
          <a:prstGeom prst="rect">
            <a:avLst/>
          </a:prstGeom>
        </p:spPr>
      </p:pic>
      <p:pic>
        <p:nvPicPr>
          <p:cNvPr id="102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6" b="18090"/>
          <a:stretch>
            <a:fillRect/>
          </a:stretch>
        </p:blipFill>
        <p:spPr bwMode="auto">
          <a:xfrm>
            <a:off x="2509963" y="1322172"/>
            <a:ext cx="7200000" cy="3923604"/>
          </a:xfrm>
          <a:prstGeom prst="roundRect">
            <a:avLst>
              <a:gd name="adj" fmla="val 93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>
            <p:custDataLst>
              <p:tags r:id="rId1"/>
            </p:custDataLst>
          </p:nvPr>
        </p:nvSpPr>
        <p:spPr>
          <a:xfrm>
            <a:off x="1143401" y="1425440"/>
            <a:ext cx="1009524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altLang="zh-CN" sz="3200" dirty="0" smtClean="0">
                <a:latin typeface="Comic Sans MS" panose="030F0702030302020204" pitchFamily="66" charset="0"/>
              </a:rPr>
              <a:t>1</a:t>
            </a:r>
            <a:r>
              <a:rPr lang="en-US" altLang="zh-CN" sz="3200" smtClean="0">
                <a:latin typeface="Comic Sans MS" panose="030F0702030302020204" pitchFamily="66" charset="0"/>
              </a:rPr>
              <a:t>. When is Mike’s birthday?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endParaRPr lang="en-US" altLang="zh-CN" sz="3200" dirty="0">
              <a:latin typeface="Comic Sans MS" panose="030F0702030302020204" pitchFamily="66" charset="0"/>
            </a:endParaRPr>
          </a:p>
          <a:p>
            <a:r>
              <a:rPr lang="en-US" altLang="zh-CN" sz="3200" smtClean="0">
                <a:latin typeface="Comic Sans MS" panose="030F0702030302020204" pitchFamily="66" charset="0"/>
              </a:rPr>
              <a:t>2.When </a:t>
            </a:r>
            <a:r>
              <a:rPr lang="en-US" altLang="zh-CN" sz="3200">
                <a:latin typeface="Comic Sans MS" panose="030F0702030302020204" pitchFamily="66" charset="0"/>
              </a:rPr>
              <a:t>is Chen Jie’s mother’s birthday?</a:t>
            </a:r>
            <a:endParaRPr lang="zh-CN" altLang="en-US" sz="3200">
              <a:latin typeface="Comic Sans MS" panose="030F0702030302020204" pitchFamily="66" charset="0"/>
            </a:endParaRPr>
          </a:p>
          <a:p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smtClean="0">
                <a:latin typeface="Comic Sans MS" panose="030F0702030302020204" pitchFamily="66" charset="0"/>
              </a:rPr>
              <a:t>3.What </a:t>
            </a:r>
            <a:r>
              <a:rPr lang="en-US" altLang="zh-CN" sz="3200">
                <a:latin typeface="Comic Sans MS" panose="030F0702030302020204" pitchFamily="66" charset="0"/>
              </a:rPr>
              <a:t>will Chen Jie do for her mother</a:t>
            </a:r>
            <a:r>
              <a:rPr lang="en-US" altLang="zh-CN" sz="3200" smtClean="0">
                <a:latin typeface="Comic Sans MS" panose="030F0702030302020204" pitchFamily="66" charset="0"/>
              </a:rPr>
              <a:t>?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 marL="457200" indent="-457200">
              <a:buAutoNum type="arabicPeriod"/>
            </a:pP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 marL="457200" indent="-457200"/>
            <a:r>
              <a:rPr lang="en-US" altLang="zh-CN" sz="3200">
                <a:latin typeface="Comic Sans MS" panose="030F0702030302020204" pitchFamily="66" charset="0"/>
              </a:rPr>
              <a:t>4</a:t>
            </a:r>
            <a:r>
              <a:rPr lang="en-US" altLang="zh-CN" sz="3200" smtClean="0">
                <a:latin typeface="Comic Sans MS" panose="030F0702030302020204" pitchFamily="66" charset="0"/>
              </a:rPr>
              <a:t>.Does </a:t>
            </a:r>
            <a:r>
              <a:rPr lang="en-US" altLang="zh-CN" sz="3200">
                <a:latin typeface="Comic Sans MS" panose="030F0702030302020204" pitchFamily="66" charset="0"/>
              </a:rPr>
              <a:t>Mike like Chinese noodles?</a:t>
            </a:r>
          </a:p>
          <a:p>
            <a:pPr marL="457200" indent="-457200"/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3" name="TextBox 4"/>
          <p:cNvSpPr txBox="1"/>
          <p:nvPr>
            <p:custDataLst>
              <p:tags r:id="rId2"/>
            </p:custDataLst>
          </p:nvPr>
        </p:nvSpPr>
        <p:spPr>
          <a:xfrm>
            <a:off x="1351219" y="1868908"/>
            <a:ext cx="7761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Mike’s birthday is on Apirl 4th.</a:t>
            </a:r>
            <a:endParaRPr lang="en-US" altLang="zh-CN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5"/>
          <p:cNvSpPr txBox="1"/>
          <p:nvPr>
            <p:custDataLst>
              <p:tags r:id="rId3"/>
            </p:custDataLst>
          </p:nvPr>
        </p:nvSpPr>
        <p:spPr>
          <a:xfrm>
            <a:off x="1499500" y="2881587"/>
            <a:ext cx="10620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Chen Jie’s mother’s birthday is on Apirl 4th,too.</a:t>
            </a:r>
            <a:endParaRPr lang="en-US" altLang="zh-CN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1351219" y="3911249"/>
            <a:ext cx="9280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</a:rPr>
              <a:t>She will cook noodles for her mother.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5"/>
            </p:custDataLst>
          </p:nvPr>
        </p:nvSpPr>
        <p:spPr>
          <a:xfrm>
            <a:off x="1499500" y="4982041"/>
            <a:ext cx="424121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Yes, he does.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istrator\Desktop\44444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/>
          <a:srcRect l="10430" t="33906" b="40315"/>
          <a:stretch>
            <a:fillRect/>
          </a:stretch>
        </p:blipFill>
        <p:spPr bwMode="auto">
          <a:xfrm>
            <a:off x="0" y="885189"/>
            <a:ext cx="12192000" cy="5588001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>
            <p:custDataLst>
              <p:tags r:id="rId2"/>
            </p:custDataLst>
          </p:nvPr>
        </p:nvSpPr>
        <p:spPr>
          <a:xfrm>
            <a:off x="4003675" y="885190"/>
            <a:ext cx="781304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Chen Jie:When is your birthday?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Mike:My birthday is on April 4th.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Chen Jie:That’s my mother’s birthday, too!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Mike:Cool! What will you do for your mum?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Chen Jie:I’ll cook noodles for her.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Mike:Chinese noodles are delicious!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Chen Jie:Please come then. We can have a  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        birthday party for both of you!</a:t>
            </a:r>
          </a:p>
        </p:txBody>
      </p:sp>
      <p:pic>
        <p:nvPicPr>
          <p:cNvPr id="2" name="TALK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30525" y="327877"/>
            <a:ext cx="619125" cy="6191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12" name="文本框 8"/>
          <p:cNvSpPr txBox="1"/>
          <p:nvPr/>
        </p:nvSpPr>
        <p:spPr>
          <a:xfrm>
            <a:off x="867587" y="314177"/>
            <a:ext cx="3626008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to the tape.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8"/>
          <p:cNvSpPr txBox="1"/>
          <p:nvPr>
            <p:custDataLst>
              <p:tags r:id="rId1"/>
            </p:custDataLst>
          </p:nvPr>
        </p:nvSpPr>
        <p:spPr>
          <a:xfrm>
            <a:off x="777240" y="379730"/>
            <a:ext cx="36017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and act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161" name="AutoShape 2" descr="https://ss1.bdstatic.com/70cFvXSh_Q1YnxGkpoWK1HF6hhy/it/u=945104708,67299179&amp;fm=27&amp;gp=0.jpg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2" name="图片 7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>
          <a:xfrm>
            <a:off x="1338291" y="1350887"/>
            <a:ext cx="6790641" cy="4734775"/>
          </a:xfrm>
          <a:prstGeom prst="rect">
            <a:avLst/>
          </a:prstGeom>
        </p:spPr>
      </p:pic>
      <p:sp>
        <p:nvSpPr>
          <p:cNvPr id="73" name="TextBox 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 rot="60000">
            <a:off x="1952154" y="1975442"/>
            <a:ext cx="22240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1.Read it together.</a:t>
            </a:r>
          </a:p>
        </p:txBody>
      </p:sp>
      <p:sp>
        <p:nvSpPr>
          <p:cNvPr id="76" name="TextBox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 rot="420000">
            <a:off x="5078011" y="2561711"/>
            <a:ext cx="2814172" cy="120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2.Each student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reads a sentence.</a:t>
            </a:r>
          </a:p>
        </p:txBody>
      </p:sp>
      <p:sp>
        <p:nvSpPr>
          <p:cNvPr id="77" name="TextBox 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 rot="300000">
            <a:off x="2386720" y="4557864"/>
            <a:ext cx="2728796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3. Read in roles.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分角色朗读。</a:t>
            </a:r>
          </a:p>
        </p:txBody>
      </p:sp>
      <p:sp>
        <p:nvSpPr>
          <p:cNvPr id="78" name="TextBox 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927623" y="4383748"/>
            <a:ext cx="3529012" cy="1754326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800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Tip: Choose one to read in </a:t>
            </a:r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</a:rPr>
              <a:t>two. 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选择一</a:t>
            </a:r>
            <a:r>
              <a:rPr lang="zh-CN" altLang="en-US" sz="2400" b="1" dirty="0" smtClean="0">
                <a:latin typeface="微软雅黑" panose="020B0503020204020204" charset="-122"/>
                <a:ea typeface="微软雅黑" panose="020B0503020204020204" charset="-122"/>
              </a:rPr>
              <a:t>种两人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练习。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1"/>
          <p:cNvSpPr/>
          <p:nvPr/>
        </p:nvSpPr>
        <p:spPr>
          <a:xfrm>
            <a:off x="2390457" y="1128166"/>
            <a:ext cx="7411085" cy="4180115"/>
          </a:xfrm>
          <a:prstGeom prst="roundRect">
            <a:avLst>
              <a:gd name="adj" fmla="val 6973"/>
            </a:avLst>
          </a:prstGeom>
          <a:solidFill>
            <a:schemeClr val="lt1">
              <a:alpha val="69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103016" y="1536071"/>
            <a:ext cx="3318933" cy="818727"/>
            <a:chOff x="3719" y="1701"/>
            <a:chExt cx="3920" cy="967"/>
          </a:xfrm>
        </p:grpSpPr>
        <p:pic>
          <p:nvPicPr>
            <p:cNvPr id="4" name="图片 3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719" y="1701"/>
              <a:ext cx="3920" cy="96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163" y="1846"/>
              <a:ext cx="3032" cy="78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流利地朗读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086063" y="2836964"/>
            <a:ext cx="3648287" cy="818727"/>
            <a:chOff x="4128" y="2991"/>
            <a:chExt cx="4309" cy="967"/>
          </a:xfrm>
        </p:grpSpPr>
        <p:pic>
          <p:nvPicPr>
            <p:cNvPr id="7" name="图片 6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4128" y="2991"/>
              <a:ext cx="4309" cy="967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4128" y="3117"/>
              <a:ext cx="3832" cy="7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defTabSz="914400" fontAlgn="base">
                <a:buClrTx/>
                <a:buSzTx/>
                <a:buFontTx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流利地表演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132446" y="4137857"/>
            <a:ext cx="4460240" cy="818727"/>
            <a:chOff x="3026" y="4137"/>
            <a:chExt cx="5268" cy="967"/>
          </a:xfrm>
        </p:grpSpPr>
        <p:pic>
          <p:nvPicPr>
            <p:cNvPr id="10" name="图片 9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031" y="4137"/>
              <a:ext cx="5263" cy="96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3026" y="4304"/>
              <a:ext cx="4375" cy="7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defTabSz="914400" fontAlgn="base">
                <a:buClrTx/>
                <a:buSzTx/>
                <a:buFontTx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有感情地表演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009926" y="2999029"/>
            <a:ext cx="1175173" cy="467360"/>
            <a:chOff x="7639" y="3163"/>
            <a:chExt cx="1388" cy="552"/>
          </a:xfrm>
        </p:grpSpPr>
        <p:sp>
          <p:nvSpPr>
            <p:cNvPr id="13" name="五角星 5"/>
            <p:cNvSpPr/>
            <p:nvPr/>
          </p:nvSpPr>
          <p:spPr>
            <a:xfrm>
              <a:off x="7639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4" name="五角星 10"/>
            <p:cNvSpPr/>
            <p:nvPr/>
          </p:nvSpPr>
          <p:spPr>
            <a:xfrm>
              <a:off x="8425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  <p:sp>
        <p:nvSpPr>
          <p:cNvPr id="15" name="五角星 23"/>
          <p:cNvSpPr/>
          <p:nvPr/>
        </p:nvSpPr>
        <p:spPr>
          <a:xfrm>
            <a:off x="6561447" y="1698136"/>
            <a:ext cx="510540" cy="46736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6" name="组合 15"/>
          <p:cNvGrpSpPr/>
          <p:nvPr/>
        </p:nvGrpSpPr>
        <p:grpSpPr>
          <a:xfrm>
            <a:off x="7520466" y="4327868"/>
            <a:ext cx="1840653" cy="467360"/>
            <a:chOff x="8075" y="4275"/>
            <a:chExt cx="2174" cy="552"/>
          </a:xfrm>
        </p:grpSpPr>
        <p:sp>
          <p:nvSpPr>
            <p:cNvPr id="17" name="五角星 17"/>
            <p:cNvSpPr/>
            <p:nvPr/>
          </p:nvSpPr>
          <p:spPr>
            <a:xfrm>
              <a:off x="8075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8" name="五角星 18"/>
            <p:cNvSpPr/>
            <p:nvPr/>
          </p:nvSpPr>
          <p:spPr>
            <a:xfrm>
              <a:off x="8861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9" name="五角星 19"/>
            <p:cNvSpPr/>
            <p:nvPr/>
          </p:nvSpPr>
          <p:spPr>
            <a:xfrm>
              <a:off x="9647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55" y="138167"/>
            <a:ext cx="605641" cy="746835"/>
          </a:xfrm>
          <a:prstGeom prst="rect">
            <a:avLst/>
          </a:prstGeom>
        </p:spPr>
      </p:pic>
      <p:pic>
        <p:nvPicPr>
          <p:cNvPr id="8" name="Picture 2" descr="C:\Users\Administrator\Desktop\44444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4"/>
          <a:srcRect l="10430" t="33906" b="40315"/>
          <a:stretch>
            <a:fillRect/>
          </a:stretch>
        </p:blipFill>
        <p:spPr bwMode="auto">
          <a:xfrm>
            <a:off x="0" y="885189"/>
            <a:ext cx="12192000" cy="5588001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>
            <p:custDataLst>
              <p:tags r:id="rId3"/>
            </p:custDataLst>
          </p:nvPr>
        </p:nvSpPr>
        <p:spPr>
          <a:xfrm>
            <a:off x="4003675" y="885190"/>
            <a:ext cx="781304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Chen Jie:When is your birthday?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Mike:My birthday is on April 4th.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Chen Jie:That’s my mother’s birthday, too!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Mike:Cool! What will you do for your mum?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Chen Jie:I’ll cook noodles for her.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Mike:Chinese noodles are delicious!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Chen Jie:Please come then. We can have a  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        birthday party for both of you!</a:t>
            </a:r>
          </a:p>
        </p:txBody>
      </p:sp>
      <p:pic>
        <p:nvPicPr>
          <p:cNvPr id="2" name="TALK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320712" y="371821"/>
            <a:ext cx="619125" cy="619125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>
            <p:custDataLst>
              <p:tags r:id="rId6"/>
            </p:custDataLst>
          </p:nvPr>
        </p:nvCxnSpPr>
        <p:spPr>
          <a:xfrm flipV="1">
            <a:off x="10144138" y="1778212"/>
            <a:ext cx="409575" cy="20701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30"/>
          <p:cNvSpPr txBox="1"/>
          <p:nvPr>
            <p:custDataLst>
              <p:tags r:id="rId7"/>
            </p:custDataLst>
          </p:nvPr>
        </p:nvSpPr>
        <p:spPr>
          <a:xfrm>
            <a:off x="9552304" y="962260"/>
            <a:ext cx="2639695" cy="8159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r>
              <a:rPr lang="zh-CN" altLang="zh-CN" sz="2000" b="1" dirty="0" smtClean="0">
                <a:solidFill>
                  <a:srgbClr val="C00000"/>
                </a:solidFill>
                <a:latin typeface="+mn-ea"/>
                <a:cs typeface="+mn-ea"/>
              </a:rPr>
              <a:t>四月四日，在具体某一天前面用介词</a:t>
            </a:r>
            <a:r>
              <a:rPr lang="en-US" altLang="zh-CN" sz="2000" b="1" dirty="0" smtClean="0">
                <a:solidFill>
                  <a:srgbClr val="C00000"/>
                </a:solidFill>
                <a:latin typeface="+mn-ea"/>
                <a:cs typeface="+mn-ea"/>
              </a:rPr>
              <a:t>on</a:t>
            </a:r>
          </a:p>
        </p:txBody>
      </p:sp>
      <p:cxnSp>
        <p:nvCxnSpPr>
          <p:cNvPr id="21" name="直接连接符 20"/>
          <p:cNvCxnSpPr/>
          <p:nvPr>
            <p:custDataLst>
              <p:tags r:id="rId8"/>
            </p:custDataLst>
          </p:nvPr>
        </p:nvCxnSpPr>
        <p:spPr>
          <a:xfrm flipV="1">
            <a:off x="8230829" y="2151616"/>
            <a:ext cx="1913255" cy="2349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>
            <p:custDataLst>
              <p:tags r:id="rId9"/>
            </p:custDataLst>
          </p:nvPr>
        </p:nvCxnSpPr>
        <p:spPr>
          <a:xfrm flipV="1">
            <a:off x="6225499" y="4050901"/>
            <a:ext cx="2030730" cy="3429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30"/>
          <p:cNvSpPr txBox="1"/>
          <p:nvPr>
            <p:custDataLst>
              <p:tags r:id="rId10"/>
            </p:custDataLst>
          </p:nvPr>
        </p:nvSpPr>
        <p:spPr>
          <a:xfrm>
            <a:off x="6649720" y="4050665"/>
            <a:ext cx="1181735" cy="454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煮面条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7" name="直接连接符 6"/>
          <p:cNvCxnSpPr/>
          <p:nvPr>
            <p:custDataLst>
              <p:tags r:id="rId11"/>
            </p:custDataLst>
          </p:nvPr>
        </p:nvCxnSpPr>
        <p:spPr>
          <a:xfrm flipV="1">
            <a:off x="9013149" y="4717016"/>
            <a:ext cx="1480820" cy="4000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30"/>
          <p:cNvSpPr txBox="1"/>
          <p:nvPr>
            <p:custDataLst>
              <p:tags r:id="rId12"/>
            </p:custDataLst>
          </p:nvPr>
        </p:nvSpPr>
        <p:spPr>
          <a:xfrm>
            <a:off x="9371965" y="4716780"/>
            <a:ext cx="1181735" cy="454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美味的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TextBox 30"/>
          <p:cNvSpPr txBox="1"/>
          <p:nvPr>
            <p:custDataLst>
              <p:tags r:id="rId13"/>
            </p:custDataLst>
          </p:nvPr>
        </p:nvSpPr>
        <p:spPr>
          <a:xfrm>
            <a:off x="8768715" y="6090920"/>
            <a:ext cx="1181735" cy="454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两个都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14"/>
            </p:custDataLst>
          </p:nvPr>
        </p:nvCxnSpPr>
        <p:spPr>
          <a:xfrm>
            <a:off x="8828364" y="5971141"/>
            <a:ext cx="883920" cy="1079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15"/>
            </p:custDataLst>
          </p:nvPr>
        </p:nvCxnSpPr>
        <p:spPr>
          <a:xfrm flipV="1">
            <a:off x="5728294" y="6060676"/>
            <a:ext cx="2450465" cy="3048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30"/>
          <p:cNvSpPr txBox="1"/>
          <p:nvPr>
            <p:custDataLst>
              <p:tags r:id="rId16"/>
            </p:custDataLst>
          </p:nvPr>
        </p:nvSpPr>
        <p:spPr>
          <a:xfrm>
            <a:off x="6225540" y="6090920"/>
            <a:ext cx="1548765" cy="454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生日聚会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文本框 11"/>
          <p:cNvSpPr txBox="1"/>
          <p:nvPr>
            <p:custDataLst>
              <p:tags r:id="rId17"/>
            </p:custDataLst>
          </p:nvPr>
        </p:nvSpPr>
        <p:spPr>
          <a:xfrm>
            <a:off x="7061835" y="492760"/>
            <a:ext cx="2961640" cy="539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2000" b="1" smtClean="0">
                <a:solidFill>
                  <a:srgbClr val="C00000"/>
                </a:solidFill>
                <a:latin typeface="Times New Roman" panose="02020603050405020304" pitchFamily="18" charset="0"/>
                <a:sym typeface="+mn-ea"/>
              </a:rPr>
              <a:t>询问什么时间过生日</a:t>
            </a:r>
            <a:endParaRPr lang="en-US" altLang="zh-CN" sz="2000" b="1" dirty="0">
              <a:solidFill>
                <a:srgbClr val="C00000"/>
              </a:solidFill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17" name="弧形 16"/>
          <p:cNvSpPr/>
          <p:nvPr>
            <p:custDataLst>
              <p:tags r:id="rId18"/>
            </p:custDataLst>
          </p:nvPr>
        </p:nvSpPr>
        <p:spPr>
          <a:xfrm rot="18124293">
            <a:off x="5925686" y="895117"/>
            <a:ext cx="1511300" cy="1015999"/>
          </a:xfrm>
          <a:prstGeom prst="arc">
            <a:avLst>
              <a:gd name="adj1" fmla="val 16200000"/>
              <a:gd name="adj2" fmla="val 21365106"/>
            </a:avLst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连接符 17"/>
          <p:cNvCxnSpPr/>
          <p:nvPr>
            <p:custDataLst>
              <p:tags r:id="rId19"/>
            </p:custDataLst>
          </p:nvPr>
        </p:nvCxnSpPr>
        <p:spPr>
          <a:xfrm flipV="1">
            <a:off x="5728294" y="1530586"/>
            <a:ext cx="3734435" cy="4635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8"/>
          <p:cNvSpPr txBox="1"/>
          <p:nvPr>
            <p:custDataLst>
              <p:tags r:id="rId20"/>
            </p:custDataLst>
          </p:nvPr>
        </p:nvSpPr>
        <p:spPr>
          <a:xfrm>
            <a:off x="777369" y="379562"/>
            <a:ext cx="3543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Listen and repeat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2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ldLvl="0" animBg="1"/>
      <p:bldP spid="6" grpId="0"/>
      <p:bldP spid="9" grpId="0"/>
      <p:bldP spid="10" grpId="0"/>
      <p:bldP spid="15" grpId="0"/>
      <p:bldP spid="16" grpId="0" bldLvl="0" animBg="1"/>
      <p:bldP spid="17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280261" y="954635"/>
            <a:ext cx="9738529" cy="1226161"/>
            <a:chOff x="862511" y="1413046"/>
            <a:chExt cx="4175971" cy="7449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5" name="文本框 8"/>
            <p:cNvSpPr txBox="1">
              <a:spLocks noChangeArrowheads="1"/>
            </p:cNvSpPr>
            <p:nvPr/>
          </p:nvSpPr>
          <p:spPr bwMode="auto">
            <a:xfrm>
              <a:off x="1136843" y="1527635"/>
              <a:ext cx="3306492" cy="57970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latin typeface="Comic Sans MS" panose="030F0702030302020204" pitchFamily="66" charset="0"/>
                  <a:sym typeface="+mn-ea"/>
                </a:rPr>
                <a:t>— When is your birthday?</a:t>
              </a:r>
              <a:endPara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  <a:p>
              <a:r>
                <a:rPr lang="en-US" altLang="zh-CN" sz="2800" dirty="0">
                  <a:latin typeface="Comic Sans MS" panose="030F0702030302020204" pitchFamily="66" charset="0"/>
                  <a:sym typeface="+mn-ea"/>
                </a:rPr>
                <a:t>— My birthday is on April </a:t>
              </a:r>
              <a:r>
                <a:rPr lang="en-US" altLang="zh-CN" sz="2800">
                  <a:latin typeface="Comic Sans MS" panose="030F0702030302020204" pitchFamily="66" charset="0"/>
                  <a:sym typeface="+mn-ea"/>
                </a:rPr>
                <a:t>4th</a:t>
              </a:r>
              <a:r>
                <a:rPr lang="en-US" altLang="zh-CN" sz="2800" smtClean="0">
                  <a:latin typeface="Comic Sans MS" panose="030F0702030302020204" pitchFamily="66" charset="0"/>
                  <a:sym typeface="+mn-ea"/>
                </a:rPr>
                <a:t>.</a:t>
              </a:r>
              <a:endPara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719787" y="1064892"/>
            <a:ext cx="1256908" cy="1226164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7" name="椭圆 6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24306" y="2856188"/>
              <a:ext cx="1398688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592455" y="3314065"/>
            <a:ext cx="150050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kumimoji="1" lang="zh-CN" altLang="en-US" sz="3600">
                <a:solidFill>
                  <a:srgbClr val="FE4C83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句型： </a:t>
            </a:r>
            <a:endParaRPr lang="zh-CN" altLang="en-US" sz="2000">
              <a:solidFill>
                <a:srgbClr val="FE4C83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8" name="组合 17"/>
          <p:cNvGrpSpPr/>
          <p:nvPr/>
        </p:nvGrpSpPr>
        <p:grpSpPr bwMode="auto">
          <a:xfrm>
            <a:off x="519935" y="2414578"/>
            <a:ext cx="11163300" cy="4601732"/>
            <a:chOff x="358774" y="1572921"/>
            <a:chExt cx="8372485" cy="3449022"/>
          </a:xfrm>
        </p:grpSpPr>
        <p:sp>
          <p:nvSpPr>
            <p:cNvPr id="21" name="TextBox 2"/>
            <p:cNvSpPr txBox="1">
              <a:spLocks noChangeArrowheads="1"/>
            </p:cNvSpPr>
            <p:nvPr/>
          </p:nvSpPr>
          <p:spPr bwMode="auto">
            <a:xfrm>
              <a:off x="2195445" y="1572921"/>
              <a:ext cx="4996549" cy="56636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zh-CN" altLang="en-US" sz="3600" dirty="0" smtClean="0">
                  <a:solidFill>
                    <a:srgbClr val="00B0F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询问和回答某人生日的时间</a:t>
              </a:r>
              <a:endParaRPr lang="zh-CN" altLang="en-US" sz="3600" b="1" dirty="0" smtClean="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20" name="矩形: 圆角 30"/>
            <p:cNvSpPr/>
            <p:nvPr/>
          </p:nvSpPr>
          <p:spPr>
            <a:xfrm>
              <a:off x="358774" y="1785579"/>
              <a:ext cx="8372485" cy="3236364"/>
            </a:xfrm>
            <a:custGeom>
              <a:avLst/>
              <a:gdLst>
                <a:gd name="connsiteX0" fmla="*/ 0 w 8338528"/>
                <a:gd name="connsiteY0" fmla="*/ 330174 h 3129314"/>
                <a:gd name="connsiteX1" fmla="*/ 330174 w 8338528"/>
                <a:gd name="connsiteY1" fmla="*/ 0 h 3129314"/>
                <a:gd name="connsiteX2" fmla="*/ 8008354 w 8338528"/>
                <a:gd name="connsiteY2" fmla="*/ 0 h 3129314"/>
                <a:gd name="connsiteX3" fmla="*/ 8338528 w 8338528"/>
                <a:gd name="connsiteY3" fmla="*/ 330174 h 3129314"/>
                <a:gd name="connsiteX4" fmla="*/ 8338528 w 8338528"/>
                <a:gd name="connsiteY4" fmla="*/ 2799140 h 3129314"/>
                <a:gd name="connsiteX5" fmla="*/ 8008354 w 8338528"/>
                <a:gd name="connsiteY5" fmla="*/ 3129314 h 3129314"/>
                <a:gd name="connsiteX6" fmla="*/ 330174 w 8338528"/>
                <a:gd name="connsiteY6" fmla="*/ 3129314 h 3129314"/>
                <a:gd name="connsiteX7" fmla="*/ 0 w 8338528"/>
                <a:gd name="connsiteY7" fmla="*/ 2799140 h 3129314"/>
                <a:gd name="connsiteX8" fmla="*/ 0 w 8338528"/>
                <a:gd name="connsiteY8" fmla="*/ 330174 h 3129314"/>
                <a:gd name="connsiteX0-1" fmla="*/ 0 w 8338528"/>
                <a:gd name="connsiteY0-2" fmla="*/ 330174 h 3129314"/>
                <a:gd name="connsiteX1-3" fmla="*/ 330174 w 8338528"/>
                <a:gd name="connsiteY1-4" fmla="*/ 0 h 3129314"/>
                <a:gd name="connsiteX2-5" fmla="*/ 1618238 w 8338528"/>
                <a:gd name="connsiteY2-6" fmla="*/ 3342 h 3129314"/>
                <a:gd name="connsiteX3-7" fmla="*/ 8008354 w 8338528"/>
                <a:gd name="connsiteY3-8" fmla="*/ 0 h 3129314"/>
                <a:gd name="connsiteX4-9" fmla="*/ 8338528 w 8338528"/>
                <a:gd name="connsiteY4-10" fmla="*/ 330174 h 3129314"/>
                <a:gd name="connsiteX5-11" fmla="*/ 8338528 w 8338528"/>
                <a:gd name="connsiteY5-12" fmla="*/ 2799140 h 3129314"/>
                <a:gd name="connsiteX6-13" fmla="*/ 8008354 w 8338528"/>
                <a:gd name="connsiteY6-14" fmla="*/ 3129314 h 3129314"/>
                <a:gd name="connsiteX7-15" fmla="*/ 330174 w 8338528"/>
                <a:gd name="connsiteY7-16" fmla="*/ 3129314 h 3129314"/>
                <a:gd name="connsiteX8-17" fmla="*/ 0 w 8338528"/>
                <a:gd name="connsiteY8-18" fmla="*/ 2799140 h 3129314"/>
                <a:gd name="connsiteX9" fmla="*/ 0 w 8338528"/>
                <a:gd name="connsiteY9" fmla="*/ 330174 h 3129314"/>
                <a:gd name="connsiteX0-19" fmla="*/ 0 w 8338528"/>
                <a:gd name="connsiteY0-20" fmla="*/ 330174 h 3129314"/>
                <a:gd name="connsiteX1-21" fmla="*/ 330174 w 8338528"/>
                <a:gd name="connsiteY1-22" fmla="*/ 0 h 3129314"/>
                <a:gd name="connsiteX2-23" fmla="*/ 1618238 w 8338528"/>
                <a:gd name="connsiteY2-24" fmla="*/ 3342 h 3129314"/>
                <a:gd name="connsiteX3-25" fmla="*/ 6743131 w 8338528"/>
                <a:gd name="connsiteY3-26" fmla="*/ 3342 h 3129314"/>
                <a:gd name="connsiteX4-27" fmla="*/ 8008354 w 8338528"/>
                <a:gd name="connsiteY4-28" fmla="*/ 0 h 3129314"/>
                <a:gd name="connsiteX5-29" fmla="*/ 8338528 w 8338528"/>
                <a:gd name="connsiteY5-30" fmla="*/ 330174 h 3129314"/>
                <a:gd name="connsiteX6-31" fmla="*/ 8338528 w 8338528"/>
                <a:gd name="connsiteY6-32" fmla="*/ 2799140 h 3129314"/>
                <a:gd name="connsiteX7-33" fmla="*/ 8008354 w 8338528"/>
                <a:gd name="connsiteY7-34" fmla="*/ 3129314 h 3129314"/>
                <a:gd name="connsiteX8-35" fmla="*/ 330174 w 8338528"/>
                <a:gd name="connsiteY8-36" fmla="*/ 3129314 h 3129314"/>
                <a:gd name="connsiteX9-37" fmla="*/ 0 w 8338528"/>
                <a:gd name="connsiteY9-38" fmla="*/ 2799140 h 3129314"/>
                <a:gd name="connsiteX10" fmla="*/ 0 w 8338528"/>
                <a:gd name="connsiteY10" fmla="*/ 330174 h 3129314"/>
                <a:gd name="connsiteX0-39" fmla="*/ 6743131 w 8338528"/>
                <a:gd name="connsiteY0-40" fmla="*/ 3342 h 3129314"/>
                <a:gd name="connsiteX1-41" fmla="*/ 8008354 w 8338528"/>
                <a:gd name="connsiteY1-42" fmla="*/ 0 h 3129314"/>
                <a:gd name="connsiteX2-43" fmla="*/ 8338528 w 8338528"/>
                <a:gd name="connsiteY2-44" fmla="*/ 330174 h 3129314"/>
                <a:gd name="connsiteX3-45" fmla="*/ 8338528 w 8338528"/>
                <a:gd name="connsiteY3-46" fmla="*/ 2799140 h 3129314"/>
                <a:gd name="connsiteX4-47" fmla="*/ 8008354 w 8338528"/>
                <a:gd name="connsiteY4-48" fmla="*/ 3129314 h 3129314"/>
                <a:gd name="connsiteX5-49" fmla="*/ 330174 w 8338528"/>
                <a:gd name="connsiteY5-50" fmla="*/ 3129314 h 3129314"/>
                <a:gd name="connsiteX6-51" fmla="*/ 0 w 8338528"/>
                <a:gd name="connsiteY6-52" fmla="*/ 2799140 h 3129314"/>
                <a:gd name="connsiteX7-53" fmla="*/ 0 w 8338528"/>
                <a:gd name="connsiteY7-54" fmla="*/ 330174 h 3129314"/>
                <a:gd name="connsiteX8-55" fmla="*/ 330174 w 8338528"/>
                <a:gd name="connsiteY8-56" fmla="*/ 0 h 3129314"/>
                <a:gd name="connsiteX9-57" fmla="*/ 1618238 w 8338528"/>
                <a:gd name="connsiteY9-58" fmla="*/ 3342 h 3129314"/>
                <a:gd name="connsiteX10-59" fmla="*/ 6834571 w 8338528"/>
                <a:gd name="connsiteY10-60" fmla="*/ 94782 h 3129314"/>
                <a:gd name="connsiteX0-61" fmla="*/ 6743131 w 8338528"/>
                <a:gd name="connsiteY0-62" fmla="*/ 3342 h 3129314"/>
                <a:gd name="connsiteX1-63" fmla="*/ 8008354 w 8338528"/>
                <a:gd name="connsiteY1-64" fmla="*/ 0 h 3129314"/>
                <a:gd name="connsiteX2-65" fmla="*/ 8338528 w 8338528"/>
                <a:gd name="connsiteY2-66" fmla="*/ 330174 h 3129314"/>
                <a:gd name="connsiteX3-67" fmla="*/ 8338528 w 8338528"/>
                <a:gd name="connsiteY3-68" fmla="*/ 2799140 h 3129314"/>
                <a:gd name="connsiteX4-69" fmla="*/ 8008354 w 8338528"/>
                <a:gd name="connsiteY4-70" fmla="*/ 3129314 h 3129314"/>
                <a:gd name="connsiteX5-71" fmla="*/ 330174 w 8338528"/>
                <a:gd name="connsiteY5-72" fmla="*/ 3129314 h 3129314"/>
                <a:gd name="connsiteX6-73" fmla="*/ 0 w 8338528"/>
                <a:gd name="connsiteY6-74" fmla="*/ 2799140 h 3129314"/>
                <a:gd name="connsiteX7-75" fmla="*/ 0 w 8338528"/>
                <a:gd name="connsiteY7-76" fmla="*/ 330174 h 3129314"/>
                <a:gd name="connsiteX8-77" fmla="*/ 330174 w 8338528"/>
                <a:gd name="connsiteY8-78" fmla="*/ 0 h 3129314"/>
                <a:gd name="connsiteX9-79" fmla="*/ 1618238 w 8338528"/>
                <a:gd name="connsiteY9-80" fmla="*/ 3342 h 3129314"/>
                <a:gd name="connsiteX0-81" fmla="*/ 6743131 w 8338528"/>
                <a:gd name="connsiteY0-82" fmla="*/ 3342 h 3129314"/>
                <a:gd name="connsiteX1-83" fmla="*/ 8008354 w 8338528"/>
                <a:gd name="connsiteY1-84" fmla="*/ 0 h 3129314"/>
                <a:gd name="connsiteX2-85" fmla="*/ 8338528 w 8338528"/>
                <a:gd name="connsiteY2-86" fmla="*/ 330174 h 3129314"/>
                <a:gd name="connsiteX3-87" fmla="*/ 8338528 w 8338528"/>
                <a:gd name="connsiteY3-88" fmla="*/ 2799140 h 3129314"/>
                <a:gd name="connsiteX4-89" fmla="*/ 8008354 w 8338528"/>
                <a:gd name="connsiteY4-90" fmla="*/ 3129314 h 3129314"/>
                <a:gd name="connsiteX5-91" fmla="*/ 330174 w 8338528"/>
                <a:gd name="connsiteY5-92" fmla="*/ 3129314 h 3129314"/>
                <a:gd name="connsiteX6-93" fmla="*/ 0 w 8338528"/>
                <a:gd name="connsiteY6-94" fmla="*/ 2799140 h 3129314"/>
                <a:gd name="connsiteX7-95" fmla="*/ 0 w 8338528"/>
                <a:gd name="connsiteY7-96" fmla="*/ 330174 h 3129314"/>
                <a:gd name="connsiteX8-97" fmla="*/ 330174 w 8338528"/>
                <a:gd name="connsiteY8-98" fmla="*/ 0 h 3129314"/>
                <a:gd name="connsiteX9-99" fmla="*/ 1724564 w 8338528"/>
                <a:gd name="connsiteY9-100" fmla="*/ 10431 h 3129314"/>
                <a:gd name="connsiteX0-101" fmla="*/ 6743131 w 8338528"/>
                <a:gd name="connsiteY0-102" fmla="*/ 3342 h 3129314"/>
                <a:gd name="connsiteX1-103" fmla="*/ 8008354 w 8338528"/>
                <a:gd name="connsiteY1-104" fmla="*/ 0 h 3129314"/>
                <a:gd name="connsiteX2-105" fmla="*/ 8338528 w 8338528"/>
                <a:gd name="connsiteY2-106" fmla="*/ 330174 h 3129314"/>
                <a:gd name="connsiteX3-107" fmla="*/ 8338528 w 8338528"/>
                <a:gd name="connsiteY3-108" fmla="*/ 2799140 h 3129314"/>
                <a:gd name="connsiteX4-109" fmla="*/ 8008354 w 8338528"/>
                <a:gd name="connsiteY4-110" fmla="*/ 3129314 h 3129314"/>
                <a:gd name="connsiteX5-111" fmla="*/ 330174 w 8338528"/>
                <a:gd name="connsiteY5-112" fmla="*/ 3129314 h 3129314"/>
                <a:gd name="connsiteX6-113" fmla="*/ 0 w 8338528"/>
                <a:gd name="connsiteY6-114" fmla="*/ 2799140 h 3129314"/>
                <a:gd name="connsiteX7-115" fmla="*/ 0 w 8338528"/>
                <a:gd name="connsiteY7-116" fmla="*/ 330174 h 3129314"/>
                <a:gd name="connsiteX8-117" fmla="*/ 330174 w 8338528"/>
                <a:gd name="connsiteY8-118" fmla="*/ 0 h 3129314"/>
                <a:gd name="connsiteX9-119" fmla="*/ 1703298 w 8338528"/>
                <a:gd name="connsiteY9-120" fmla="*/ 10431 h 3129314"/>
                <a:gd name="connsiteX0-121" fmla="*/ 6743131 w 8338528"/>
                <a:gd name="connsiteY0-122" fmla="*/ 3342 h 3129314"/>
                <a:gd name="connsiteX1-123" fmla="*/ 8008354 w 8338528"/>
                <a:gd name="connsiteY1-124" fmla="*/ 0 h 3129314"/>
                <a:gd name="connsiteX2-125" fmla="*/ 8338528 w 8338528"/>
                <a:gd name="connsiteY2-126" fmla="*/ 330174 h 3129314"/>
                <a:gd name="connsiteX3-127" fmla="*/ 8338528 w 8338528"/>
                <a:gd name="connsiteY3-128" fmla="*/ 2799140 h 3129314"/>
                <a:gd name="connsiteX4-129" fmla="*/ 8008354 w 8338528"/>
                <a:gd name="connsiteY4-130" fmla="*/ 3129314 h 3129314"/>
                <a:gd name="connsiteX5-131" fmla="*/ 330174 w 8338528"/>
                <a:gd name="connsiteY5-132" fmla="*/ 3129314 h 3129314"/>
                <a:gd name="connsiteX6-133" fmla="*/ 0 w 8338528"/>
                <a:gd name="connsiteY6-134" fmla="*/ 2892616 h 3129314"/>
                <a:gd name="connsiteX7-135" fmla="*/ 0 w 8338528"/>
                <a:gd name="connsiteY7-136" fmla="*/ 330174 h 3129314"/>
                <a:gd name="connsiteX8-137" fmla="*/ 330174 w 8338528"/>
                <a:gd name="connsiteY8-138" fmla="*/ 0 h 3129314"/>
                <a:gd name="connsiteX9-139" fmla="*/ 1703298 w 8338528"/>
                <a:gd name="connsiteY9-140" fmla="*/ 10431 h 31293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8338528" h="3129314">
                  <a:moveTo>
                    <a:pt x="6743131" y="3342"/>
                  </a:moveTo>
                  <a:lnTo>
                    <a:pt x="8008354" y="0"/>
                  </a:lnTo>
                  <a:cubicBezTo>
                    <a:pt x="8190704" y="0"/>
                    <a:pt x="8338528" y="147824"/>
                    <a:pt x="8338528" y="330174"/>
                  </a:cubicBezTo>
                  <a:lnTo>
                    <a:pt x="8338528" y="2799140"/>
                  </a:lnTo>
                  <a:cubicBezTo>
                    <a:pt x="8338528" y="2981490"/>
                    <a:pt x="8190704" y="3129314"/>
                    <a:pt x="8008354" y="3129314"/>
                  </a:cubicBezTo>
                  <a:lnTo>
                    <a:pt x="330174" y="3129314"/>
                  </a:lnTo>
                  <a:cubicBezTo>
                    <a:pt x="147824" y="3129314"/>
                    <a:pt x="0" y="3074966"/>
                    <a:pt x="0" y="2892616"/>
                  </a:cubicBezTo>
                  <a:lnTo>
                    <a:pt x="0" y="330174"/>
                  </a:lnTo>
                  <a:cubicBezTo>
                    <a:pt x="0" y="147824"/>
                    <a:pt x="147824" y="0"/>
                    <a:pt x="330174" y="0"/>
                  </a:cubicBezTo>
                  <a:lnTo>
                    <a:pt x="1703298" y="10431"/>
                  </a:lnTo>
                </a:path>
              </a:pathLst>
            </a:custGeom>
            <a:noFill/>
            <a:ln w="19050" cmpd="thickThin">
              <a:solidFill>
                <a:srgbClr val="0099CC">
                  <a:alpha val="70000"/>
                </a:srgbClr>
              </a:solidFill>
              <a:prstDash val="dash"/>
              <a:headEnd type="diamond" w="med" len="med"/>
              <a:tailEnd type="diamond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/>
            </a:p>
          </p:txBody>
        </p:sp>
      </p:grpSp>
      <p:sp>
        <p:nvSpPr>
          <p:cNvPr id="48" name="文本框 8"/>
          <p:cNvSpPr txBox="1"/>
          <p:nvPr/>
        </p:nvSpPr>
        <p:spPr>
          <a:xfrm>
            <a:off x="792508" y="251795"/>
            <a:ext cx="3151130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grpSp>
        <p:nvGrpSpPr>
          <p:cNvPr id="43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文本框 9"/>
          <p:cNvSpPr txBox="1">
            <a:spLocks noChangeArrowheads="1"/>
          </p:cNvSpPr>
          <p:nvPr/>
        </p:nvSpPr>
        <p:spPr bwMode="auto">
          <a:xfrm>
            <a:off x="1901825" y="3169920"/>
            <a:ext cx="9495155" cy="1557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sym typeface="+mn-ea"/>
              </a:rPr>
              <a:t>When is one's birthday? </a:t>
            </a:r>
            <a:endParaRPr lang="en-US" altLang="zh-CN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回答</a:t>
            </a:r>
            <a:r>
              <a:rPr lang="en-US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: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sym typeface="+mn-ea"/>
              </a:rPr>
              <a:t>One's birthday is on + 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具体年月日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sym typeface="+mn-ea"/>
              </a:rPr>
              <a:t>/in+ 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月份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sym typeface="+mn-ea"/>
              </a:rPr>
              <a:t>. </a:t>
            </a:r>
            <a:endParaRPr kumimoji="1" lang="zh-CN" altLang="en-US" sz="3200" dirty="0">
              <a:solidFill>
                <a:srgbClr val="000000"/>
              </a:solidFill>
              <a:latin typeface="Comic Sans MS" panose="030F0702030302020204" pitchFamily="66" charset="0"/>
              <a:ea typeface="黑体" panose="02010609060101010101" pitchFamily="49" charset="-122"/>
              <a:cs typeface="Comic Sans MS" panose="030F0702030302020204" pitchFamily="66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567665" y="4728166"/>
            <a:ext cx="860293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E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.g</a:t>
            </a:r>
            <a:r>
              <a:rPr lang="en-US" altLang="zh-CN" sz="3200" dirty="0">
                <a:latin typeface="Comic Sans MS" panose="030F0702030302020204" pitchFamily="66" charset="0"/>
              </a:rPr>
              <a:t>. —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When is your birthday, Amy?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en-US" altLang="zh-CN" sz="3200" dirty="0">
                <a:latin typeface="Comic Sans MS" panose="030F0702030302020204" pitchFamily="66" charset="0"/>
              </a:rPr>
              <a:t>—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My birthday is on June 1st</a:t>
            </a:r>
            <a:r>
              <a:rPr lang="en-US" altLang="zh-CN" sz="3200" dirty="0">
                <a:latin typeface="Comic Sans MS" panose="030F0702030302020204" pitchFamily="66" charset="0"/>
              </a:rPr>
              <a:t>.</a:t>
            </a:r>
            <a:r>
              <a:rPr lang="zh-CN" altLang="en-US" sz="3200" dirty="0">
                <a:latin typeface="Comic Sans MS" panose="030F0702030302020204" pitchFamily="66" charset="0"/>
              </a:rPr>
              <a:t> 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8"/>
          <p:cNvSpPr txBox="1"/>
          <p:nvPr>
            <p:custDataLst>
              <p:tags r:id="rId1"/>
            </p:custDataLst>
          </p:nvPr>
        </p:nvSpPr>
        <p:spPr>
          <a:xfrm>
            <a:off x="861188" y="196047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Act it out.</a:t>
            </a:r>
            <a:endParaRPr lang="en-US" altLang="zh-CN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75821"/>
            <a:ext cx="605641" cy="746835"/>
          </a:xfrm>
          <a:prstGeom prst="rect">
            <a:avLst/>
          </a:prstGeom>
        </p:spPr>
      </p:pic>
      <p:pic>
        <p:nvPicPr>
          <p:cNvPr id="8" name="Picture 2" descr="C:\Users\Administrator\Desktop\44444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6"/>
          <a:srcRect l="10430" t="33906" b="40315"/>
          <a:stretch>
            <a:fillRect/>
          </a:stretch>
        </p:blipFill>
        <p:spPr bwMode="auto">
          <a:xfrm>
            <a:off x="0" y="885189"/>
            <a:ext cx="12192000" cy="5588001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>
            <p:custDataLst>
              <p:tags r:id="rId4"/>
            </p:custDataLst>
          </p:nvPr>
        </p:nvSpPr>
        <p:spPr>
          <a:xfrm>
            <a:off x="4003675" y="885190"/>
            <a:ext cx="781304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Chen Jie:When is your birthday?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Mike:My birthday is on _________.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Chen Jie:That’s my _____’s birthday, too!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Mike:Cool! What will you do for </a:t>
            </a:r>
            <a:r>
              <a:rPr lang="en-US" altLang="zh-CN" sz="2800" smtClean="0">
                <a:latin typeface="Comic Sans MS" panose="030F0702030302020204" pitchFamily="66" charset="0"/>
              </a:rPr>
              <a:t>your</a:t>
            </a:r>
            <a:r>
              <a:rPr lang="en-US" altLang="zh-CN" sz="2800">
                <a:latin typeface="Comic Sans MS" panose="030F0702030302020204" pitchFamily="66" charset="0"/>
              </a:rPr>
              <a:t>____?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Chen Jie:I’ll cook_______ for her.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Mike: _______ noodles are ______!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Chen Jie:Please come then. We can have a  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        birthday _____ for ____ of you!</a:t>
            </a:r>
          </a:p>
        </p:txBody>
      </p:sp>
      <p:sp>
        <p:nvSpPr>
          <p:cNvPr id="10" name="TextBox 7"/>
          <p:cNvSpPr txBox="1"/>
          <p:nvPr>
            <p:custDataLst>
              <p:tags r:id="rId5"/>
            </p:custDataLst>
          </p:nvPr>
        </p:nvSpPr>
        <p:spPr>
          <a:xfrm>
            <a:off x="8678951" y="1668085"/>
            <a:ext cx="1920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April 4th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7"/>
          <p:cNvSpPr txBox="1"/>
          <p:nvPr>
            <p:custDataLst>
              <p:tags r:id="rId6"/>
            </p:custDataLst>
          </p:nvPr>
        </p:nvSpPr>
        <p:spPr>
          <a:xfrm>
            <a:off x="7171368" y="2290478"/>
            <a:ext cx="1920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mother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7"/>
          <p:cNvSpPr txBox="1"/>
          <p:nvPr>
            <p:custDataLst>
              <p:tags r:id="rId7"/>
            </p:custDataLst>
          </p:nvPr>
        </p:nvSpPr>
        <p:spPr>
          <a:xfrm>
            <a:off x="10722447" y="2931475"/>
            <a:ext cx="1256459" cy="5848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mum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7"/>
          <p:cNvSpPr txBox="1"/>
          <p:nvPr>
            <p:custDataLst>
              <p:tags r:id="rId8"/>
            </p:custDataLst>
          </p:nvPr>
        </p:nvSpPr>
        <p:spPr>
          <a:xfrm>
            <a:off x="7004438" y="3576600"/>
            <a:ext cx="1920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noodles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7"/>
          <p:cNvSpPr txBox="1"/>
          <p:nvPr>
            <p:custDataLst>
              <p:tags r:id="rId9"/>
            </p:custDataLst>
          </p:nvPr>
        </p:nvSpPr>
        <p:spPr>
          <a:xfrm>
            <a:off x="5849391" y="4255710"/>
            <a:ext cx="1920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Chinese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7"/>
          <p:cNvSpPr txBox="1"/>
          <p:nvPr>
            <p:custDataLst>
              <p:tags r:id="rId10"/>
            </p:custDataLst>
          </p:nvPr>
        </p:nvSpPr>
        <p:spPr>
          <a:xfrm>
            <a:off x="9217118" y="4228414"/>
            <a:ext cx="1920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delicious</a:t>
            </a:r>
          </a:p>
        </p:txBody>
      </p:sp>
      <p:sp>
        <p:nvSpPr>
          <p:cNvPr id="11" name="TextBox 7"/>
          <p:cNvSpPr txBox="1"/>
          <p:nvPr>
            <p:custDataLst>
              <p:tags r:id="rId11"/>
            </p:custDataLst>
          </p:nvPr>
        </p:nvSpPr>
        <p:spPr>
          <a:xfrm>
            <a:off x="7225960" y="5495630"/>
            <a:ext cx="1387475" cy="513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party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7"/>
          <p:cNvSpPr txBox="1"/>
          <p:nvPr>
            <p:custDataLst>
              <p:tags r:id="rId12"/>
            </p:custDataLst>
          </p:nvPr>
        </p:nvSpPr>
        <p:spPr>
          <a:xfrm>
            <a:off x="9077960" y="5514036"/>
            <a:ext cx="1115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both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4" grpId="0"/>
      <p:bldP spid="6" grpId="0"/>
      <p:bldP spid="7" grpId="0"/>
      <p:bldP spid="9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24秋\英语\图\P41-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68" y="1290438"/>
            <a:ext cx="9322593" cy="553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8"/>
          <p:cNvSpPr txBox="1"/>
          <p:nvPr>
            <p:custDataLst>
              <p:tags r:id="rId1"/>
            </p:custDataLst>
          </p:nvPr>
        </p:nvSpPr>
        <p:spPr>
          <a:xfrm>
            <a:off x="777368" y="3795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Role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play</a:t>
            </a:r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4" name="圆角矩形标注 3"/>
          <p:cNvSpPr/>
          <p:nvPr/>
        </p:nvSpPr>
        <p:spPr>
          <a:xfrm>
            <a:off x="5207000" y="2074278"/>
            <a:ext cx="2663190" cy="937260"/>
          </a:xfrm>
          <a:prstGeom prst="wedgeRoundRectCallout">
            <a:avLst>
              <a:gd name="adj1" fmla="val -11182"/>
              <a:gd name="adj2" fmla="val 89159"/>
              <a:gd name="adj3" fmla="val 16667"/>
            </a:avLst>
          </a:prstGeom>
          <a:ln w="28575" cmpd="sng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latin typeface="Comic Sans MS" panose="030F0702030302020204" pitchFamily="66" charset="0"/>
              </a:rPr>
              <a:t>When is your birthday?</a:t>
            </a:r>
          </a:p>
        </p:txBody>
      </p:sp>
      <p:sp>
        <p:nvSpPr>
          <p:cNvPr id="6" name="圆角矩形标注 5"/>
          <p:cNvSpPr/>
          <p:nvPr/>
        </p:nvSpPr>
        <p:spPr>
          <a:xfrm>
            <a:off x="8375015" y="2204904"/>
            <a:ext cx="2531745" cy="1024255"/>
          </a:xfrm>
          <a:prstGeom prst="wedgeRoundRectCallout">
            <a:avLst>
              <a:gd name="adj1" fmla="val -35117"/>
              <a:gd name="adj2" fmla="val 111541"/>
              <a:gd name="adj3" fmla="val 16667"/>
            </a:avLst>
          </a:prstGeom>
          <a:ln w="28575" cmpd="sng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latin typeface="Comic Sans MS" panose="030F0702030302020204" pitchFamily="66" charset="0"/>
              </a:rPr>
              <a:t>My birthday is on January 1st.</a:t>
            </a:r>
          </a:p>
        </p:txBody>
      </p:sp>
      <p:sp>
        <p:nvSpPr>
          <p:cNvPr id="8" name="圆角矩形标注 7"/>
          <p:cNvSpPr/>
          <p:nvPr/>
        </p:nvSpPr>
        <p:spPr>
          <a:xfrm>
            <a:off x="4941570" y="3483610"/>
            <a:ext cx="2663190" cy="937260"/>
          </a:xfrm>
          <a:prstGeom prst="wedgeRoundRectCallout">
            <a:avLst>
              <a:gd name="adj1" fmla="val -5579"/>
              <a:gd name="adj2" fmla="val 81707"/>
              <a:gd name="adj3" fmla="val 16667"/>
            </a:avLst>
          </a:prstGeom>
          <a:ln w="28575" cmpd="sng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latin typeface="Comic Sans MS" panose="030F0702030302020204" pitchFamily="66" charset="0"/>
              </a:rPr>
              <a:t>That’s New Year’s Day</a:t>
            </a:r>
            <a:r>
              <a:rPr lang="en-US" altLang="zh-CN" sz="2400" dirty="0">
                <a:latin typeface="Comic Sans MS" panose="030F0702030302020204" pitchFamily="66" charset="0"/>
              </a:rPr>
              <a:t>!</a:t>
            </a:r>
            <a:endParaRPr lang="en-US" altLang="zh-CN" sz="2400" dirty="0" smtClean="0">
              <a:latin typeface="Comic Sans MS" panose="030F0702030302020204" pitchFamily="66" charset="0"/>
            </a:endParaRPr>
          </a:p>
        </p:txBody>
      </p:sp>
      <p:sp>
        <p:nvSpPr>
          <p:cNvPr id="13" name="圆角矩形标注 12"/>
          <p:cNvSpPr/>
          <p:nvPr/>
        </p:nvSpPr>
        <p:spPr>
          <a:xfrm>
            <a:off x="8375015" y="3964940"/>
            <a:ext cx="986155" cy="631825"/>
          </a:xfrm>
          <a:prstGeom prst="wedgeRoundRectCallout">
            <a:avLst>
              <a:gd name="adj1" fmla="val -56374"/>
              <a:gd name="adj2" fmla="val 103165"/>
              <a:gd name="adj3" fmla="val 16667"/>
            </a:avLst>
          </a:prstGeom>
          <a:ln w="28575" cmpd="sng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latin typeface="Comic Sans MS" panose="030F0702030302020204" pitchFamily="66" charset="0"/>
              </a:rPr>
              <a:t>Yes!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629" y="1512715"/>
            <a:ext cx="7097382" cy="47469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09930" y="305873"/>
            <a:ext cx="1965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Warm up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026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2" b="11792"/>
          <a:stretch>
            <a:fillRect/>
          </a:stretch>
        </p:blipFill>
        <p:spPr bwMode="auto">
          <a:xfrm>
            <a:off x="2615503" y="2098436"/>
            <a:ext cx="6567520" cy="3598985"/>
          </a:xfrm>
          <a:prstGeom prst="roundRect">
            <a:avLst>
              <a:gd name="adj" fmla="val 968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24秋\英语\图\P41-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68" y="1303773"/>
            <a:ext cx="9322593" cy="553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8"/>
          <p:cNvSpPr txBox="1"/>
          <p:nvPr>
            <p:custDataLst>
              <p:tags r:id="rId1"/>
            </p:custDataLst>
          </p:nvPr>
        </p:nvSpPr>
        <p:spPr>
          <a:xfrm>
            <a:off x="777368" y="3795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Role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play.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4" name="圆角矩形标注 3"/>
          <p:cNvSpPr/>
          <p:nvPr/>
        </p:nvSpPr>
        <p:spPr>
          <a:xfrm>
            <a:off x="4883785" y="3429000"/>
            <a:ext cx="3124200" cy="936625"/>
          </a:xfrm>
          <a:prstGeom prst="wedgeRoundRectCallout">
            <a:avLst>
              <a:gd name="adj1" fmla="val -11182"/>
              <a:gd name="adj2" fmla="val 89159"/>
              <a:gd name="adj3" fmla="val 16667"/>
            </a:avLst>
          </a:prstGeom>
          <a:ln w="28575" cmpd="sng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latin typeface="Comic Sans MS" panose="030F0702030302020204" pitchFamily="66" charset="0"/>
              </a:rPr>
              <a:t>When is ...birthday?</a:t>
            </a:r>
          </a:p>
        </p:txBody>
      </p:sp>
      <p:sp>
        <p:nvSpPr>
          <p:cNvPr id="6" name="圆角矩形标注 5"/>
          <p:cNvSpPr/>
          <p:nvPr/>
        </p:nvSpPr>
        <p:spPr>
          <a:xfrm>
            <a:off x="8347075" y="3429000"/>
            <a:ext cx="2531745" cy="1024255"/>
          </a:xfrm>
          <a:prstGeom prst="wedgeRoundRectCallout">
            <a:avLst>
              <a:gd name="adj1" fmla="val -55492"/>
              <a:gd name="adj2" fmla="val 99969"/>
              <a:gd name="adj3" fmla="val 16667"/>
            </a:avLst>
          </a:prstGeom>
          <a:ln w="28575" cmpd="sng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>
                <a:latin typeface="Comic Sans MS" panose="030F0702030302020204" pitchFamily="66" charset="0"/>
              </a:rPr>
              <a:t>... birthday is on 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777368" y="1539571"/>
            <a:ext cx="10644389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Here are some birthdays of our classmates. Make up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dialogues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based on the information.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801222" y="3105788"/>
          <a:ext cx="8128000" cy="24959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/>
                <a:gridCol w="4064000"/>
              </a:tblGrid>
              <a:tr h="606214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67056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2405742" y="3148122"/>
            <a:ext cx="2697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Zhang Lin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6657702" y="3168422"/>
            <a:ext cx="2697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May 4th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5"/>
            </p:custDataLst>
          </p:nvPr>
        </p:nvSpPr>
        <p:spPr>
          <a:xfrm>
            <a:off x="2405742" y="3823742"/>
            <a:ext cx="2697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Li Hui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6"/>
            </p:custDataLst>
          </p:nvPr>
        </p:nvSpPr>
        <p:spPr>
          <a:xfrm>
            <a:off x="6688181" y="3767842"/>
            <a:ext cx="2697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October 9th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7"/>
            </p:custDataLst>
          </p:nvPr>
        </p:nvSpPr>
        <p:spPr>
          <a:xfrm>
            <a:off x="2405742" y="4423162"/>
            <a:ext cx="2697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Lily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>
            <p:custDataLst>
              <p:tags r:id="rId8"/>
            </p:custDataLst>
          </p:nvPr>
        </p:nvSpPr>
        <p:spPr>
          <a:xfrm>
            <a:off x="6718662" y="4407922"/>
            <a:ext cx="2697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June 6th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>
            <p:custDataLst>
              <p:tags r:id="rId9"/>
            </p:custDataLst>
          </p:nvPr>
        </p:nvSpPr>
        <p:spPr>
          <a:xfrm>
            <a:off x="2405742" y="5037882"/>
            <a:ext cx="2697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Julia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10"/>
            </p:custDataLst>
          </p:nvPr>
        </p:nvSpPr>
        <p:spPr>
          <a:xfrm>
            <a:off x="6718662" y="5088662"/>
            <a:ext cx="2697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July 1st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6" name="文本框 8"/>
          <p:cNvSpPr txBox="1"/>
          <p:nvPr>
            <p:custDataLst>
              <p:tags r:id="rId11"/>
            </p:custDataLst>
          </p:nvPr>
        </p:nvSpPr>
        <p:spPr>
          <a:xfrm>
            <a:off x="777368" y="3795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Practice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标注 1"/>
          <p:cNvSpPr/>
          <p:nvPr/>
        </p:nvSpPr>
        <p:spPr>
          <a:xfrm>
            <a:off x="1065529" y="1289332"/>
            <a:ext cx="4276491" cy="1012190"/>
          </a:xfrm>
          <a:prstGeom prst="wedgeRoundRectCallout">
            <a:avLst>
              <a:gd name="adj1" fmla="val 3605"/>
              <a:gd name="adj2" fmla="val 13228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3200" smtClean="0">
                <a:latin typeface="Comic Sans MS" panose="030F0702030302020204" pitchFamily="66" charset="0"/>
              </a:rPr>
              <a:t>When is Zhang Lin’s birthday? 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sp>
        <p:nvSpPr>
          <p:cNvPr id="3" name="圆角矩形标注 2"/>
          <p:cNvSpPr/>
          <p:nvPr/>
        </p:nvSpPr>
        <p:spPr>
          <a:xfrm>
            <a:off x="7464252" y="1617360"/>
            <a:ext cx="3600116" cy="789940"/>
          </a:xfrm>
          <a:prstGeom prst="wedgeRoundRectCallout">
            <a:avLst>
              <a:gd name="adj1" fmla="val 2520"/>
              <a:gd name="adj2" fmla="val 8575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3200" smtClean="0">
                <a:latin typeface="Comic Sans MS" panose="030F0702030302020204" pitchFamily="66" charset="0"/>
              </a:rPr>
              <a:t>It’s on May 4th.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4" name="Picture 2" descr="F:\图标+国旗+人物图\公司画图-课件用人物\半身女孩1.t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378" y="2606404"/>
            <a:ext cx="2465863" cy="311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图标+国旗+人物图\公司画图-课件用人物\半身男孩9.t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031" y="2606404"/>
            <a:ext cx="2118273" cy="311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6195" y="47625"/>
            <a:ext cx="3644265" cy="1068705"/>
          </a:xfrm>
          <a:prstGeom prst="rect">
            <a:avLst/>
          </a:prstGeom>
        </p:spPr>
      </p:pic>
      <p:sp>
        <p:nvSpPr>
          <p:cNvPr id="20" name="文本框 8"/>
          <p:cNvSpPr txBox="1"/>
          <p:nvPr>
            <p:custDataLst>
              <p:tags r:id="rId2"/>
            </p:custDataLst>
          </p:nvPr>
        </p:nvSpPr>
        <p:spPr>
          <a:xfrm>
            <a:off x="342900" y="415290"/>
            <a:ext cx="32651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Good to know</a:t>
            </a:r>
          </a:p>
        </p:txBody>
      </p:sp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403225" y="1219835"/>
            <a:ext cx="1150620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生日（</a:t>
            </a:r>
            <a:r>
              <a:rPr lang="en-US" altLang="zh-CN" sz="2800" dirty="0" smtClean="0"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birthday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），既指一个人出生的日子，也指一个人的出生日纪念日。传统上中国人以农历计算生日，小孩子一周岁的生日称为“周岁”，有各种习俗。老年人的生日称为寿日，在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50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岁以上逢十可称为大寿。在中国的传统中，生日吃长寿面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(</a:t>
            </a:r>
            <a:r>
              <a:rPr lang="en-US" altLang="zh-CN" sz="2800" dirty="0" smtClean="0"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noodles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)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和鸡蛋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(</a:t>
            </a:r>
            <a:r>
              <a:rPr lang="en-US" altLang="zh-CN" sz="2800" dirty="0" smtClean="0"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</a:rPr>
              <a:t>eggs</a:t>
            </a:r>
            <a:r>
              <a:rPr lang="en-US" altLang="zh-CN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)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。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629410" y="3034665"/>
            <a:ext cx="6922770" cy="3718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0" y="4857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0" y="100012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2384425" y="501269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0" y="19716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0" y="24384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0" name="文本框 8"/>
          <p:cNvSpPr txBox="1"/>
          <p:nvPr/>
        </p:nvSpPr>
        <p:spPr>
          <a:xfrm>
            <a:off x="343187" y="415351"/>
            <a:ext cx="251385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Exercises</a:t>
            </a:r>
            <a:endParaRPr lang="en-US" altLang="zh-CN" sz="3200" b="1" dirty="0" smtClean="0"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409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40837" y="1953623"/>
            <a:ext cx="10315421" cy="3784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1. two</a:t>
            </a:r>
            <a:r>
              <a:rPr lang="zh-CN" altLang="en-US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（序数词）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_______    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2. mother</a:t>
            </a:r>
            <a:r>
              <a:rPr lang="zh-CN" altLang="en-US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zh-CN" altLang="en-US" sz="3200" dirty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所有格</a:t>
            </a:r>
            <a:r>
              <a:rPr lang="zh-CN" altLang="en-US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_______  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3. for</a:t>
            </a:r>
            <a:r>
              <a:rPr lang="zh-CN" altLang="en-US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（同音词）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_______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4. third</a:t>
            </a:r>
            <a:r>
              <a:rPr lang="zh-CN" altLang="en-US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（缩写形式）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_______   </a:t>
            </a:r>
          </a:p>
          <a:p>
            <a:pPr lvl="0" indent="304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5. birthday party</a:t>
            </a:r>
            <a:r>
              <a:rPr lang="zh-CN" altLang="en-US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（英译汉）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_______ </a:t>
            </a:r>
            <a:endParaRPr lang="zh-CN" altLang="en-US" sz="3200" dirty="0" smtClean="0"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Rectangle 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1386" y="1381074"/>
            <a:ext cx="56235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、按要求写单词。</a:t>
            </a:r>
            <a:endParaRPr kumimoji="1" lang="zh-CN" altLang="zh-CN" sz="3200" b="1" dirty="0">
              <a:solidFill>
                <a:srgbClr val="66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TextBox 14"/>
          <p:cNvSpPr txBox="1"/>
          <p:nvPr>
            <p:custDataLst>
              <p:tags r:id="rId3"/>
            </p:custDataLst>
          </p:nvPr>
        </p:nvSpPr>
        <p:spPr>
          <a:xfrm>
            <a:off x="5051154" y="2120787"/>
            <a:ext cx="182399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second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>
            <p:custDataLst>
              <p:tags r:id="rId4"/>
            </p:custDataLst>
          </p:nvPr>
        </p:nvSpPr>
        <p:spPr>
          <a:xfrm>
            <a:off x="5188897" y="2806065"/>
            <a:ext cx="2019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mother’s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>
            <p:custDataLst>
              <p:tags r:id="rId5"/>
            </p:custDataLst>
          </p:nvPr>
        </p:nvSpPr>
        <p:spPr>
          <a:xfrm>
            <a:off x="4925366" y="3596640"/>
            <a:ext cx="182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four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20"/>
          <p:cNvSpPr txBox="1"/>
          <p:nvPr>
            <p:custDataLst>
              <p:tags r:id="rId6"/>
            </p:custDataLst>
          </p:nvPr>
        </p:nvSpPr>
        <p:spPr>
          <a:xfrm>
            <a:off x="5538149" y="4339278"/>
            <a:ext cx="182399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3rd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>
            <p:custDataLst>
              <p:tags r:id="rId7"/>
            </p:custDataLst>
          </p:nvPr>
        </p:nvSpPr>
        <p:spPr>
          <a:xfrm>
            <a:off x="6667504" y="5005398"/>
            <a:ext cx="182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生日聚会</a:t>
            </a:r>
            <a:endParaRPr lang="zh-CN" altLang="en-US" sz="32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  <p:bldP spid="2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550545" y="1171518"/>
            <a:ext cx="3521710" cy="70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no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二、单项选择</a:t>
            </a:r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kumimoji="1" lang="zh-CN" altLang="en-US" sz="3200" b="1" dirty="0" smtClean="0">
              <a:solidFill>
                <a:srgbClr val="66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" name="矩形 34"/>
          <p:cNvSpPr/>
          <p:nvPr>
            <p:custDataLst>
              <p:tags r:id="rId1"/>
            </p:custDataLst>
          </p:nvPr>
        </p:nvSpPr>
        <p:spPr>
          <a:xfrm>
            <a:off x="612615" y="2044128"/>
            <a:ext cx="10410944" cy="3709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(    ) 1. —________is your birthday?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   —It’s on February 9th.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     A. What         B. When          	C. Where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(    ) 2. I’ll cook noodles ________ her tomorrow.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    A. to              	B. for            	C. at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(    ) 3. June 5th is my ________birthday.  </a:t>
            </a: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     A. mother’s     	B. mothers         C. mother</a:t>
            </a:r>
          </a:p>
        </p:txBody>
      </p:sp>
      <p:sp>
        <p:nvSpPr>
          <p:cNvPr id="36" name="TextBox 35"/>
          <p:cNvSpPr txBox="1"/>
          <p:nvPr>
            <p:custDataLst>
              <p:tags r:id="rId2"/>
            </p:custDataLst>
          </p:nvPr>
        </p:nvSpPr>
        <p:spPr>
          <a:xfrm>
            <a:off x="828379" y="2074608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>
            <p:custDataLst>
              <p:tags r:id="rId3"/>
            </p:custDataLst>
          </p:nvPr>
        </p:nvSpPr>
        <p:spPr>
          <a:xfrm>
            <a:off x="833843" y="3625199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23" name="TextBox 22"/>
          <p:cNvSpPr txBox="1"/>
          <p:nvPr>
            <p:custDataLst>
              <p:tags r:id="rId4"/>
            </p:custDataLst>
          </p:nvPr>
        </p:nvSpPr>
        <p:spPr>
          <a:xfrm>
            <a:off x="783315" y="4640863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2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矩形 167"/>
          <p:cNvSpPr/>
          <p:nvPr>
            <p:custDataLst>
              <p:tags r:id="rId1"/>
            </p:custDataLst>
          </p:nvPr>
        </p:nvSpPr>
        <p:spPr>
          <a:xfrm>
            <a:off x="566420" y="1755775"/>
            <a:ext cx="11153140" cy="38855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1.My birthday is </a:t>
            </a:r>
            <a:r>
              <a:rPr lang="en-US" altLang="zh-CN" sz="2800" u="sng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on June 22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.(</a:t>
            </a:r>
            <a:r>
              <a:rPr lang="zh-CN" altLang="en-US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对画线部分提问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2.you, we, of, can, birthday, for, a, have, party, both</a:t>
            </a:r>
            <a:r>
              <a:rPr lang="en-US" altLang="zh-CN" sz="24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(.)(</a:t>
            </a:r>
            <a:r>
              <a:rPr lang="zh-CN" altLang="en-US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连词成句</a:t>
            </a:r>
            <a:r>
              <a:rPr lang="en-US" altLang="zh-CN" sz="24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3.I’ll </a:t>
            </a:r>
            <a:r>
              <a:rPr lang="en-US" altLang="zh-CN" sz="2800" u="sng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cook noodles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for my mum. (</a:t>
            </a:r>
            <a:r>
              <a:rPr lang="zh-CN" altLang="en-US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对画线部分提问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_____________________________</a:t>
            </a:r>
            <a:endParaRPr lang="en-US" altLang="zh-CN" sz="2800" dirty="0">
              <a:ln w="0"/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5" name="TextBox 44"/>
          <p:cNvSpPr txBox="1"/>
          <p:nvPr>
            <p:custDataLst>
              <p:tags r:id="rId2"/>
            </p:custDataLst>
          </p:nvPr>
        </p:nvSpPr>
        <p:spPr>
          <a:xfrm>
            <a:off x="808355" y="2504440"/>
            <a:ext cx="73177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When is your birthday?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46" name="TextBox 45"/>
          <p:cNvSpPr txBox="1"/>
          <p:nvPr>
            <p:custDataLst>
              <p:tags r:id="rId3"/>
            </p:custDataLst>
          </p:nvPr>
        </p:nvSpPr>
        <p:spPr>
          <a:xfrm>
            <a:off x="566420" y="3803015"/>
            <a:ext cx="90335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We can have a birthday party for both of you.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50" name="TextBox 49"/>
          <p:cNvSpPr txBox="1"/>
          <p:nvPr>
            <p:custDataLst>
              <p:tags r:id="rId4"/>
            </p:custDataLst>
          </p:nvPr>
        </p:nvSpPr>
        <p:spPr>
          <a:xfrm>
            <a:off x="654050" y="5101590"/>
            <a:ext cx="66503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What will you do for your mum?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86928" y="856282"/>
            <a:ext cx="5018418" cy="70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no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三、按照要求完成句子。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67175" y="-1344295"/>
            <a:ext cx="4381500" cy="99187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4" name="组合 32"/>
          <p:cNvGrpSpPr/>
          <p:nvPr/>
        </p:nvGrpSpPr>
        <p:grpSpPr>
          <a:xfrm>
            <a:off x="993427" y="4676561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9776688" y="1188000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5" name="文本框 8"/>
          <p:cNvSpPr txBox="1"/>
          <p:nvPr/>
        </p:nvSpPr>
        <p:spPr>
          <a:xfrm>
            <a:off x="282287" y="38158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49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79684" y="1727306"/>
            <a:ext cx="7823905" cy="32439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514350" indent="-5143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学习</a:t>
            </a:r>
            <a:r>
              <a:rPr lang="zh-CN" altLang="en-US" sz="3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了下列句型：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— When is your birthday? 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—  My birthday is on April 4th.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— What will you do for your mum? </a:t>
            </a: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— I’ll cook noodles for her.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1194619" y="1144545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41" name="矩形 140"/>
          <p:cNvSpPr/>
          <p:nvPr/>
        </p:nvSpPr>
        <p:spPr>
          <a:xfrm>
            <a:off x="6725172" y="2221418"/>
            <a:ext cx="3861807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  <a:latin typeface="Comic Sans MS" panose="030F0702030302020204" pitchFamily="66" charset="0"/>
                <a:cs typeface="+mn-ea"/>
                <a:sym typeface="+mn-lt"/>
              </a:rPr>
              <a:t>Make up a short dialogue using the sentences we have learnt.</a:t>
            </a:r>
          </a:p>
        </p:txBody>
      </p:sp>
      <p:grpSp>
        <p:nvGrpSpPr>
          <p:cNvPr id="8" name="组合 34"/>
          <p:cNvGrpSpPr/>
          <p:nvPr/>
        </p:nvGrpSpPr>
        <p:grpSpPr>
          <a:xfrm>
            <a:off x="2178245" y="228117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420948" y="1876304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115" name="图片 1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105" name="文本框 8"/>
          <p:cNvSpPr txBox="1"/>
          <p:nvPr/>
        </p:nvSpPr>
        <p:spPr>
          <a:xfrm>
            <a:off x="295927" y="380749"/>
            <a:ext cx="2501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Homework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2488094" y="2230897"/>
            <a:ext cx="42933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Act the dialogue out with your friends.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2443714" y="3329236"/>
            <a:ext cx="41414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Make a card for your mother.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16870" y="1631044"/>
            <a:ext cx="8138350" cy="2622297"/>
            <a:chOff x="1403349" y="2070100"/>
            <a:chExt cx="8138350" cy="2622297"/>
          </a:xfrm>
        </p:grpSpPr>
        <p:pic>
          <p:nvPicPr>
            <p:cNvPr id="6" name="图片 5" descr="未标题-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9360" y="3746500"/>
              <a:ext cx="3962339" cy="945897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3349" y="2070100"/>
              <a:ext cx="4446271" cy="1852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154355" y="290366"/>
            <a:ext cx="4162545" cy="1890372"/>
            <a:chOff x="6864522" y="413821"/>
            <a:chExt cx="5509982" cy="215265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4522" y="413821"/>
              <a:ext cx="3049601" cy="2152659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10961807" y="1063936"/>
              <a:ext cx="1412697" cy="605564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4991823"/>
            <a:ext cx="2006600" cy="143018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3390630"/>
            <a:ext cx="1534232" cy="1891906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831273" y="2204488"/>
            <a:ext cx="11875" cy="352617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126176" y="2534459"/>
            <a:ext cx="0" cy="2940066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556161" y="1953128"/>
            <a:ext cx="11875" cy="415078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126176" y="5474525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837210" y="5759534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68036" y="6090063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071" y="3895664"/>
            <a:ext cx="2596377" cy="184631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15196" y="2883453"/>
            <a:ext cx="5928747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smtClean="0">
                <a:solidFill>
                  <a:prstClr val="black"/>
                </a:solidFill>
                <a:latin typeface="Comic Sans MS" panose="030F0702030302020204" pitchFamily="66" charset="0"/>
                <a:cs typeface="Segoe UI Semilight" panose="020B0402040204020203" pitchFamily="34" charset="0"/>
              </a:rPr>
              <a:t>—When is your birthday?</a:t>
            </a:r>
          </a:p>
          <a:p>
            <a:r>
              <a:rPr lang="en-US" altLang="zh-CN" sz="3600" smtClean="0">
                <a:solidFill>
                  <a:prstClr val="black"/>
                </a:solidFill>
                <a:latin typeface="Comic Sans MS" panose="030F0702030302020204" pitchFamily="66" charset="0"/>
                <a:cs typeface="Segoe UI Semilight" panose="020B0402040204020203" pitchFamily="34" charset="0"/>
                <a:sym typeface="+mn-ea"/>
              </a:rPr>
              <a:t>—</a:t>
            </a:r>
            <a:r>
              <a:rPr lang="en-US" altLang="zh-CN" sz="3600" smtClean="0">
                <a:solidFill>
                  <a:prstClr val="black"/>
                </a:solidFill>
                <a:latin typeface="Comic Sans MS" panose="030F0702030302020204" pitchFamily="66" charset="0"/>
              </a:rPr>
              <a:t>It’s on ...</a:t>
            </a:r>
            <a:endParaRPr lang="zh-CN" altLang="en-US" sz="3600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496968" y="305873"/>
            <a:ext cx="16161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Lead in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25" name="文本框 8"/>
          <p:cNvSpPr txBox="1"/>
          <p:nvPr/>
        </p:nvSpPr>
        <p:spPr>
          <a:xfrm>
            <a:off x="815196" y="1383219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Free talk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47" y="1262993"/>
            <a:ext cx="605641" cy="746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E:\24秋\英语\图\包图网_18131103卡通儿童生日派对背景\1525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" t="298" r="4101" b="-298"/>
          <a:stretch>
            <a:fillRect/>
          </a:stretch>
        </p:blipFill>
        <p:spPr bwMode="auto">
          <a:xfrm>
            <a:off x="627797" y="614148"/>
            <a:ext cx="10250985" cy="576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627797" y="2429401"/>
            <a:ext cx="10471136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4800" smtClean="0">
                <a:latin typeface="Comic Sans MS" panose="030F0702030302020204" pitchFamily="66" charset="0"/>
              </a:rPr>
              <a:t>What will you do for your birthday?</a:t>
            </a:r>
            <a:endParaRPr lang="zh-CN" altLang="en-US" sz="480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1"/>
          <p:cNvSpPr txBox="1"/>
          <p:nvPr>
            <p:custDataLst>
              <p:tags r:id="rId1"/>
            </p:custDataLst>
          </p:nvPr>
        </p:nvSpPr>
        <p:spPr>
          <a:xfrm>
            <a:off x="2569845" y="1279525"/>
            <a:ext cx="6407785" cy="7054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Talk about </a:t>
            </a:r>
            <a:r>
              <a:rPr lang="en-US" altLang="zh-CN" sz="3600" b="1">
                <a:solidFill>
                  <a:srgbClr val="0070C0"/>
                </a:solidFill>
                <a:latin typeface="Comic Sans MS" panose="030F0702030302020204" pitchFamily="66" charset="0"/>
              </a:rPr>
              <a:t>the </a:t>
            </a:r>
            <a:r>
              <a:rPr lang="en-US" altLang="zh-CN" sz="3600" b="1" smtClean="0">
                <a:solidFill>
                  <a:srgbClr val="0070C0"/>
                </a:solidFill>
                <a:latin typeface="Comic Sans MS" panose="030F0702030302020204" pitchFamily="66" charset="0"/>
              </a:rPr>
              <a:t>birthdays.</a:t>
            </a:r>
            <a:endParaRPr lang="en-US" altLang="zh-CN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TextBox 31"/>
          <p:cNvSpPr txBox="1"/>
          <p:nvPr>
            <p:custDataLst>
              <p:tags r:id="rId2"/>
            </p:custDataLst>
          </p:nvPr>
        </p:nvSpPr>
        <p:spPr>
          <a:xfrm>
            <a:off x="2136775" y="2298700"/>
            <a:ext cx="7478395" cy="9410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Talk about Mike’s cousin’s birthday.</a:t>
            </a:r>
          </a:p>
        </p:txBody>
      </p:sp>
      <p:sp>
        <p:nvSpPr>
          <p:cNvPr id="2" name="箭头: 下 1"/>
          <p:cNvSpPr/>
          <p:nvPr>
            <p:custDataLst>
              <p:tags r:id="rId3"/>
            </p:custDataLst>
          </p:nvPr>
        </p:nvSpPr>
        <p:spPr>
          <a:xfrm>
            <a:off x="5446643" y="2902226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31"/>
          <p:cNvSpPr txBox="1"/>
          <p:nvPr>
            <p:custDataLst>
              <p:tags r:id="rId4"/>
            </p:custDataLst>
          </p:nvPr>
        </p:nvSpPr>
        <p:spPr>
          <a:xfrm>
            <a:off x="2136775" y="3429635"/>
            <a:ext cx="7705725" cy="602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Chen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and Mike talk about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birthdays.</a:t>
            </a:r>
            <a:endParaRPr lang="en-US" altLang="zh-CN" sz="3200" dirty="0">
              <a:latin typeface="Comic Sans MS" panose="030F0702030302020204" pitchFamily="66" charset="0"/>
            </a:endParaRPr>
          </a:p>
        </p:txBody>
      </p:sp>
      <p:sp>
        <p:nvSpPr>
          <p:cNvPr id="28" name="箭头: 下 27"/>
          <p:cNvSpPr/>
          <p:nvPr>
            <p:custDataLst>
              <p:tags r:id="rId5"/>
            </p:custDataLst>
          </p:nvPr>
        </p:nvSpPr>
        <p:spPr>
          <a:xfrm>
            <a:off x="5446642" y="4127084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31"/>
          <p:cNvSpPr txBox="1"/>
          <p:nvPr>
            <p:custDataLst>
              <p:tags r:id="rId6"/>
            </p:custDataLst>
          </p:nvPr>
        </p:nvSpPr>
        <p:spPr>
          <a:xfrm>
            <a:off x="2349500" y="4827270"/>
            <a:ext cx="7493000" cy="1053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smtClean="0">
                <a:latin typeface="Comic Sans MS" panose="030F0702030302020204" pitchFamily="66" charset="0"/>
              </a:rPr>
              <a:t>Chen Jie and John talk about their  </a:t>
            </a:r>
            <a:r>
              <a:rPr lang="en-US" altLang="zh-CN" sz="3200" dirty="0">
                <a:latin typeface="Comic Sans MS" panose="030F0702030302020204" pitchFamily="66" charset="0"/>
              </a:rPr>
              <a:t>classmates’ birthdays.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3186571" cy="1068779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35386" y="295197"/>
            <a:ext cx="26356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Presentation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bldLvl="0" animBg="1"/>
      <p:bldP spid="27" grpId="0"/>
      <p:bldP spid="28" grpId="0" bldLvl="0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>
            <p:custDataLst>
              <p:tags r:id="rId1"/>
            </p:custDataLst>
          </p:nvPr>
        </p:nvSpPr>
        <p:spPr>
          <a:xfrm>
            <a:off x="715967" y="1124795"/>
            <a:ext cx="9834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latin typeface="Comic Sans MS" panose="030F0702030302020204" pitchFamily="66" charset="0"/>
              </a:rPr>
              <a:t>When is the baby’s birthday? Listen and tick.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 flipH="1">
            <a:off x="1454480" y="3357596"/>
            <a:ext cx="102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  <a:latin typeface="+mj-ea"/>
                <a:ea typeface="+mj-ea"/>
              </a:rPr>
              <a:t>√</a:t>
            </a:r>
            <a:endParaRPr lang="zh-CN" altLang="en-US" sz="36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TextBox 19"/>
          <p:cNvSpPr txBox="1"/>
          <p:nvPr>
            <p:custDataLst>
              <p:tags r:id="rId3"/>
            </p:custDataLst>
          </p:nvPr>
        </p:nvSpPr>
        <p:spPr>
          <a:xfrm>
            <a:off x="2209761" y="2400291"/>
            <a:ext cx="4033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March 1st.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>
            <p:custDataLst>
              <p:tags r:id="rId4"/>
            </p:custDataLst>
          </p:nvPr>
        </p:nvSpPr>
        <p:spPr>
          <a:xfrm>
            <a:off x="2152613" y="3471863"/>
            <a:ext cx="3462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March 2nd.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2" name="矩形 21"/>
          <p:cNvSpPr/>
          <p:nvPr>
            <p:custDataLst>
              <p:tags r:id="rId5"/>
            </p:custDataLst>
          </p:nvPr>
        </p:nvSpPr>
        <p:spPr>
          <a:xfrm>
            <a:off x="1514475" y="2486025"/>
            <a:ext cx="485775" cy="485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矩形 22"/>
          <p:cNvSpPr/>
          <p:nvPr>
            <p:custDataLst>
              <p:tags r:id="rId6"/>
            </p:custDataLst>
          </p:nvPr>
        </p:nvSpPr>
        <p:spPr>
          <a:xfrm>
            <a:off x="1523968" y="3429000"/>
            <a:ext cx="485775" cy="485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>
            <p:custDataLst>
              <p:tags r:id="rId7"/>
            </p:custDataLst>
          </p:nvPr>
        </p:nvSpPr>
        <p:spPr>
          <a:xfrm>
            <a:off x="2166910" y="4429132"/>
            <a:ext cx="3462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March 9th.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6" name="矩形 25"/>
          <p:cNvSpPr/>
          <p:nvPr>
            <p:custDataLst>
              <p:tags r:id="rId8"/>
            </p:custDataLst>
          </p:nvPr>
        </p:nvSpPr>
        <p:spPr>
          <a:xfrm>
            <a:off x="1538265" y="4386269"/>
            <a:ext cx="485775" cy="485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036307" y="3121842"/>
            <a:ext cx="5250606" cy="3500404"/>
          </a:xfrm>
          <a:prstGeom prst="rect">
            <a:avLst/>
          </a:prstGeom>
        </p:spPr>
      </p:pic>
      <p:pic>
        <p:nvPicPr>
          <p:cNvPr id="4" name="Let try2">
            <a:hlinkClick r:id="" action="ppaction://media"/>
          </p:cNvPr>
          <p:cNvPicPr/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621181" y="1150830"/>
            <a:ext cx="619125" cy="61912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5411974" y="455027"/>
            <a:ext cx="192392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try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8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640" y="332760"/>
            <a:ext cx="751334" cy="69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13" name="TextBox 12"/>
          <p:cNvSpPr txBox="1"/>
          <p:nvPr>
            <p:custDataLst>
              <p:tags r:id="rId1"/>
            </p:custDataLst>
          </p:nvPr>
        </p:nvSpPr>
        <p:spPr>
          <a:xfrm>
            <a:off x="502247" y="2104382"/>
            <a:ext cx="10589933" cy="370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   </a:t>
            </a:r>
            <a:r>
              <a:rPr lang="en-US" altLang="zh-CN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Mike: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I have a new cousin. Look at his photo.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He's so cute! When is his birthday?   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   </a:t>
            </a:r>
            <a:r>
              <a:rPr lang="en-US" altLang="zh-CN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Mike: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It's on March 2nd.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How old is he now?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Mike: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He's 15 days old.</a:t>
            </a:r>
          </a:p>
        </p:txBody>
      </p:sp>
      <p:cxnSp>
        <p:nvCxnSpPr>
          <p:cNvPr id="8" name="直接连接符 7"/>
          <p:cNvCxnSpPr/>
          <p:nvPr>
            <p:custDataLst>
              <p:tags r:id="rId2"/>
            </p:custDataLst>
          </p:nvPr>
        </p:nvCxnSpPr>
        <p:spPr>
          <a:xfrm>
            <a:off x="2421178" y="4388208"/>
            <a:ext cx="36113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864985" y="4586605"/>
            <a:ext cx="3406775" cy="2271395"/>
          </a:xfrm>
          <a:prstGeom prst="rect">
            <a:avLst/>
          </a:prstGeom>
        </p:spPr>
      </p:pic>
      <p:pic>
        <p:nvPicPr>
          <p:cNvPr id="10" name="Let try2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82911" y="455920"/>
            <a:ext cx="619125" cy="6191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29768" y="42805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Let’s </a:t>
            </a:r>
            <a:r>
              <a:rPr 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check</a:t>
            </a:r>
            <a:r>
              <a:rPr lang="zh-CN" alt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9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1069753" y="379562"/>
            <a:ext cx="243947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Act it out.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24" name="TextBox 23"/>
          <p:cNvSpPr txBox="1"/>
          <p:nvPr>
            <p:custDataLst>
              <p:tags r:id="rId1"/>
            </p:custDataLst>
          </p:nvPr>
        </p:nvSpPr>
        <p:spPr>
          <a:xfrm>
            <a:off x="714337" y="1442712"/>
            <a:ext cx="9163087" cy="370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   </a:t>
            </a:r>
            <a:r>
              <a:rPr lang="en-US" altLang="zh-CN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Mike: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I have a …. Look at … photo.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He's …! When is …?   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    </a:t>
            </a:r>
            <a:r>
              <a:rPr lang="en-US" altLang="zh-CN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Mike: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It's on ….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Chen </a:t>
            </a:r>
            <a:r>
              <a:rPr lang="en-US" altLang="zh-CN" sz="32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Jie</a:t>
            </a:r>
            <a:r>
              <a:rPr lang="en-US" altLang="zh-CN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How old is …? 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Mike: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He's … old.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864985" y="4586605"/>
            <a:ext cx="3406775" cy="2271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2"/>
          <p:cNvSpPr txBox="1"/>
          <p:nvPr/>
        </p:nvSpPr>
        <p:spPr>
          <a:xfrm>
            <a:off x="812800" y="1222464"/>
            <a:ext cx="585816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Comic Sans MS" panose="030F0702030302020204" pitchFamily="66" charset="0"/>
              </a:rPr>
              <a:t>根据对话内容选择正确答</a:t>
            </a:r>
            <a:r>
              <a:rPr lang="zh-CN" altLang="en-US" sz="3200" b="1" dirty="0" smtClean="0">
                <a:latin typeface="Comic Sans MS" panose="030F0702030302020204" pitchFamily="66" charset="0"/>
              </a:rPr>
              <a:t>案</a:t>
            </a:r>
            <a:r>
              <a:rPr lang="zh-CN" altLang="en-US" sz="3200" b="1" dirty="0">
                <a:latin typeface="Comic Sans MS" panose="030F0702030302020204" pitchFamily="66" charset="0"/>
              </a:rPr>
              <a:t>。</a:t>
            </a:r>
          </a:p>
        </p:txBody>
      </p:sp>
      <p:sp>
        <p:nvSpPr>
          <p:cNvPr id="19" name="文本框 7"/>
          <p:cNvSpPr txBox="1"/>
          <p:nvPr/>
        </p:nvSpPr>
        <p:spPr>
          <a:xfrm>
            <a:off x="676910" y="1785620"/>
            <a:ext cx="10617166" cy="50298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lstStyle/>
          <a:p>
            <a:pPr>
              <a:lnSpc>
                <a:spcPct val="160000"/>
              </a:lnSpc>
            </a:pP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1. The baby is Mike’s _____ .</a:t>
            </a:r>
          </a:p>
          <a:p>
            <a:pPr>
              <a:lnSpc>
                <a:spcPct val="160000"/>
              </a:lnSpc>
            </a:pP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   A. cousin                B. sister</a:t>
            </a:r>
          </a:p>
          <a:p>
            <a:pPr>
              <a:lnSpc>
                <a:spcPct val="160000"/>
              </a:lnSpc>
            </a:pP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2. The baby’s birthday is on ____.</a:t>
            </a:r>
            <a:r>
              <a:rPr lang="zh-CN" altLang="en-US" sz="3200" dirty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   </a:t>
            </a:r>
          </a:p>
          <a:p>
            <a:pPr>
              <a:lnSpc>
                <a:spcPct val="160000"/>
              </a:lnSpc>
            </a:pP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A. March 3rd         </a:t>
            </a:r>
            <a:r>
              <a:rPr lang="zh-CN" altLang="en-US" sz="3200" dirty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 </a:t>
            </a: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  </a:t>
            </a:r>
            <a:r>
              <a:rPr lang="zh-CN" altLang="en-US" sz="3200" dirty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 </a:t>
            </a:r>
            <a:r>
              <a:rPr lang="en-US" altLang="zh-CN" sz="3200" dirty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B</a:t>
            </a:r>
            <a:r>
              <a:rPr lang="en-US" altLang="zh-CN" sz="320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. </a:t>
            </a:r>
            <a:r>
              <a:rPr lang="en-US" altLang="zh-CN" sz="3200" smtClean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March 2nd</a:t>
            </a:r>
          </a:p>
          <a:p>
            <a:pPr>
              <a:lnSpc>
                <a:spcPct val="160000"/>
              </a:lnSpc>
            </a:pPr>
            <a:r>
              <a:rPr lang="en-US" altLang="zh-CN" sz="3200" smtClean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3. —</a:t>
            </a:r>
            <a:r>
              <a:rPr lang="en-US" altLang="zh-CN" sz="320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How </a:t>
            </a:r>
            <a:r>
              <a:rPr lang="en-US" altLang="zh-CN" sz="3200" smtClean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old is the baby</a:t>
            </a:r>
            <a:r>
              <a:rPr lang="en-US" altLang="zh-CN" sz="320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? —He </a:t>
            </a:r>
            <a:r>
              <a:rPr lang="en-US" altLang="zh-CN" sz="3200" smtClean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is only ___ days old.</a:t>
            </a:r>
          </a:p>
          <a:p>
            <a:pPr>
              <a:lnSpc>
                <a:spcPct val="160000"/>
              </a:lnSpc>
            </a:pPr>
            <a:r>
              <a:rPr lang="en-US" altLang="zh-CN" sz="3200" smtClean="0">
                <a:latin typeface="Comic Sans MS" panose="030F0702030302020204" pitchFamily="66" charset="0"/>
                <a:ea typeface="宋体" panose="02010600030101010101" pitchFamily="2" charset="-122"/>
                <a:cs typeface="Arial Rounded MT Bold" panose="020F0704030504030204" charset="0"/>
                <a:sym typeface="宋体" panose="02010600030101010101" pitchFamily="2" charset="-122"/>
              </a:rPr>
              <a:t>A. fifteen                  B. fourteen</a:t>
            </a:r>
          </a:p>
          <a:p>
            <a:pPr>
              <a:lnSpc>
                <a:spcPct val="160000"/>
              </a:lnSpc>
            </a:pPr>
            <a:endParaRPr lang="en-US" altLang="zh-CN" sz="3200" dirty="0">
              <a:latin typeface="Comic Sans MS" panose="030F0702030302020204" pitchFamily="66" charset="0"/>
              <a:ea typeface="宋体" panose="02010600030101010101" pitchFamily="2" charset="-122"/>
              <a:cs typeface="Arial Rounded MT Bold" panose="020F0704030504030204" charset="0"/>
              <a:sym typeface="宋体" panose="02010600030101010101" pitchFamily="2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909459" y="2766211"/>
            <a:ext cx="822960" cy="7734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 Rounded MT Bold" panose="020F0704030504030204" charset="0"/>
              <a:buNone/>
              <a:defRPr/>
            </a:pPr>
            <a:endParaRPr kumimoji="0" lang="zh-CN" altLang="en-US" sz="40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Arial Rounded MT Bold" panose="020F0704030504030204" charset="0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4589310" y="4351386"/>
            <a:ext cx="822960" cy="7734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 Rounded MT Bold" panose="020F0704030504030204" charset="0"/>
              <a:buNone/>
              <a:defRPr/>
            </a:pPr>
            <a:endParaRPr kumimoji="0" lang="zh-CN" altLang="en-US" sz="40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Arial Rounded MT Bold" panose="020F0704030504030204" charset="0"/>
            </a:endParaRPr>
          </a:p>
        </p:txBody>
      </p:sp>
      <p:sp>
        <p:nvSpPr>
          <p:cNvPr id="2" name="椭圆 1"/>
          <p:cNvSpPr/>
          <p:nvPr>
            <p:custDataLst>
              <p:tags r:id="rId1"/>
            </p:custDataLst>
          </p:nvPr>
        </p:nvSpPr>
        <p:spPr>
          <a:xfrm>
            <a:off x="442734" y="5906921"/>
            <a:ext cx="822960" cy="7734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 Rounded MT Bold" panose="020F0704030504030204" charset="0"/>
              <a:buNone/>
              <a:defRPr/>
            </a:pPr>
            <a:endParaRPr kumimoji="0" lang="zh-CN" altLang="en-US" sz="40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Arial Rounded MT Bold" panose="020F0704030504030204" charset="0"/>
            </a:endParaRPr>
          </a:p>
        </p:txBody>
      </p:sp>
      <p:sp>
        <p:nvSpPr>
          <p:cNvPr id="11" name="文本框 8"/>
          <p:cNvSpPr txBox="1"/>
          <p:nvPr/>
        </p:nvSpPr>
        <p:spPr>
          <a:xfrm>
            <a:off x="1069753" y="379562"/>
            <a:ext cx="3698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and choose.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pic>
        <p:nvPicPr>
          <p:cNvPr id="13" name="Let try2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66592" y="387046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9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0" grpId="0" bldLvl="0" animBg="1"/>
      <p:bldP spid="31" grpId="0" bldLvl="0" animBg="1"/>
      <p:bldP spid="2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djZWYzNWRlMTM2NWY2ODAxZjFiZmExYWJmYWRhNzQifQ=="/>
  <p:tag name="KSO_WPP_MARK_KEY" val="ba2070c0-a805-4bba-9662-4768e2a887e9"/>
  <p:tag name="COMMONDATA" val="eyJoZGlkIjoiYjQwMGZiMTcxN2Y0MjdlMWMyYmU2MGI4ZTBkYTBjZW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</a:spPr>
      <a:bodyPr wrap="square">
        <a:noAutofit/>
      </a:bodyPr>
      <a:lstStyle>
        <a:defPPr>
          <a:lnSpc>
            <a:spcPct val="120000"/>
          </a:lnSpc>
          <a:defRPr lang="zh-CN" altLang="en-US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1106</Words>
  <Application>Microsoft Office PowerPoint</Application>
  <PresentationFormat>自定义</PresentationFormat>
  <Paragraphs>199</Paragraphs>
  <Slides>29</Slides>
  <Notes>5</Notes>
  <HiddenSlides>0</HiddenSlides>
  <MMClips>5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0" baseType="lpstr"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qwe</cp:lastModifiedBy>
  <cp:revision>1022</cp:revision>
  <dcterms:created xsi:type="dcterms:W3CDTF">2019-08-19T07:47:00Z</dcterms:created>
  <dcterms:modified xsi:type="dcterms:W3CDTF">2024-04-15T01:07:57Z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4BFE0015E48949ACB07B11FDFC2346DB_13</vt:lpwstr>
  </property>
  <property fmtid="{D5CDD505-2E9C-101B-9397-08002B2CF9AE}" pid="3" name="KSOProductBuildVer">
    <vt:lpwstr>2052-11.1.0.14309</vt:lpwstr>
  </property>
</Properties>
</file>