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321" r:id="rId3"/>
    <p:sldId id="640" r:id="rId4"/>
    <p:sldId id="641" r:id="rId5"/>
    <p:sldId id="649" r:id="rId6"/>
    <p:sldId id="646" r:id="rId7"/>
    <p:sldId id="647" r:id="rId8"/>
    <p:sldId id="648" r:id="rId9"/>
    <p:sldId id="579" r:id="rId10"/>
    <p:sldId id="386" r:id="rId11"/>
    <p:sldId id="650" r:id="rId12"/>
    <p:sldId id="659" r:id="rId13"/>
    <p:sldId id="660" r:id="rId14"/>
    <p:sldId id="661" r:id="rId15"/>
    <p:sldId id="658" r:id="rId16"/>
    <p:sldId id="385" r:id="rId17"/>
    <p:sldId id="478" r:id="rId18"/>
    <p:sldId id="654" r:id="rId19"/>
    <p:sldId id="655" r:id="rId20"/>
    <p:sldId id="656" r:id="rId21"/>
    <p:sldId id="657" r:id="rId22"/>
    <p:sldId id="590" r:id="rId23"/>
    <p:sldId id="562" r:id="rId24"/>
    <p:sldId id="662" r:id="rId25"/>
    <p:sldId id="565" r:id="rId26"/>
    <p:sldId id="462" r:id="rId27"/>
    <p:sldId id="508" r:id="rId28"/>
    <p:sldId id="418" r:id="rId29"/>
    <p:sldId id="363" r:id="rId30"/>
    <p:sldId id="280" r:id="rId31"/>
    <p:sldId id="271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582"/>
    <a:srgbClr val="EC8AEE"/>
    <a:srgbClr val="FF9900"/>
    <a:srgbClr val="FF00FF"/>
    <a:srgbClr val="F0C2C7"/>
    <a:srgbClr val="9379F1"/>
    <a:srgbClr val="4BB3B1"/>
    <a:srgbClr val="6CC2C0"/>
    <a:srgbClr val="B5E0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72" y="-648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18" y="-90"/>
      </p:cViewPr>
      <p:guideLst>
        <p:guide orient="horz" pos="288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1T10:43:38.514" idx="1">
    <p:pos x="10" y="10"/>
    <p:text>出现了繁体字？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7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27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8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311150" y="313898"/>
            <a:ext cx="11569700" cy="6196084"/>
          </a:xfrm>
          <a:prstGeom prst="roundRect">
            <a:avLst>
              <a:gd name="adj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2024/4/15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8" name="图片 7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1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0067"/>
            <a:ext cx="5207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6" Type="http://schemas.openxmlformats.org/officeDocument/2006/relationships/image" Target="../media/image3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microsoft.com/office/2007/relationships/hdphoto" Target="../media/hdphoto3.wdp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7.png"/><Relationship Id="rId4" Type="http://schemas.openxmlformats.org/officeDocument/2006/relationships/hyperlink" Target="&#36229;&#38142;&#25509;&#25991;&#20214;/Twelve%20Months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19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63.xml"/><Relationship Id="rId16" Type="http://schemas.openxmlformats.org/officeDocument/2006/relationships/image" Target="../media/image34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15" Type="http://schemas.openxmlformats.org/officeDocument/2006/relationships/image" Target="../media/image33.png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4.xml"/><Relationship Id="rId7" Type="http://schemas.microsoft.com/office/2007/relationships/hdphoto" Target="../media/hdphoto3.wdp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openxmlformats.org/officeDocument/2006/relationships/tags" Target="../tags/tag13.xml"/><Relationship Id="rId7" Type="http://schemas.openxmlformats.org/officeDocument/2006/relationships/audio" Target="../media/media1.wav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12.xml"/><Relationship Id="rId16" Type="http://schemas.openxmlformats.org/officeDocument/2006/relationships/image" Target="../media/image21.png"/><Relationship Id="rId1" Type="http://schemas.openxmlformats.org/officeDocument/2006/relationships/tags" Target="../tags/tag11.xml"/><Relationship Id="rId6" Type="http://schemas.microsoft.com/office/2007/relationships/media" Target="../media/media1.wav"/><Relationship Id="rId11" Type="http://schemas.openxmlformats.org/officeDocument/2006/relationships/notesSlide" Target="../notesSlides/notesSlide1.xml"/><Relationship Id="rId5" Type="http://schemas.openxmlformats.org/officeDocument/2006/relationships/tags" Target="../tags/tag15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7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3.wav"/><Relationship Id="rId7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audio" Target="../media/media3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4.wav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audio" Target="../media/media4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5.wav"/><Relationship Id="rId7" Type="http://schemas.openxmlformats.org/officeDocument/2006/relationships/image" Target="../media/image1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audio" Target="../media/media5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75" y="4970059"/>
            <a:ext cx="2648841" cy="1887941"/>
          </a:xfrm>
          <a:prstGeom prst="rect">
            <a:avLst/>
          </a:prstGeom>
        </p:spPr>
      </p:pic>
      <p:pic>
        <p:nvPicPr>
          <p:cNvPr id="5" name="图片 4" descr="菠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397" y="1674512"/>
            <a:ext cx="225386" cy="380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96" y="743014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92" y="4818413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4981" y="2300004"/>
            <a:ext cx="7009130" cy="3837305"/>
            <a:chOff x="-434704" y="2381642"/>
            <a:chExt cx="7009130" cy="3837305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Unit 4</a:t>
              </a:r>
            </a:p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When </a:t>
              </a:r>
              <a:r>
                <a:rPr lang="en-US" altLang="zh-CN" sz="4000" b="1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is </a:t>
              </a:r>
              <a:r>
                <a:rPr lang="en-US" altLang="zh-CN" sz="4000" b="1" smtClean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the art show?</a:t>
              </a:r>
              <a:endParaRPr lang="en-US" altLang="zh-CN" sz="4000" b="1" dirty="0"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-434704" y="4900052"/>
              <a:ext cx="7009130" cy="1318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 Let’s learn &amp; Ask and answer</a:t>
              </a:r>
            </a:p>
          </p:txBody>
        </p:sp>
      </p:grpSp>
      <p:pic>
        <p:nvPicPr>
          <p:cNvPr id="28" name="图片 27" descr="18398011"/>
          <p:cNvPicPr/>
          <p:nvPr/>
        </p:nvPicPr>
        <p:blipFill>
          <a:blip r:embed="rId7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8243623" y="1208911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8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6590283" y="1294601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9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10972096" y="1619395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7366" y="443125"/>
            <a:ext cx="5260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 教 </a:t>
            </a:r>
            <a:r>
              <a:rPr lang="en-US" altLang="zh-CN" sz="2400" b="1" dirty="0"/>
              <a:t>PEP </a:t>
            </a:r>
            <a:r>
              <a:rPr lang="zh-CN" altLang="en-US" sz="2400" b="1" dirty="0"/>
              <a:t>版 英 语 五年 级 下 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8" y="1208911"/>
            <a:ext cx="3820124" cy="4710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24秋\英语\图\P39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2" y="992503"/>
            <a:ext cx="11050873" cy="57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8"/>
          <p:cNvSpPr txBox="1"/>
          <p:nvPr/>
        </p:nvSpPr>
        <p:spPr>
          <a:xfrm>
            <a:off x="697230" y="111125"/>
            <a:ext cx="4133562" cy="652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to the tape.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" y="16907"/>
            <a:ext cx="605641" cy="746835"/>
          </a:xfrm>
          <a:prstGeom prst="rect">
            <a:avLst/>
          </a:prstGeom>
        </p:spPr>
      </p:pic>
      <p:pic>
        <p:nvPicPr>
          <p:cNvPr id="2" name="U4A Let's lea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59080" y="259537"/>
            <a:ext cx="557213" cy="5572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6" y="993699"/>
            <a:ext cx="11052000" cy="5709688"/>
          </a:xfrm>
          <a:prstGeom prst="rect">
            <a:avLst/>
          </a:prstGeom>
        </p:spPr>
      </p:pic>
      <p:sp>
        <p:nvSpPr>
          <p:cNvPr id="5" name="圆角矩形标注 4"/>
          <p:cNvSpPr/>
          <p:nvPr>
            <p:custDataLst>
              <p:tags r:id="rId1"/>
            </p:custDataLst>
          </p:nvPr>
        </p:nvSpPr>
        <p:spPr>
          <a:xfrm>
            <a:off x="3208260" y="4460126"/>
            <a:ext cx="2362258" cy="1129114"/>
          </a:xfrm>
          <a:prstGeom prst="wedgeRoundRectCallout">
            <a:avLst>
              <a:gd name="adj1" fmla="val -38713"/>
              <a:gd name="adj2" fmla="val 7840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When is </a:t>
            </a:r>
            <a:r>
              <a:rPr lang="en-US" altLang="zh-CN" sz="2400" smtClean="0">
                <a:latin typeface="Comic Sans MS" panose="030F0702030302020204" pitchFamily="66" charset="0"/>
              </a:rPr>
              <a:t>the swimming contest?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6035518" y="4711586"/>
            <a:ext cx="2884228" cy="817880"/>
          </a:xfrm>
          <a:prstGeom prst="wedgeRoundRectCallout">
            <a:avLst>
              <a:gd name="adj1" fmla="val 42506"/>
              <a:gd name="adj2" fmla="val 8569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It’s on </a:t>
            </a:r>
            <a:r>
              <a:rPr lang="en-US" altLang="zh-CN" sz="2400" smtClean="0">
                <a:latin typeface="Comic Sans MS" panose="030F0702030302020204" pitchFamily="66" charset="0"/>
              </a:rPr>
              <a:t>April 1st.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6" y="993699"/>
            <a:ext cx="11052000" cy="5709688"/>
          </a:xfrm>
          <a:prstGeom prst="rect">
            <a:avLst/>
          </a:prstGeom>
        </p:spPr>
      </p:pic>
      <p:sp>
        <p:nvSpPr>
          <p:cNvPr id="5" name="圆角矩形标注 4"/>
          <p:cNvSpPr/>
          <p:nvPr>
            <p:custDataLst>
              <p:tags r:id="rId1"/>
            </p:custDataLst>
          </p:nvPr>
        </p:nvSpPr>
        <p:spPr>
          <a:xfrm>
            <a:off x="3208260" y="4460126"/>
            <a:ext cx="2362258" cy="1069340"/>
          </a:xfrm>
          <a:prstGeom prst="wedgeRoundRectCallout">
            <a:avLst>
              <a:gd name="adj1" fmla="val -38713"/>
              <a:gd name="adj2" fmla="val 7840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When is </a:t>
            </a:r>
            <a:r>
              <a:rPr lang="en-US" altLang="zh-CN" sz="2400" smtClean="0">
                <a:latin typeface="Comic Sans MS" panose="030F0702030302020204" pitchFamily="66" charset="0"/>
              </a:rPr>
              <a:t>the maths test?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6013747" y="4711586"/>
            <a:ext cx="2884228" cy="817880"/>
          </a:xfrm>
          <a:prstGeom prst="wedgeRoundRectCallout">
            <a:avLst>
              <a:gd name="adj1" fmla="val 42506"/>
              <a:gd name="adj2" fmla="val 8569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It’s on </a:t>
            </a:r>
            <a:r>
              <a:rPr lang="en-US" altLang="zh-CN" sz="2400" smtClean="0">
                <a:latin typeface="Comic Sans MS" panose="030F0702030302020204" pitchFamily="66" charset="0"/>
              </a:rPr>
              <a:t>April 2nd.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6" y="993699"/>
            <a:ext cx="11052000" cy="5709688"/>
          </a:xfrm>
          <a:prstGeom prst="rect">
            <a:avLst/>
          </a:prstGeom>
        </p:spPr>
      </p:pic>
      <p:sp>
        <p:nvSpPr>
          <p:cNvPr id="5" name="圆角矩形标注 4"/>
          <p:cNvSpPr/>
          <p:nvPr>
            <p:custDataLst>
              <p:tags r:id="rId1"/>
            </p:custDataLst>
          </p:nvPr>
        </p:nvSpPr>
        <p:spPr>
          <a:xfrm>
            <a:off x="3208260" y="4460126"/>
            <a:ext cx="2362258" cy="1069340"/>
          </a:xfrm>
          <a:prstGeom prst="wedgeRoundRectCallout">
            <a:avLst>
              <a:gd name="adj1" fmla="val -38713"/>
              <a:gd name="adj2" fmla="val 7840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When is </a:t>
            </a:r>
            <a:r>
              <a:rPr lang="en-US" altLang="zh-CN" sz="2400" smtClean="0">
                <a:latin typeface="Comic Sans MS" panose="030F0702030302020204" pitchFamily="66" charset="0"/>
              </a:rPr>
              <a:t>the Chinese test?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6013747" y="4711586"/>
            <a:ext cx="2884228" cy="817880"/>
          </a:xfrm>
          <a:prstGeom prst="wedgeRoundRectCallout">
            <a:avLst>
              <a:gd name="adj1" fmla="val 42506"/>
              <a:gd name="adj2" fmla="val 8569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It’s on </a:t>
            </a:r>
            <a:r>
              <a:rPr lang="en-US" altLang="zh-CN" sz="2400" smtClean="0">
                <a:latin typeface="Comic Sans MS" panose="030F0702030302020204" pitchFamily="66" charset="0"/>
              </a:rPr>
              <a:t>April 3rd.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6" y="993699"/>
            <a:ext cx="11052000" cy="5709688"/>
          </a:xfrm>
          <a:prstGeom prst="rect">
            <a:avLst/>
          </a:prstGeom>
        </p:spPr>
      </p:pic>
      <p:sp>
        <p:nvSpPr>
          <p:cNvPr id="5" name="圆角矩形标注 4"/>
          <p:cNvSpPr/>
          <p:nvPr>
            <p:custDataLst>
              <p:tags r:id="rId1"/>
            </p:custDataLst>
          </p:nvPr>
        </p:nvSpPr>
        <p:spPr>
          <a:xfrm>
            <a:off x="3208260" y="4460126"/>
            <a:ext cx="2362258" cy="1069340"/>
          </a:xfrm>
          <a:prstGeom prst="wedgeRoundRectCallout">
            <a:avLst>
              <a:gd name="adj1" fmla="val -38713"/>
              <a:gd name="adj2" fmla="val 7840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When is </a:t>
            </a:r>
            <a:r>
              <a:rPr lang="en-US" altLang="zh-CN" sz="2400" smtClean="0">
                <a:latin typeface="Comic Sans MS" panose="030F0702030302020204" pitchFamily="66" charset="0"/>
              </a:rPr>
              <a:t>the English test?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6013747" y="4711586"/>
            <a:ext cx="2884228" cy="817880"/>
          </a:xfrm>
          <a:prstGeom prst="wedgeRoundRectCallout">
            <a:avLst>
              <a:gd name="adj1" fmla="val 42506"/>
              <a:gd name="adj2" fmla="val 8569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It’s on </a:t>
            </a:r>
            <a:r>
              <a:rPr lang="en-US" altLang="zh-CN" sz="2400" smtClean="0">
                <a:latin typeface="Comic Sans MS" panose="030F0702030302020204" pitchFamily="66" charset="0"/>
              </a:rPr>
              <a:t>April 4th.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80261" y="954636"/>
            <a:ext cx="9738529" cy="1226163"/>
            <a:chOff x="862511" y="1413046"/>
            <a:chExt cx="4175971" cy="7449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862511" y="1413046"/>
              <a:ext cx="4175971" cy="74499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/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450803" y="1570746"/>
              <a:ext cx="2565280" cy="4295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kumimoji="1" lang="zh-CN" altLang="en-US" sz="40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基数词变序数词规律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19787" y="1064892"/>
            <a:ext cx="1256908" cy="1226164"/>
            <a:chOff x="5424989" y="2624375"/>
            <a:chExt cx="1671638" cy="1677987"/>
          </a:xfrm>
          <a:effectLst>
            <a:innerShdw blurRad="114300">
              <a:prstClr val="black"/>
            </a:innerShdw>
          </a:effectLst>
        </p:grpSpPr>
        <p:sp>
          <p:nvSpPr>
            <p:cNvPr id="7" name="椭圆 6"/>
            <p:cNvSpPr/>
            <p:nvPr/>
          </p:nvSpPr>
          <p:spPr bwMode="auto">
            <a:xfrm>
              <a:off x="5424989" y="2624375"/>
              <a:ext cx="1671638" cy="16779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524306" y="2856188"/>
              <a:ext cx="1398688" cy="1359245"/>
            </a:xfrm>
            <a:custGeom>
              <a:avLst/>
              <a:gdLst>
                <a:gd name="connsiteX0" fmla="*/ 1673051 w 3346102"/>
                <a:gd name="connsiteY0" fmla="*/ 0 h 3346102"/>
                <a:gd name="connsiteX1" fmla="*/ 3346102 w 3346102"/>
                <a:gd name="connsiteY1" fmla="*/ 1673051 h 3346102"/>
                <a:gd name="connsiteX2" fmla="*/ 1673051 w 3346102"/>
                <a:gd name="connsiteY2" fmla="*/ 3346102 h 3346102"/>
                <a:gd name="connsiteX3" fmla="*/ 8638 w 3346102"/>
                <a:gd name="connsiteY3" fmla="*/ 1844111 h 3346102"/>
                <a:gd name="connsiteX4" fmla="*/ 0 w 3346102"/>
                <a:gd name="connsiteY4" fmla="*/ 1673052 h 3346102"/>
                <a:gd name="connsiteX5" fmla="*/ 2 w 3346102"/>
                <a:gd name="connsiteY5" fmla="*/ 1673017 h 3346102"/>
                <a:gd name="connsiteX6" fmla="*/ 8638 w 3346102"/>
                <a:gd name="connsiteY6" fmla="*/ 1501991 h 3346102"/>
                <a:gd name="connsiteX7" fmla="*/ 1673051 w 3346102"/>
                <a:gd name="connsiteY7" fmla="*/ 0 h 3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102" h="3346102">
                  <a:moveTo>
                    <a:pt x="1673051" y="0"/>
                  </a:moveTo>
                  <a:cubicBezTo>
                    <a:pt x="2597052" y="0"/>
                    <a:pt x="3346102" y="749050"/>
                    <a:pt x="3346102" y="1673051"/>
                  </a:cubicBezTo>
                  <a:cubicBezTo>
                    <a:pt x="3346102" y="2597052"/>
                    <a:pt x="2597052" y="3346102"/>
                    <a:pt x="1673051" y="3346102"/>
                  </a:cubicBezTo>
                  <a:cubicBezTo>
                    <a:pt x="806800" y="3346102"/>
                    <a:pt x="94315" y="2687757"/>
                    <a:pt x="8638" y="1844111"/>
                  </a:cubicBezTo>
                  <a:lnTo>
                    <a:pt x="0" y="1673052"/>
                  </a:lnTo>
                  <a:lnTo>
                    <a:pt x="2" y="1673017"/>
                  </a:lnTo>
                  <a:lnTo>
                    <a:pt x="8638" y="1501991"/>
                  </a:lnTo>
                  <a:cubicBezTo>
                    <a:pt x="94315" y="658345"/>
                    <a:pt x="806800" y="0"/>
                    <a:pt x="1673051" y="0"/>
                  </a:cubicBezTo>
                  <a:close/>
                </a:path>
              </a:pathLst>
            </a:cu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sp>
        <p:nvSpPr>
          <p:cNvPr id="20" name="矩形: 圆角 30"/>
          <p:cNvSpPr/>
          <p:nvPr/>
        </p:nvSpPr>
        <p:spPr>
          <a:xfrm>
            <a:off x="520065" y="2298700"/>
            <a:ext cx="11163300" cy="4318000"/>
          </a:xfrm>
          <a:custGeom>
            <a:avLst/>
            <a:gdLst>
              <a:gd name="connsiteX0" fmla="*/ 0 w 8338528"/>
              <a:gd name="connsiteY0" fmla="*/ 330174 h 3129314"/>
              <a:gd name="connsiteX1" fmla="*/ 330174 w 8338528"/>
              <a:gd name="connsiteY1" fmla="*/ 0 h 3129314"/>
              <a:gd name="connsiteX2" fmla="*/ 8008354 w 8338528"/>
              <a:gd name="connsiteY2" fmla="*/ 0 h 3129314"/>
              <a:gd name="connsiteX3" fmla="*/ 8338528 w 8338528"/>
              <a:gd name="connsiteY3" fmla="*/ 330174 h 3129314"/>
              <a:gd name="connsiteX4" fmla="*/ 8338528 w 8338528"/>
              <a:gd name="connsiteY4" fmla="*/ 2799140 h 3129314"/>
              <a:gd name="connsiteX5" fmla="*/ 8008354 w 8338528"/>
              <a:gd name="connsiteY5" fmla="*/ 3129314 h 3129314"/>
              <a:gd name="connsiteX6" fmla="*/ 330174 w 8338528"/>
              <a:gd name="connsiteY6" fmla="*/ 3129314 h 3129314"/>
              <a:gd name="connsiteX7" fmla="*/ 0 w 8338528"/>
              <a:gd name="connsiteY7" fmla="*/ 2799140 h 3129314"/>
              <a:gd name="connsiteX8" fmla="*/ 0 w 8338528"/>
              <a:gd name="connsiteY8" fmla="*/ 330174 h 3129314"/>
              <a:gd name="connsiteX0-1" fmla="*/ 0 w 8338528"/>
              <a:gd name="connsiteY0-2" fmla="*/ 330174 h 3129314"/>
              <a:gd name="connsiteX1-3" fmla="*/ 330174 w 8338528"/>
              <a:gd name="connsiteY1-4" fmla="*/ 0 h 3129314"/>
              <a:gd name="connsiteX2-5" fmla="*/ 1618238 w 8338528"/>
              <a:gd name="connsiteY2-6" fmla="*/ 3342 h 3129314"/>
              <a:gd name="connsiteX3-7" fmla="*/ 8008354 w 8338528"/>
              <a:gd name="connsiteY3-8" fmla="*/ 0 h 3129314"/>
              <a:gd name="connsiteX4-9" fmla="*/ 8338528 w 8338528"/>
              <a:gd name="connsiteY4-10" fmla="*/ 330174 h 3129314"/>
              <a:gd name="connsiteX5-11" fmla="*/ 8338528 w 8338528"/>
              <a:gd name="connsiteY5-12" fmla="*/ 2799140 h 3129314"/>
              <a:gd name="connsiteX6-13" fmla="*/ 8008354 w 8338528"/>
              <a:gd name="connsiteY6-14" fmla="*/ 3129314 h 3129314"/>
              <a:gd name="connsiteX7-15" fmla="*/ 330174 w 8338528"/>
              <a:gd name="connsiteY7-16" fmla="*/ 3129314 h 3129314"/>
              <a:gd name="connsiteX8-17" fmla="*/ 0 w 8338528"/>
              <a:gd name="connsiteY8-18" fmla="*/ 2799140 h 3129314"/>
              <a:gd name="connsiteX9" fmla="*/ 0 w 8338528"/>
              <a:gd name="connsiteY9" fmla="*/ 330174 h 3129314"/>
              <a:gd name="connsiteX0-19" fmla="*/ 0 w 8338528"/>
              <a:gd name="connsiteY0-20" fmla="*/ 330174 h 3129314"/>
              <a:gd name="connsiteX1-21" fmla="*/ 330174 w 8338528"/>
              <a:gd name="connsiteY1-22" fmla="*/ 0 h 3129314"/>
              <a:gd name="connsiteX2-23" fmla="*/ 1618238 w 8338528"/>
              <a:gd name="connsiteY2-24" fmla="*/ 3342 h 3129314"/>
              <a:gd name="connsiteX3-25" fmla="*/ 6743131 w 8338528"/>
              <a:gd name="connsiteY3-26" fmla="*/ 3342 h 3129314"/>
              <a:gd name="connsiteX4-27" fmla="*/ 8008354 w 8338528"/>
              <a:gd name="connsiteY4-28" fmla="*/ 0 h 3129314"/>
              <a:gd name="connsiteX5-29" fmla="*/ 8338528 w 8338528"/>
              <a:gd name="connsiteY5-30" fmla="*/ 330174 h 3129314"/>
              <a:gd name="connsiteX6-31" fmla="*/ 8338528 w 8338528"/>
              <a:gd name="connsiteY6-32" fmla="*/ 2799140 h 3129314"/>
              <a:gd name="connsiteX7-33" fmla="*/ 8008354 w 8338528"/>
              <a:gd name="connsiteY7-34" fmla="*/ 3129314 h 3129314"/>
              <a:gd name="connsiteX8-35" fmla="*/ 330174 w 8338528"/>
              <a:gd name="connsiteY8-36" fmla="*/ 3129314 h 3129314"/>
              <a:gd name="connsiteX9-37" fmla="*/ 0 w 8338528"/>
              <a:gd name="connsiteY9-38" fmla="*/ 2799140 h 3129314"/>
              <a:gd name="connsiteX10" fmla="*/ 0 w 8338528"/>
              <a:gd name="connsiteY10" fmla="*/ 330174 h 3129314"/>
              <a:gd name="connsiteX0-39" fmla="*/ 6743131 w 8338528"/>
              <a:gd name="connsiteY0-40" fmla="*/ 3342 h 3129314"/>
              <a:gd name="connsiteX1-41" fmla="*/ 8008354 w 8338528"/>
              <a:gd name="connsiteY1-42" fmla="*/ 0 h 3129314"/>
              <a:gd name="connsiteX2-43" fmla="*/ 8338528 w 8338528"/>
              <a:gd name="connsiteY2-44" fmla="*/ 330174 h 3129314"/>
              <a:gd name="connsiteX3-45" fmla="*/ 8338528 w 8338528"/>
              <a:gd name="connsiteY3-46" fmla="*/ 2799140 h 3129314"/>
              <a:gd name="connsiteX4-47" fmla="*/ 8008354 w 8338528"/>
              <a:gd name="connsiteY4-48" fmla="*/ 3129314 h 3129314"/>
              <a:gd name="connsiteX5-49" fmla="*/ 330174 w 8338528"/>
              <a:gd name="connsiteY5-50" fmla="*/ 3129314 h 3129314"/>
              <a:gd name="connsiteX6-51" fmla="*/ 0 w 8338528"/>
              <a:gd name="connsiteY6-52" fmla="*/ 2799140 h 3129314"/>
              <a:gd name="connsiteX7-53" fmla="*/ 0 w 8338528"/>
              <a:gd name="connsiteY7-54" fmla="*/ 330174 h 3129314"/>
              <a:gd name="connsiteX8-55" fmla="*/ 330174 w 8338528"/>
              <a:gd name="connsiteY8-56" fmla="*/ 0 h 3129314"/>
              <a:gd name="connsiteX9-57" fmla="*/ 1618238 w 8338528"/>
              <a:gd name="connsiteY9-58" fmla="*/ 3342 h 3129314"/>
              <a:gd name="connsiteX10-59" fmla="*/ 6834571 w 8338528"/>
              <a:gd name="connsiteY10-60" fmla="*/ 94782 h 3129314"/>
              <a:gd name="connsiteX0-61" fmla="*/ 6743131 w 8338528"/>
              <a:gd name="connsiteY0-62" fmla="*/ 3342 h 3129314"/>
              <a:gd name="connsiteX1-63" fmla="*/ 8008354 w 8338528"/>
              <a:gd name="connsiteY1-64" fmla="*/ 0 h 3129314"/>
              <a:gd name="connsiteX2-65" fmla="*/ 8338528 w 8338528"/>
              <a:gd name="connsiteY2-66" fmla="*/ 330174 h 3129314"/>
              <a:gd name="connsiteX3-67" fmla="*/ 8338528 w 8338528"/>
              <a:gd name="connsiteY3-68" fmla="*/ 2799140 h 3129314"/>
              <a:gd name="connsiteX4-69" fmla="*/ 8008354 w 8338528"/>
              <a:gd name="connsiteY4-70" fmla="*/ 3129314 h 3129314"/>
              <a:gd name="connsiteX5-71" fmla="*/ 330174 w 8338528"/>
              <a:gd name="connsiteY5-72" fmla="*/ 3129314 h 3129314"/>
              <a:gd name="connsiteX6-73" fmla="*/ 0 w 8338528"/>
              <a:gd name="connsiteY6-74" fmla="*/ 2799140 h 3129314"/>
              <a:gd name="connsiteX7-75" fmla="*/ 0 w 8338528"/>
              <a:gd name="connsiteY7-76" fmla="*/ 330174 h 3129314"/>
              <a:gd name="connsiteX8-77" fmla="*/ 330174 w 8338528"/>
              <a:gd name="connsiteY8-78" fmla="*/ 0 h 3129314"/>
              <a:gd name="connsiteX9-79" fmla="*/ 1618238 w 8338528"/>
              <a:gd name="connsiteY9-80" fmla="*/ 3342 h 3129314"/>
              <a:gd name="connsiteX0-81" fmla="*/ 6743131 w 8338528"/>
              <a:gd name="connsiteY0-82" fmla="*/ 3342 h 3129314"/>
              <a:gd name="connsiteX1-83" fmla="*/ 8008354 w 8338528"/>
              <a:gd name="connsiteY1-84" fmla="*/ 0 h 3129314"/>
              <a:gd name="connsiteX2-85" fmla="*/ 8338528 w 8338528"/>
              <a:gd name="connsiteY2-86" fmla="*/ 330174 h 3129314"/>
              <a:gd name="connsiteX3-87" fmla="*/ 8338528 w 8338528"/>
              <a:gd name="connsiteY3-88" fmla="*/ 2799140 h 3129314"/>
              <a:gd name="connsiteX4-89" fmla="*/ 8008354 w 8338528"/>
              <a:gd name="connsiteY4-90" fmla="*/ 3129314 h 3129314"/>
              <a:gd name="connsiteX5-91" fmla="*/ 330174 w 8338528"/>
              <a:gd name="connsiteY5-92" fmla="*/ 3129314 h 3129314"/>
              <a:gd name="connsiteX6-93" fmla="*/ 0 w 8338528"/>
              <a:gd name="connsiteY6-94" fmla="*/ 2799140 h 3129314"/>
              <a:gd name="connsiteX7-95" fmla="*/ 0 w 8338528"/>
              <a:gd name="connsiteY7-96" fmla="*/ 330174 h 3129314"/>
              <a:gd name="connsiteX8-97" fmla="*/ 330174 w 8338528"/>
              <a:gd name="connsiteY8-98" fmla="*/ 0 h 3129314"/>
              <a:gd name="connsiteX9-99" fmla="*/ 1724564 w 8338528"/>
              <a:gd name="connsiteY9-100" fmla="*/ 10431 h 3129314"/>
              <a:gd name="connsiteX0-101" fmla="*/ 6743131 w 8338528"/>
              <a:gd name="connsiteY0-102" fmla="*/ 3342 h 3129314"/>
              <a:gd name="connsiteX1-103" fmla="*/ 8008354 w 8338528"/>
              <a:gd name="connsiteY1-104" fmla="*/ 0 h 3129314"/>
              <a:gd name="connsiteX2-105" fmla="*/ 8338528 w 8338528"/>
              <a:gd name="connsiteY2-106" fmla="*/ 330174 h 3129314"/>
              <a:gd name="connsiteX3-107" fmla="*/ 8338528 w 8338528"/>
              <a:gd name="connsiteY3-108" fmla="*/ 2799140 h 3129314"/>
              <a:gd name="connsiteX4-109" fmla="*/ 8008354 w 8338528"/>
              <a:gd name="connsiteY4-110" fmla="*/ 3129314 h 3129314"/>
              <a:gd name="connsiteX5-111" fmla="*/ 330174 w 8338528"/>
              <a:gd name="connsiteY5-112" fmla="*/ 3129314 h 3129314"/>
              <a:gd name="connsiteX6-113" fmla="*/ 0 w 8338528"/>
              <a:gd name="connsiteY6-114" fmla="*/ 2799140 h 3129314"/>
              <a:gd name="connsiteX7-115" fmla="*/ 0 w 8338528"/>
              <a:gd name="connsiteY7-116" fmla="*/ 330174 h 3129314"/>
              <a:gd name="connsiteX8-117" fmla="*/ 330174 w 8338528"/>
              <a:gd name="connsiteY8-118" fmla="*/ 0 h 3129314"/>
              <a:gd name="connsiteX9-119" fmla="*/ 1703298 w 8338528"/>
              <a:gd name="connsiteY9-120" fmla="*/ 10431 h 3129314"/>
              <a:gd name="connsiteX0-121" fmla="*/ 6743131 w 8338528"/>
              <a:gd name="connsiteY0-122" fmla="*/ 3342 h 3129314"/>
              <a:gd name="connsiteX1-123" fmla="*/ 8008354 w 8338528"/>
              <a:gd name="connsiteY1-124" fmla="*/ 0 h 3129314"/>
              <a:gd name="connsiteX2-125" fmla="*/ 8338528 w 8338528"/>
              <a:gd name="connsiteY2-126" fmla="*/ 330174 h 3129314"/>
              <a:gd name="connsiteX3-127" fmla="*/ 8338528 w 8338528"/>
              <a:gd name="connsiteY3-128" fmla="*/ 2799140 h 3129314"/>
              <a:gd name="connsiteX4-129" fmla="*/ 8008354 w 8338528"/>
              <a:gd name="connsiteY4-130" fmla="*/ 3129314 h 3129314"/>
              <a:gd name="connsiteX5-131" fmla="*/ 330174 w 8338528"/>
              <a:gd name="connsiteY5-132" fmla="*/ 3129314 h 3129314"/>
              <a:gd name="connsiteX6-133" fmla="*/ 0 w 8338528"/>
              <a:gd name="connsiteY6-134" fmla="*/ 2892616 h 3129314"/>
              <a:gd name="connsiteX7-135" fmla="*/ 0 w 8338528"/>
              <a:gd name="connsiteY7-136" fmla="*/ 330174 h 3129314"/>
              <a:gd name="connsiteX8-137" fmla="*/ 330174 w 8338528"/>
              <a:gd name="connsiteY8-138" fmla="*/ 0 h 3129314"/>
              <a:gd name="connsiteX9-139" fmla="*/ 1703298 w 8338528"/>
              <a:gd name="connsiteY9-140" fmla="*/ 10431 h 3129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8338528" h="3129314">
                <a:moveTo>
                  <a:pt x="6743131" y="3342"/>
                </a:moveTo>
                <a:lnTo>
                  <a:pt x="8008354" y="0"/>
                </a:lnTo>
                <a:cubicBezTo>
                  <a:pt x="8190704" y="0"/>
                  <a:pt x="8338528" y="147824"/>
                  <a:pt x="8338528" y="330174"/>
                </a:cubicBezTo>
                <a:lnTo>
                  <a:pt x="8338528" y="2799140"/>
                </a:lnTo>
                <a:cubicBezTo>
                  <a:pt x="8338528" y="2981490"/>
                  <a:pt x="8190704" y="3129314"/>
                  <a:pt x="8008354" y="3129314"/>
                </a:cubicBezTo>
                <a:lnTo>
                  <a:pt x="330174" y="3129314"/>
                </a:lnTo>
                <a:cubicBezTo>
                  <a:pt x="147824" y="3129314"/>
                  <a:pt x="0" y="3074966"/>
                  <a:pt x="0" y="2892616"/>
                </a:cubicBezTo>
                <a:lnTo>
                  <a:pt x="0" y="330174"/>
                </a:lnTo>
                <a:cubicBezTo>
                  <a:pt x="0" y="147824"/>
                  <a:pt x="147824" y="0"/>
                  <a:pt x="330174" y="0"/>
                </a:cubicBezTo>
                <a:lnTo>
                  <a:pt x="1703298" y="10431"/>
                </a:lnTo>
              </a:path>
            </a:pathLst>
          </a:custGeom>
          <a:noFill/>
          <a:ln w="19050" cmpd="thickThin">
            <a:solidFill>
              <a:srgbClr val="0099CC">
                <a:alpha val="70000"/>
              </a:srgb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sp>
        <p:nvSpPr>
          <p:cNvPr id="48" name="文本框 8"/>
          <p:cNvSpPr txBox="1"/>
          <p:nvPr/>
        </p:nvSpPr>
        <p:spPr>
          <a:xfrm>
            <a:off x="792508" y="251795"/>
            <a:ext cx="315113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93086"/>
            <a:ext cx="605641" cy="746835"/>
          </a:xfrm>
          <a:prstGeom prst="rect">
            <a:avLst/>
          </a:prstGeom>
        </p:spPr>
      </p:pic>
      <p:grpSp>
        <p:nvGrpSpPr>
          <p:cNvPr id="43" name="组合 7"/>
          <p:cNvGrpSpPr/>
          <p:nvPr/>
        </p:nvGrpSpPr>
        <p:grpSpPr bwMode="auto">
          <a:xfrm>
            <a:off x="-13452" y="6536259"/>
            <a:ext cx="12230074" cy="341410"/>
            <a:chOff x="-4274936" y="4831062"/>
            <a:chExt cx="13721653" cy="277718"/>
          </a:xfrm>
        </p:grpSpPr>
        <p:pic>
          <p:nvPicPr>
            <p:cNvPr id="44" name="图片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63" r="24969" b="24265"/>
            <a:stretch>
              <a:fillRect/>
            </a:stretch>
          </p:blipFill>
          <p:spPr bwMode="auto">
            <a:xfrm flipH="1">
              <a:off x="-4274936" y="4831062"/>
              <a:ext cx="6860827" cy="27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25" r="24969" b="24403"/>
            <a:stretch>
              <a:fillRect/>
            </a:stretch>
          </p:blipFill>
          <p:spPr bwMode="auto">
            <a:xfrm>
              <a:off x="2585891" y="4831062"/>
              <a:ext cx="6860826" cy="2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1"/>
          <p:cNvGrpSpPr/>
          <p:nvPr/>
        </p:nvGrpSpPr>
        <p:grpSpPr bwMode="auto">
          <a:xfrm rot="21421826">
            <a:off x="11132916" y="5844742"/>
            <a:ext cx="1265767" cy="933451"/>
            <a:chOff x="8360280" y="4348282"/>
            <a:chExt cx="950101" cy="699874"/>
          </a:xfrm>
        </p:grpSpPr>
        <p:pic>
          <p:nvPicPr>
            <p:cNvPr id="47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360280" y="4348282"/>
              <a:ext cx="699874" cy="69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757851" y="4448407"/>
              <a:ext cx="552530" cy="55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文本框 9"/>
          <p:cNvSpPr txBox="1">
            <a:spLocks noChangeArrowheads="1"/>
          </p:cNvSpPr>
          <p:nvPr/>
        </p:nvSpPr>
        <p:spPr bwMode="auto">
          <a:xfrm>
            <a:off x="792480" y="2515870"/>
            <a:ext cx="10891520" cy="358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one—first(</a:t>
            </a:r>
            <a:r>
              <a:rPr kumimoji="1" lang="en-US" altLang="zh-CN" sz="3200" smtClean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1st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)                          two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second(</a:t>
            </a:r>
            <a:r>
              <a:rPr kumimoji="1" lang="en-US" altLang="zh-CN" sz="3200" smtClean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2nd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)     </a:t>
            </a:r>
          </a:p>
          <a:p>
            <a:pPr>
              <a:lnSpc>
                <a:spcPct val="130000"/>
              </a:lnSpc>
            </a:pP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three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third (</a:t>
            </a:r>
            <a:r>
              <a:rPr kumimoji="1" lang="en-US" altLang="zh-CN" sz="3200" smtClean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3rd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)                    four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fourth(4th)   </a:t>
            </a:r>
          </a:p>
          <a:p>
            <a:pPr>
              <a:lnSpc>
                <a:spcPct val="130000"/>
              </a:lnSpc>
            </a:pP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five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fifth(5th)                        six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sixth(6th)   </a:t>
            </a:r>
          </a:p>
          <a:p>
            <a:pPr>
              <a:lnSpc>
                <a:spcPct val="130000"/>
              </a:lnSpc>
            </a:pP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seven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seventh(7th)                 eight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eighth(8th)</a:t>
            </a:r>
          </a:p>
          <a:p>
            <a:pPr>
              <a:lnSpc>
                <a:spcPct val="130000"/>
              </a:lnSpc>
            </a:pP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nine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ninth(9th)                        ten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tenth(10th)   </a:t>
            </a:r>
          </a:p>
          <a:p>
            <a:pPr>
              <a:lnSpc>
                <a:spcPct val="130000"/>
              </a:lnSpc>
            </a:pP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eleven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eleventh(11th)              twelve</a:t>
            </a:r>
            <a:r>
              <a:rPr kumimoji="1" lang="en-US" altLang="zh-CN" sz="3200" smtClean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twelfth(12th)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8"/>
          <p:cNvSpPr txBox="1"/>
          <p:nvPr/>
        </p:nvSpPr>
        <p:spPr>
          <a:xfrm>
            <a:off x="848619" y="529977"/>
            <a:ext cx="4637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Play a game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409751"/>
            <a:ext cx="605641" cy="74683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39834"/>
            <a:ext cx="2785110" cy="42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90" y="1763634"/>
            <a:ext cx="2571750" cy="4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1842734"/>
            <a:ext cx="2849880" cy="4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1842734"/>
            <a:ext cx="2682240" cy="4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975360" y="299339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1st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3903345" y="299339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2nd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101840" y="299845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3rd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10"/>
          <p:cNvSpPr txBox="1"/>
          <p:nvPr>
            <p:custDataLst>
              <p:tags r:id="rId8"/>
            </p:custDataLst>
          </p:nvPr>
        </p:nvSpPr>
        <p:spPr>
          <a:xfrm>
            <a:off x="9875520" y="304923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4th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914400" y="4630435"/>
            <a:ext cx="233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reading festival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3903345" y="4845878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art show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7" name="TextBox 13"/>
          <p:cNvSpPr txBox="1"/>
          <p:nvPr>
            <p:custDataLst>
              <p:tags r:id="rId11"/>
            </p:custDataLst>
          </p:nvPr>
        </p:nvSpPr>
        <p:spPr>
          <a:xfrm>
            <a:off x="6850380" y="487165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sports meet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8" name="TextBox 14"/>
          <p:cNvSpPr txBox="1"/>
          <p:nvPr>
            <p:custDataLst>
              <p:tags r:id="rId12"/>
            </p:custDataLst>
          </p:nvPr>
        </p:nvSpPr>
        <p:spPr>
          <a:xfrm>
            <a:off x="9662160" y="5059942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Chinese test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2444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56873" b="2458"/>
          <a:stretch>
            <a:fillRect/>
          </a:stretch>
        </p:blipFill>
        <p:spPr bwMode="auto">
          <a:xfrm>
            <a:off x="100102" y="793156"/>
            <a:ext cx="12091898" cy="606484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151326" y="237264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36" y="171448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singing contest</a:t>
            </a:r>
          </a:p>
        </p:txBody>
      </p:sp>
      <p:sp>
        <p:nvSpPr>
          <p:cNvPr id="5" name="TextBox 13"/>
          <p:cNvSpPr txBox="1"/>
          <p:nvPr/>
        </p:nvSpPr>
        <p:spPr>
          <a:xfrm rot="21221093">
            <a:off x="1423952" y="3986208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English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1884" y="23574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school trip</a:t>
            </a:r>
          </a:p>
        </p:txBody>
      </p:sp>
      <p:sp>
        <p:nvSpPr>
          <p:cNvPr id="16" name="TextBox 15"/>
          <p:cNvSpPr txBox="1"/>
          <p:nvPr/>
        </p:nvSpPr>
        <p:spPr>
          <a:xfrm rot="639729">
            <a:off x="9093085" y="388620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Chen’s</a:t>
            </a:r>
          </a:p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birthday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2795" y="4400554"/>
            <a:ext cx="221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English test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307" y="4500570"/>
            <a:ext cx="277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November 2nd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4875" y="198999"/>
            <a:ext cx="422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Ask</a:t>
            </a:r>
            <a:r>
              <a:rPr lang="en-US" altLang="zh-CN" sz="3200" b="1" smtClean="0">
                <a:solidFill>
                  <a:prstClr val="black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and </a:t>
            </a:r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answer</a:t>
            </a:r>
            <a:endParaRPr lang="en-US" altLang="zh-CN" sz="3200" b="1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pic>
        <p:nvPicPr>
          <p:cNvPr id="2050" name="Picture 2" descr="E:\24秋\英语\图\P39图标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76" y="58733"/>
            <a:ext cx="864000" cy="7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2444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56873" b="2458"/>
          <a:stretch>
            <a:fillRect/>
          </a:stretch>
        </p:blipFill>
        <p:spPr bwMode="auto">
          <a:xfrm>
            <a:off x="100102" y="793156"/>
            <a:ext cx="12091898" cy="606484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151326" y="237264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36" y="171448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singing contest</a:t>
            </a:r>
          </a:p>
        </p:txBody>
      </p:sp>
      <p:sp>
        <p:nvSpPr>
          <p:cNvPr id="5" name="TextBox 13"/>
          <p:cNvSpPr txBox="1"/>
          <p:nvPr>
            <p:custDataLst>
              <p:tags r:id="rId2"/>
            </p:custDataLst>
          </p:nvPr>
        </p:nvSpPr>
        <p:spPr>
          <a:xfrm rot="21221093">
            <a:off x="1423952" y="3986208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English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1884" y="23574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school trip</a:t>
            </a:r>
          </a:p>
        </p:txBody>
      </p:sp>
      <p:sp>
        <p:nvSpPr>
          <p:cNvPr id="16" name="TextBox 15"/>
          <p:cNvSpPr txBox="1"/>
          <p:nvPr/>
        </p:nvSpPr>
        <p:spPr>
          <a:xfrm rot="639729">
            <a:off x="9093085" y="388620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Chen’s</a:t>
            </a:r>
          </a:p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birthday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2795" y="4400554"/>
            <a:ext cx="221934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maths test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307" y="4500570"/>
            <a:ext cx="277653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December 4th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2444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56873" b="2458"/>
          <a:stretch>
            <a:fillRect/>
          </a:stretch>
        </p:blipFill>
        <p:spPr bwMode="auto">
          <a:xfrm>
            <a:off x="100102" y="793156"/>
            <a:ext cx="12091898" cy="606484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151326" y="237264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36" y="171448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singing contest</a:t>
            </a:r>
          </a:p>
        </p:txBody>
      </p:sp>
      <p:sp>
        <p:nvSpPr>
          <p:cNvPr id="5" name="TextBox 13"/>
          <p:cNvSpPr txBox="1"/>
          <p:nvPr>
            <p:custDataLst>
              <p:tags r:id="rId2"/>
            </p:custDataLst>
          </p:nvPr>
        </p:nvSpPr>
        <p:spPr>
          <a:xfrm rot="21221093">
            <a:off x="1423952" y="3986208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English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1884" y="23574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school trip</a:t>
            </a:r>
          </a:p>
        </p:txBody>
      </p:sp>
      <p:sp>
        <p:nvSpPr>
          <p:cNvPr id="16" name="TextBox 15"/>
          <p:cNvSpPr txBox="1"/>
          <p:nvPr/>
        </p:nvSpPr>
        <p:spPr>
          <a:xfrm rot="639729">
            <a:off x="9093085" y="388620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Chen’s</a:t>
            </a:r>
          </a:p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birthday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8030" y="4400550"/>
            <a:ext cx="2808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singing contest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942" y="4715200"/>
            <a:ext cx="27765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July 1st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9930" y="305873"/>
            <a:ext cx="196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Warm up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704" y="1224476"/>
            <a:ext cx="7812000" cy="5197380"/>
          </a:xfrm>
          <a:prstGeom prst="rect">
            <a:avLst/>
          </a:prstGeom>
        </p:spPr>
      </p:pic>
      <p:pic>
        <p:nvPicPr>
          <p:cNvPr id="1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11830"/>
          <a:stretch>
            <a:fillRect/>
          </a:stretch>
        </p:blipFill>
        <p:spPr bwMode="auto">
          <a:xfrm>
            <a:off x="2774766" y="1808072"/>
            <a:ext cx="7200000" cy="4050000"/>
          </a:xfrm>
          <a:prstGeom prst="roundRect">
            <a:avLst>
              <a:gd name="adj" fmla="val 95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2444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56873" b="2458"/>
          <a:stretch>
            <a:fillRect/>
          </a:stretch>
        </p:blipFill>
        <p:spPr bwMode="auto">
          <a:xfrm>
            <a:off x="100102" y="793156"/>
            <a:ext cx="12091898" cy="606484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151326" y="237264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36" y="171448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singing contest</a:t>
            </a:r>
          </a:p>
        </p:txBody>
      </p:sp>
      <p:sp>
        <p:nvSpPr>
          <p:cNvPr id="5" name="TextBox 13"/>
          <p:cNvSpPr txBox="1"/>
          <p:nvPr>
            <p:custDataLst>
              <p:tags r:id="rId2"/>
            </p:custDataLst>
          </p:nvPr>
        </p:nvSpPr>
        <p:spPr>
          <a:xfrm rot="21221093">
            <a:off x="1423952" y="3986208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English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1884" y="23574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school trip</a:t>
            </a:r>
          </a:p>
        </p:txBody>
      </p:sp>
      <p:sp>
        <p:nvSpPr>
          <p:cNvPr id="16" name="TextBox 15"/>
          <p:cNvSpPr txBox="1"/>
          <p:nvPr/>
        </p:nvSpPr>
        <p:spPr>
          <a:xfrm rot="639729">
            <a:off x="9093085" y="388620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Chen’s</a:t>
            </a:r>
          </a:p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birthday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3760" y="4400550"/>
            <a:ext cx="2808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school trip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942" y="4531050"/>
            <a:ext cx="277653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March 5th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2444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56873" b="2458"/>
          <a:stretch>
            <a:fillRect/>
          </a:stretch>
        </p:blipFill>
        <p:spPr bwMode="auto">
          <a:xfrm>
            <a:off x="100102" y="793156"/>
            <a:ext cx="12091898" cy="606484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151326" y="237264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36" y="171448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singing contest</a:t>
            </a:r>
          </a:p>
        </p:txBody>
      </p:sp>
      <p:sp>
        <p:nvSpPr>
          <p:cNvPr id="5" name="TextBox 13"/>
          <p:cNvSpPr txBox="1"/>
          <p:nvPr>
            <p:custDataLst>
              <p:tags r:id="rId2"/>
            </p:custDataLst>
          </p:nvPr>
        </p:nvSpPr>
        <p:spPr>
          <a:xfrm rot="21221093">
            <a:off x="1423952" y="3986208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English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1884" y="23574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school trip</a:t>
            </a:r>
          </a:p>
        </p:txBody>
      </p:sp>
      <p:sp>
        <p:nvSpPr>
          <p:cNvPr id="16" name="TextBox 15"/>
          <p:cNvSpPr txBox="1"/>
          <p:nvPr/>
        </p:nvSpPr>
        <p:spPr>
          <a:xfrm rot="639729">
            <a:off x="9093085" y="388620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Miss Chen’s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birthday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8820" y="4400550"/>
            <a:ext cx="3322320" cy="1461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When is the </a:t>
            </a:r>
            <a:r>
              <a:rPr lang="en-US" altLang="zh-CN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Miss Chen’s birthday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?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6495" y="4531360"/>
            <a:ext cx="2776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September 2nd.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240" y="379730"/>
            <a:ext cx="95899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Make up dialogues using the following </a:t>
            </a:r>
            <a:r>
              <a:rPr 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phrases.</a:t>
            </a:r>
            <a:endParaRPr lang="en-US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2710271" y="1559623"/>
            <a:ext cx="8215086" cy="2032663"/>
          </a:xfrm>
          <a:prstGeom prst="roundRect">
            <a:avLst/>
          </a:prstGeom>
          <a:solidFill>
            <a:srgbClr val="F0C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8"/>
          <p:cNvSpPr txBox="1"/>
          <p:nvPr>
            <p:custDataLst>
              <p:tags r:id="rId2"/>
            </p:custDataLst>
          </p:nvPr>
        </p:nvSpPr>
        <p:spPr>
          <a:xfrm>
            <a:off x="3243452" y="1705671"/>
            <a:ext cx="25228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Teachers’ Day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3253433" y="2819650"/>
            <a:ext cx="26327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Children’s Day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3092322" y="2241657"/>
            <a:ext cx="2673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Spring Festival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7016802" y="1769184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mtClean="0">
                <a:latin typeface="Comic Sans MS" panose="030F0702030302020204" pitchFamily="66" charset="0"/>
              </a:rPr>
              <a:t>Labour </a:t>
            </a:r>
            <a:r>
              <a:rPr lang="en-US" altLang="zh-CN" sz="2800" dirty="0">
                <a:latin typeface="Comic Sans MS" panose="030F0702030302020204" pitchFamily="66" charset="0"/>
              </a:rPr>
              <a:t>Day</a:t>
            </a:r>
          </a:p>
        </p:txBody>
      </p:sp>
      <p:sp>
        <p:nvSpPr>
          <p:cNvPr id="25" name="TextBox 24"/>
          <p:cNvSpPr txBox="1"/>
          <p:nvPr>
            <p:custDataLst>
              <p:tags r:id="rId6"/>
            </p:custDataLst>
          </p:nvPr>
        </p:nvSpPr>
        <p:spPr>
          <a:xfrm>
            <a:off x="7016802" y="2339556"/>
            <a:ext cx="2942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Mid-Autumn Day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7"/>
            </p:custDataLst>
          </p:nvPr>
        </p:nvSpPr>
        <p:spPr>
          <a:xfrm>
            <a:off x="7016802" y="2868650"/>
            <a:ext cx="3634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China’s National Day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1" name="图片 10" descr="交流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138074" y="5226777"/>
            <a:ext cx="1945314" cy="129113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306285" y="4536078"/>
            <a:ext cx="42646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the_____?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7495662" y="4616623"/>
            <a:ext cx="34832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on ____.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280" y="1559560"/>
            <a:ext cx="1893570" cy="2616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239" y="379730"/>
            <a:ext cx="261910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lay a game.</a:t>
            </a:r>
            <a:endParaRPr lang="en-US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3" name="TextBox 18"/>
          <p:cNvSpPr txBox="1"/>
          <p:nvPr>
            <p:custDataLst>
              <p:tags r:id="rId1"/>
            </p:custDataLst>
          </p:nvPr>
        </p:nvSpPr>
        <p:spPr>
          <a:xfrm>
            <a:off x="5008149" y="1033961"/>
            <a:ext cx="3221990" cy="5232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3600" dirty="0" smtClean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接力</a:t>
            </a:r>
            <a:r>
              <a:rPr lang="zh-CN" altLang="en-US" sz="3600" dirty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表演</a:t>
            </a: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02590" y="1884680"/>
            <a:ext cx="11511915" cy="3249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latin typeface="Comic Sans MS" panose="030F0702030302020204" pitchFamily="66" charset="0"/>
              </a:rPr>
              <a:t>        三个人一组进行表演，第一个人</a:t>
            </a:r>
            <a:r>
              <a:rPr lang="zh-CN" sz="3200" dirty="0" smtClean="0">
                <a:latin typeface="Comic Sans MS" panose="030F0702030302020204" pitchFamily="66" charset="0"/>
              </a:rPr>
              <a:t>说某项活动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(school trip)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，第二个</a:t>
            </a:r>
            <a:r>
              <a:rPr lang="zh-CN" altLang="en-US" sz="3200" dirty="0">
                <a:latin typeface="Comic Sans MS" panose="030F0702030302020204" pitchFamily="66" charset="0"/>
              </a:rPr>
              <a:t>人</a:t>
            </a:r>
            <a:r>
              <a:rPr lang="zh-CN" sz="3200" dirty="0" smtClean="0">
                <a:latin typeface="Comic Sans MS" panose="030F0702030302020204" pitchFamily="66" charset="0"/>
              </a:rPr>
              <a:t>问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”When is ...(the school trip)?”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第三个人回答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”It’s on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...(March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5th).”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。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846" y="3692842"/>
            <a:ext cx="4873625" cy="2882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/>
        </p:nvSpPr>
        <p:spPr>
          <a:xfrm>
            <a:off x="705532" y="1128166"/>
            <a:ext cx="10332582" cy="4393145"/>
          </a:xfrm>
          <a:prstGeom prst="roundRect">
            <a:avLst>
              <a:gd name="adj" fmla="val 6973"/>
            </a:avLst>
          </a:prstGeom>
          <a:solidFill>
            <a:schemeClr val="lt1">
              <a:alpha val="6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3" name="组合 2"/>
          <p:cNvGrpSpPr/>
          <p:nvPr/>
        </p:nvGrpSpPr>
        <p:grpSpPr>
          <a:xfrm>
            <a:off x="848369" y="1306660"/>
            <a:ext cx="6224176" cy="1011877"/>
            <a:chOff x="3719" y="1701"/>
            <a:chExt cx="3920" cy="967"/>
          </a:xfrm>
        </p:grpSpPr>
        <p:pic>
          <p:nvPicPr>
            <p:cNvPr id="4" name="图片 3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719" y="1701"/>
              <a:ext cx="3920" cy="96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839" y="1978"/>
              <a:ext cx="3590" cy="5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了解</a:t>
              </a:r>
              <a:r>
                <a:rPr kumimoji="1" lang="en-US" altLang="zh-CN" sz="3200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1—5</a:t>
              </a:r>
              <a:r>
                <a:rPr kumimoji="1" lang="zh-CN" altLang="en-US" sz="3200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序</a:t>
              </a:r>
              <a:r>
                <a:rPr kumimoji="1" lang="zh-CN" altLang="en-US" sz="3200" b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数</a:t>
              </a:r>
              <a:r>
                <a:rPr kumimoji="1" lang="zh-CN" altLang="en-US" sz="3200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词及其缩写形式</a:t>
              </a:r>
              <a:endParaRPr kumimoji="1" lang="zh-CN" altLang="en-US" sz="3200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9130" y="2543327"/>
            <a:ext cx="6942952" cy="948681"/>
            <a:chOff x="4128" y="2991"/>
            <a:chExt cx="4309" cy="967"/>
          </a:xfrm>
        </p:grpSpPr>
        <p:pic>
          <p:nvPicPr>
            <p:cNvPr id="7" name="图片 6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4128" y="2991"/>
              <a:ext cx="4309" cy="96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312" y="3267"/>
              <a:ext cx="3747" cy="5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 b="1" dirty="0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记忆</a:t>
              </a:r>
              <a:r>
                <a:rPr kumimoji="1" lang="en-US" altLang="zh-CN" sz="3200" b="1" dirty="0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1</a:t>
              </a:r>
              <a:r>
                <a:rPr kumimoji="1" lang="en-US" altLang="zh-CN" sz="3200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—</a:t>
              </a:r>
              <a:r>
                <a:rPr kumimoji="1" lang="en-US" altLang="zh-CN" sz="3200" b="1" dirty="0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5</a:t>
              </a:r>
              <a:r>
                <a:rPr kumimoji="1" lang="zh-CN" altLang="en-US" sz="3200" b="1" dirty="0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序数词及其缩写形式</a:t>
              </a:r>
              <a:endParaRPr kumimoji="1" lang="zh-CN" altLang="en-US" sz="3200" b="1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5532" y="3826056"/>
            <a:ext cx="7769856" cy="1003263"/>
            <a:chOff x="3277" y="4137"/>
            <a:chExt cx="5660" cy="967"/>
          </a:xfrm>
        </p:grpSpPr>
        <p:pic>
          <p:nvPicPr>
            <p:cNvPr id="10" name="图片 9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277" y="4137"/>
              <a:ext cx="5660" cy="9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399" y="4451"/>
              <a:ext cx="5219" cy="5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熟练询问并回答活动的具体时间</a:t>
              </a:r>
              <a:endParaRPr kumimoji="1" lang="zh-CN" altLang="en-US" sz="3200" b="1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20005" y="2919184"/>
            <a:ext cx="1175173" cy="467360"/>
            <a:chOff x="7639" y="3163"/>
            <a:chExt cx="1388" cy="552"/>
          </a:xfrm>
        </p:grpSpPr>
        <p:sp>
          <p:nvSpPr>
            <p:cNvPr id="13" name="五角星 5"/>
            <p:cNvSpPr/>
            <p:nvPr/>
          </p:nvSpPr>
          <p:spPr>
            <a:xfrm>
              <a:off x="7639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  <p:sp>
          <p:nvSpPr>
            <p:cNvPr id="14" name="五角星 10"/>
            <p:cNvSpPr/>
            <p:nvPr/>
          </p:nvSpPr>
          <p:spPr>
            <a:xfrm>
              <a:off x="8425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</p:grpSp>
      <p:sp>
        <p:nvSpPr>
          <p:cNvPr id="15" name="五角星 23"/>
          <p:cNvSpPr/>
          <p:nvPr/>
        </p:nvSpPr>
        <p:spPr>
          <a:xfrm>
            <a:off x="7782579" y="1636994"/>
            <a:ext cx="510540" cy="4673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16" name="组合 15"/>
          <p:cNvGrpSpPr/>
          <p:nvPr/>
        </p:nvGrpSpPr>
        <p:grpSpPr>
          <a:xfrm>
            <a:off x="8804053" y="4284296"/>
            <a:ext cx="1840653" cy="467360"/>
            <a:chOff x="8075" y="4275"/>
            <a:chExt cx="2174" cy="552"/>
          </a:xfrm>
        </p:grpSpPr>
        <p:sp>
          <p:nvSpPr>
            <p:cNvPr id="17" name="五角星 17"/>
            <p:cNvSpPr/>
            <p:nvPr/>
          </p:nvSpPr>
          <p:spPr>
            <a:xfrm>
              <a:off x="8075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  <p:sp>
          <p:nvSpPr>
            <p:cNvPr id="18" name="五角星 18"/>
            <p:cNvSpPr/>
            <p:nvPr/>
          </p:nvSpPr>
          <p:spPr>
            <a:xfrm>
              <a:off x="8861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  <p:sp>
          <p:nvSpPr>
            <p:cNvPr id="19" name="五角星 19"/>
            <p:cNvSpPr/>
            <p:nvPr/>
          </p:nvSpPr>
          <p:spPr>
            <a:xfrm>
              <a:off x="9647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3200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77501" y="3723649"/>
            <a:ext cx="10273030" cy="1713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世界上最快而又最慢，最长而又最短，最平凡而又最珍贵，最易被忽视而又最令人后悔的就是时间。</a:t>
            </a:r>
            <a:endParaRPr 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877501" y="2155199"/>
            <a:ext cx="111677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world’s fastest while the slowest, the longest while the shortest, the most ordinary while the most valuable, the most easily overlooked and the most regrettable is time.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3527283" cy="1068779"/>
          </a:xfrm>
          <a:prstGeom prst="rect">
            <a:avLst/>
          </a:prstGeom>
        </p:spPr>
      </p:pic>
      <p:sp>
        <p:nvSpPr>
          <p:cNvPr id="13" name="文本框 8"/>
          <p:cNvSpPr txBox="1"/>
          <p:nvPr/>
        </p:nvSpPr>
        <p:spPr>
          <a:xfrm>
            <a:off x="181147" y="374470"/>
            <a:ext cx="283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Good to know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07896" y="1268412"/>
            <a:ext cx="833805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一、英汉互译。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85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98500" y="15144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655" y="185166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0" name="文本框 8"/>
          <p:cNvSpPr txBox="1"/>
          <p:nvPr/>
        </p:nvSpPr>
        <p:spPr>
          <a:xfrm>
            <a:off x="343187" y="41535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8113" y="2028879"/>
            <a:ext cx="11654971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second________       2. third________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fourth _______        4. fifth_________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first  _________      6. April________ </a:t>
            </a: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77553" y="2538471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第二</a:t>
            </a:r>
          </a:p>
        </p:txBody>
      </p:sp>
      <p:sp>
        <p:nvSpPr>
          <p:cNvPr id="16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31002" y="2524055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第三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9004" y="3768981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第四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7201" y="3752917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第五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矩形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5039" y="4932839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第一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矩形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52922" y="4968134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四月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315" y="596225"/>
            <a:ext cx="575797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二、单项选择。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217930" y="1207242"/>
            <a:ext cx="1089850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)1.The sports meet is ____ May 5th.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A. on                    B. in                   C. at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)2. —When is Teachers’ Day?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   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—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It’s on _______.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 Sept. 10th    	B. Sept. ten      C. Aug. 1st</a:t>
            </a:r>
            <a:endParaRPr lang="en-US" altLang="zh-CN" sz="2800" dirty="0" smtClean="0">
              <a:ln w="0"/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)3. Today is December _____.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A. 2rd                   B. 2nd             C. 2th</a:t>
            </a:r>
          </a:p>
        </p:txBody>
      </p:sp>
      <p:sp>
        <p:nvSpPr>
          <p:cNvPr id="4" name="TextBox 44"/>
          <p:cNvSpPr txBox="1"/>
          <p:nvPr>
            <p:custDataLst>
              <p:tags r:id="rId3"/>
            </p:custDataLst>
          </p:nvPr>
        </p:nvSpPr>
        <p:spPr>
          <a:xfrm>
            <a:off x="1414590" y="1320611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4"/>
          <p:cNvSpPr txBox="1"/>
          <p:nvPr>
            <p:custDataLst>
              <p:tags r:id="rId4"/>
            </p:custDataLst>
          </p:nvPr>
        </p:nvSpPr>
        <p:spPr>
          <a:xfrm>
            <a:off x="1414589" y="2611722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</a:t>
            </a:r>
          </a:p>
        </p:txBody>
      </p:sp>
      <p:sp>
        <p:nvSpPr>
          <p:cNvPr id="6" name="TextBox 44"/>
          <p:cNvSpPr txBox="1"/>
          <p:nvPr>
            <p:custDataLst>
              <p:tags r:id="rId5"/>
            </p:custDataLst>
          </p:nvPr>
        </p:nvSpPr>
        <p:spPr>
          <a:xfrm>
            <a:off x="1327595" y="4537257"/>
            <a:ext cx="72961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28280" y="880614"/>
            <a:ext cx="575797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三、按照要求完成句子。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" name="矩形 167"/>
          <p:cNvSpPr/>
          <p:nvPr>
            <p:custDataLst>
              <p:tags r:id="rId1"/>
            </p:custDataLst>
          </p:nvPr>
        </p:nvSpPr>
        <p:spPr>
          <a:xfrm>
            <a:off x="561340" y="1813560"/>
            <a:ext cx="1115187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1.China’s National Day is </a:t>
            </a:r>
            <a:r>
              <a:rPr lang="en-US" altLang="zh-CN" sz="2800" u="sng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on October 1st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.(</a:t>
            </a:r>
            <a:r>
              <a:rPr lang="zh-CN" alt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对画线部分提问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2.school, when, trip, the, is</a:t>
            </a: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 (?)(</a:t>
            </a:r>
            <a:r>
              <a:rPr lang="zh-CN" alt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连词成句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3. Day, January, on, New Year’s, 1st, is.(.)(</a:t>
            </a:r>
            <a:r>
              <a:rPr lang="zh-CN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连词成句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 ___________________________________</a:t>
            </a:r>
          </a:p>
        </p:txBody>
      </p:sp>
      <p:sp>
        <p:nvSpPr>
          <p:cNvPr id="45" name="TextBox 44"/>
          <p:cNvSpPr txBox="1"/>
          <p:nvPr>
            <p:custDataLst>
              <p:tags r:id="rId2"/>
            </p:custDataLst>
          </p:nvPr>
        </p:nvSpPr>
        <p:spPr>
          <a:xfrm>
            <a:off x="808355" y="2504440"/>
            <a:ext cx="833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When is China’s National Day?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/>
          <p:nvPr>
            <p:custDataLst>
              <p:tags r:id="rId3"/>
            </p:custDataLst>
          </p:nvPr>
        </p:nvSpPr>
        <p:spPr>
          <a:xfrm>
            <a:off x="808613" y="3855954"/>
            <a:ext cx="74542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When is the school trip?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" name="TextBox 44"/>
          <p:cNvSpPr txBox="1"/>
          <p:nvPr>
            <p:custDataLst>
              <p:tags r:id="rId4"/>
            </p:custDataLst>
          </p:nvPr>
        </p:nvSpPr>
        <p:spPr>
          <a:xfrm>
            <a:off x="935355" y="5207000"/>
            <a:ext cx="833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New Year’s Day is on January 1st.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2122" y="-1109242"/>
            <a:ext cx="4381500" cy="94485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4" name="组合 32"/>
          <p:cNvGrpSpPr/>
          <p:nvPr/>
        </p:nvGrpSpPr>
        <p:grpSpPr>
          <a:xfrm>
            <a:off x="993427" y="4676561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10342078" y="1251145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5" name="文本框 8"/>
          <p:cNvSpPr txBox="1"/>
          <p:nvPr/>
        </p:nvSpPr>
        <p:spPr>
          <a:xfrm>
            <a:off x="282287" y="38158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7114" y="1895422"/>
            <a:ext cx="7964645" cy="33896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dirty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下列单词：</a:t>
            </a:r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first, second, third, fourth, fifth</a:t>
            </a:r>
            <a:r>
              <a:rPr lang="zh-CN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endParaRPr lang="en-US" altLang="zh-CN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了以下句型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—When is …?</a:t>
            </a:r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zh-CN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It’s on …</a:t>
            </a:r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5截图202401230852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80795" y="2271395"/>
            <a:ext cx="7791450" cy="42564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7880" y="1448941"/>
            <a:ext cx="1110573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This is our school. There are many rooms in the school. 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8" y="-1"/>
            <a:ext cx="2547974" cy="1068779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309930" y="305873"/>
            <a:ext cx="16021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Lead in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273359" y="1144545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1" name="矩形 140"/>
          <p:cNvSpPr/>
          <p:nvPr/>
        </p:nvSpPr>
        <p:spPr>
          <a:xfrm>
            <a:off x="6725172" y="2221418"/>
            <a:ext cx="3861807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+mn-ea"/>
                <a:sym typeface="+mn-lt"/>
              </a:rPr>
              <a:t>Make up a short dialogue using the sentences we have learnt.</a:t>
            </a:r>
          </a:p>
        </p:txBody>
      </p:sp>
      <p:grpSp>
        <p:nvGrpSpPr>
          <p:cNvPr id="8" name="组合 34"/>
          <p:cNvGrpSpPr/>
          <p:nvPr/>
        </p:nvGrpSpPr>
        <p:grpSpPr>
          <a:xfrm>
            <a:off x="1767400" y="232689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05" name="文本框 8"/>
          <p:cNvSpPr txBox="1"/>
          <p:nvPr/>
        </p:nvSpPr>
        <p:spPr>
          <a:xfrm>
            <a:off x="295927" y="380749"/>
            <a:ext cx="2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179115" y="2230897"/>
            <a:ext cx="3621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  <a:cs typeface="+mn-ea"/>
                <a:sym typeface="+mn-lt"/>
              </a:rPr>
              <a:t>Say and </a:t>
            </a:r>
            <a:r>
              <a:rPr lang="en-US" altLang="zh-CN" sz="3200">
                <a:latin typeface="Comic Sans MS" panose="030F0702030302020204" pitchFamily="66" charset="0"/>
                <a:cs typeface="+mn-ea"/>
                <a:sym typeface="+mn-lt"/>
              </a:rPr>
              <a:t>do </a:t>
            </a:r>
            <a:r>
              <a:rPr lang="en-US" altLang="zh-CN" sz="3200" smtClean="0">
                <a:latin typeface="Comic Sans MS" panose="030F0702030302020204" pitchFamily="66" charset="0"/>
                <a:cs typeface="+mn-ea"/>
                <a:sym typeface="+mn-lt"/>
              </a:rPr>
              <a:t>the actions </a:t>
            </a:r>
            <a:r>
              <a:rPr lang="en-US" altLang="zh-CN" sz="3200" dirty="0">
                <a:latin typeface="Comic Sans MS" panose="030F0702030302020204" pitchFamily="66" charset="0"/>
                <a:cs typeface="+mn-ea"/>
                <a:sym typeface="+mn-lt"/>
              </a:rPr>
              <a:t>in pairs.</a:t>
            </a:r>
            <a:endParaRPr lang="zh-CN" altLang="en-US" sz="3200" dirty="0"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6870" y="1631044"/>
            <a:ext cx="8138350" cy="2622297"/>
            <a:chOff x="1403349" y="2070100"/>
            <a:chExt cx="8138350" cy="2622297"/>
          </a:xfrm>
        </p:grpSpPr>
        <p:pic>
          <p:nvPicPr>
            <p:cNvPr id="6" name="图片 5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0" y="3746500"/>
              <a:ext cx="3962339" cy="9458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349" y="2070100"/>
              <a:ext cx="4446271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54355" y="290366"/>
            <a:ext cx="4162545" cy="1890372"/>
            <a:chOff x="6864522" y="413821"/>
            <a:chExt cx="5509982" cy="21526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4522" y="413821"/>
              <a:ext cx="3049601" cy="21526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61807" y="1063936"/>
              <a:ext cx="1412697" cy="60556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4991823"/>
            <a:ext cx="2006600" cy="1430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3390630"/>
            <a:ext cx="1534232" cy="189190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273" y="2204488"/>
            <a:ext cx="11875" cy="35261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6176" y="2534459"/>
            <a:ext cx="0" cy="29400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6161" y="1953128"/>
            <a:ext cx="11875" cy="41507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6176" y="5474525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7210" y="5759534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8036" y="6090063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"/>
          <p:cNvSpPr txBox="1"/>
          <p:nvPr>
            <p:custDataLst>
              <p:tags r:id="rId1"/>
            </p:custDataLst>
          </p:nvPr>
        </p:nvSpPr>
        <p:spPr>
          <a:xfrm>
            <a:off x="777240" y="1148664"/>
            <a:ext cx="3761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Learn new words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1028270"/>
            <a:ext cx="605641" cy="746835"/>
          </a:xfrm>
          <a:prstGeom prst="rect">
            <a:avLst/>
          </a:prstGeom>
        </p:spPr>
      </p:pic>
      <p:pic>
        <p:nvPicPr>
          <p:cNvPr id="2" name="图片 1" descr="2345截图202401230852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8980" y="1519555"/>
            <a:ext cx="6991350" cy="381952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09575" y="2223084"/>
            <a:ext cx="62572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art room?</a:t>
            </a:r>
          </a:p>
        </p:txBody>
      </p: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440026" y="2979083"/>
            <a:ext cx="54912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first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1463040" y="5171155"/>
            <a:ext cx="1774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5737225" y="5669915"/>
            <a:ext cx="3022600" cy="1066165"/>
          </a:xfrm>
          <a:prstGeom prst="wedgeRectCallout">
            <a:avLst>
              <a:gd name="adj1" fmla="val 20147"/>
              <a:gd name="adj2" fmla="val -14797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art room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61060" y="3922110"/>
            <a:ext cx="3158490" cy="1101090"/>
            <a:chOff x="1356" y="5522"/>
            <a:chExt cx="4974" cy="1734"/>
          </a:xfrm>
        </p:grpSpPr>
        <p:pic>
          <p:nvPicPr>
            <p:cNvPr id="4" name="图片 3" descr="无标题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56" y="5522"/>
              <a:ext cx="4974" cy="1734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1891" y="5673"/>
              <a:ext cx="3835" cy="14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Vijaya" panose="020B0604020202020204" charset="0"/>
                  <a:cs typeface="Vijaya" panose="020B0604020202020204" charset="0"/>
                </a:rPr>
                <a:t>first (1st )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55270" y="6001100"/>
            <a:ext cx="4686935" cy="707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拓展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：</a:t>
            </a:r>
            <a:r>
              <a:rPr lang="zh-CN" sz="2800" b="1" dirty="0" smtClean="0">
                <a:effectLst/>
                <a:latin typeface="Comic Sans MS" panose="030F0702030302020204" pitchFamily="66" charset="0"/>
              </a:rPr>
              <a:t>序数词前必须加</a:t>
            </a:r>
            <a:r>
              <a:rPr lang="en-US" altLang="zh-CN" sz="2800" b="1" dirty="0" smtClean="0">
                <a:effectLst/>
                <a:latin typeface="Comic Sans MS" panose="030F0702030302020204" pitchFamily="66" charset="0"/>
              </a:rPr>
              <a:t>the</a:t>
            </a:r>
            <a:r>
              <a:rPr lang="zh-CN" altLang="en-US" sz="2800" b="1" dirty="0" smtClean="0">
                <a:effectLst/>
                <a:latin typeface="Comic Sans MS" panose="030F0702030302020204" pitchFamily="66" charset="0"/>
              </a:rPr>
              <a:t>。</a:t>
            </a:r>
            <a:endParaRPr lang="zh-CN" altLang="en-US" sz="28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first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0200" y="4162775"/>
            <a:ext cx="619125" cy="61912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4974590" y="563048"/>
            <a:ext cx="226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learn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091" b="97403" l="12821" r="9487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1" y="225196"/>
            <a:ext cx="1003299" cy="9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" grpId="0"/>
      <p:bldP spid="34" grpId="0"/>
      <p:bldP spid="38" grpId="0"/>
      <p:bldP spid="3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5截图20240123085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980" y="1519555"/>
            <a:ext cx="6991350" cy="381952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09575" y="1454150"/>
            <a:ext cx="62572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computer room?</a:t>
            </a:r>
          </a:p>
        </p:txBody>
      </p:sp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440026" y="2480315"/>
            <a:ext cx="54912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second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1463040" y="4755515"/>
            <a:ext cx="1774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5737225" y="5669915"/>
            <a:ext cx="3022600" cy="1066165"/>
          </a:xfrm>
          <a:prstGeom prst="wedgeRectCallout">
            <a:avLst>
              <a:gd name="adj1" fmla="val 21092"/>
              <a:gd name="adj2" fmla="val -2052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computer room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1355" y="3505200"/>
            <a:ext cx="3158490" cy="1101090"/>
            <a:chOff x="1073" y="5520"/>
            <a:chExt cx="4974" cy="1734"/>
          </a:xfrm>
        </p:grpSpPr>
        <p:pic>
          <p:nvPicPr>
            <p:cNvPr id="4" name="图片 3" descr="无标题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3" y="5520"/>
              <a:ext cx="4974" cy="1734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356" y="5673"/>
              <a:ext cx="4690" cy="11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Vijaya" panose="020B0604020202020204" charset="0"/>
                  <a:cs typeface="Vijaya" panose="020B0604020202020204" charset="0"/>
                </a:rPr>
                <a:t>second (2nd)</a:t>
              </a:r>
            </a:p>
          </p:txBody>
        </p:sp>
      </p:grpSp>
      <p:pic>
        <p:nvPicPr>
          <p:cNvPr id="6" name="second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935" y="3744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" grpId="0"/>
      <p:bldP spid="34" grpId="0"/>
      <p:bldP spid="38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5截图20240123085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980" y="1519555"/>
            <a:ext cx="6991350" cy="381952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09575" y="1454150"/>
            <a:ext cx="62572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teachers’ office?</a:t>
            </a:r>
          </a:p>
        </p:txBody>
      </p:sp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440026" y="2480315"/>
            <a:ext cx="54912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third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1463040" y="4755515"/>
            <a:ext cx="1774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5339715" y="5585460"/>
            <a:ext cx="3846195" cy="1066165"/>
          </a:xfrm>
          <a:prstGeom prst="wedgeRectCallout">
            <a:avLst>
              <a:gd name="adj1" fmla="val 16551"/>
              <a:gd name="adj2" fmla="val -23618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teachers’ office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1355" y="3505200"/>
            <a:ext cx="3158490" cy="1101090"/>
            <a:chOff x="1073" y="5520"/>
            <a:chExt cx="4974" cy="1734"/>
          </a:xfrm>
        </p:grpSpPr>
        <p:pic>
          <p:nvPicPr>
            <p:cNvPr id="4" name="图片 3" descr="无标题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3" y="5520"/>
              <a:ext cx="4974" cy="1734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356" y="5673"/>
              <a:ext cx="4690" cy="11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Vijaya" panose="020B0604020202020204" charset="0"/>
                  <a:cs typeface="Vijaya" panose="020B0604020202020204" charset="0"/>
                </a:rPr>
                <a:t>third (3rd)</a:t>
              </a:r>
            </a:p>
          </p:txBody>
        </p:sp>
      </p:grpSp>
      <p:pic>
        <p:nvPicPr>
          <p:cNvPr id="6" name="third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5270" y="373824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" grpId="0"/>
      <p:bldP spid="34" grpId="0"/>
      <p:bldP spid="38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5截图20240123085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980" y="1519555"/>
            <a:ext cx="6991350" cy="381952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09575" y="1454150"/>
            <a:ext cx="62572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music room?</a:t>
            </a:r>
          </a:p>
        </p:txBody>
      </p:sp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440026" y="2480315"/>
            <a:ext cx="54912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fourth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1463040" y="4755515"/>
            <a:ext cx="1774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5339715" y="5585460"/>
            <a:ext cx="3846195" cy="1066165"/>
          </a:xfrm>
          <a:prstGeom prst="wedgeRectCallout">
            <a:avLst>
              <a:gd name="adj1" fmla="val 15791"/>
              <a:gd name="adj2" fmla="val -2752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music room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1355" y="3505200"/>
            <a:ext cx="3158490" cy="1101090"/>
            <a:chOff x="1073" y="5520"/>
            <a:chExt cx="4974" cy="1734"/>
          </a:xfrm>
        </p:grpSpPr>
        <p:pic>
          <p:nvPicPr>
            <p:cNvPr id="4" name="图片 3" descr="无标题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3" y="5520"/>
              <a:ext cx="4974" cy="1734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356" y="5673"/>
              <a:ext cx="4690" cy="11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Vijaya" panose="020B0604020202020204" charset="0"/>
                  <a:cs typeface="Vijaya" panose="020B0604020202020204" charset="0"/>
                </a:rPr>
                <a:t>fourth (4th)</a:t>
              </a:r>
            </a:p>
          </p:txBody>
        </p:sp>
      </p:grpSp>
      <p:pic>
        <p:nvPicPr>
          <p:cNvPr id="6" name="fourth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935" y="3744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" grpId="0"/>
      <p:bldP spid="34" grpId="0"/>
      <p:bldP spid="38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5截图20240123085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980" y="1519555"/>
            <a:ext cx="6991350" cy="381952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09575" y="1454150"/>
            <a:ext cx="62572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library?</a:t>
            </a:r>
          </a:p>
        </p:txBody>
      </p:sp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440026" y="2480315"/>
            <a:ext cx="54912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fifth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1463040" y="4755515"/>
            <a:ext cx="1774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6454775" y="5653405"/>
            <a:ext cx="2101850" cy="697865"/>
          </a:xfrm>
          <a:prstGeom prst="wedgeRectCallout">
            <a:avLst>
              <a:gd name="adj1" fmla="val 16555"/>
              <a:gd name="adj2" fmla="val -4652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library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1355" y="3505200"/>
            <a:ext cx="3157855" cy="1082040"/>
            <a:chOff x="1073" y="5520"/>
            <a:chExt cx="4973" cy="1704"/>
          </a:xfrm>
        </p:grpSpPr>
        <p:pic>
          <p:nvPicPr>
            <p:cNvPr id="4" name="图片 3" descr="无标题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3" y="5520"/>
              <a:ext cx="4890" cy="1705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356" y="5673"/>
              <a:ext cx="4690" cy="11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Vijaya" panose="020B0604020202020204" charset="0"/>
                  <a:cs typeface="Vijaya" panose="020B0604020202020204" charset="0"/>
                </a:rPr>
                <a:t>fifth (5th)</a:t>
              </a:r>
            </a:p>
          </p:txBody>
        </p:sp>
      </p:grpSp>
      <p:pic>
        <p:nvPicPr>
          <p:cNvPr id="6" name="fifth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935" y="3744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" grpId="0"/>
      <p:bldP spid="34" grpId="0"/>
      <p:bldP spid="38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2685952" y="645736"/>
            <a:ext cx="6021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What can you find out?</a:t>
            </a: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284605" y="4959350"/>
            <a:ext cx="8917305" cy="1212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基变序，有规律，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特殊记，词尾各是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zh-CN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d,</a:t>
            </a:r>
            <a:r>
              <a:rPr lang="zh-CN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要从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加起，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9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414550" y="1544320"/>
          <a:ext cx="8487640" cy="2829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355"/>
                <a:gridCol w="1697701"/>
                <a:gridCol w="1697528"/>
                <a:gridCol w="1697528"/>
                <a:gridCol w="1697528"/>
              </a:tblGrid>
              <a:tr h="696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six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seven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eight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nine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ten</a:t>
                      </a:r>
                    </a:p>
                    <a:p>
                      <a:pPr algn="ctr"/>
                      <a:endParaRPr lang="zh-CN" altLang="en-US" sz="3200" dirty="0"/>
                    </a:p>
                  </a:txBody>
                  <a:tcPr/>
                </a:tc>
              </a:tr>
              <a:tr h="6963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六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七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八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九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</a:t>
                      </a:r>
                      <a:endParaRPr lang="zh-CN" altLang="en-US" sz="3200" dirty="0"/>
                    </a:p>
                  </a:txBody>
                  <a:tcPr/>
                </a:tc>
              </a:tr>
              <a:tr h="696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sixth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6th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seventh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7th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eighth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8th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ninth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9th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tenth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10th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djZWYzNWRlMTM2NWY2ODAxZjFiZmExYWJmYWRhNzQifQ=="/>
  <p:tag name="KSO_WPP_MARK_KEY" val="592269f1-9830-45e7-acd7-c4d52f000b11"/>
  <p:tag name="COMMONDATA" val="eyJoZGlkIjoiYjQwMGZiMTcxN2Y0MjdlMWMyYmU2MGI4ZTBkYTBjZ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>
        <a:noAutofit/>
      </a:bodyPr>
      <a:lstStyle>
        <a:defPPr>
          <a:lnSpc>
            <a:spcPct val="120000"/>
          </a:lnSpc>
          <a:defRPr lang="zh-CN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自定义</PresentationFormat>
  <Paragraphs>202</Paragraphs>
  <Slides>31</Slides>
  <Notes>14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qwe</cp:lastModifiedBy>
  <cp:revision>1160</cp:revision>
  <dcterms:created xsi:type="dcterms:W3CDTF">2019-08-19T07:47:00Z</dcterms:created>
  <dcterms:modified xsi:type="dcterms:W3CDTF">2024-04-15T01:06:37Z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02FC4779432F45BA86365694BAF3FDE4_12</vt:lpwstr>
  </property>
  <property fmtid="{D5CDD505-2E9C-101B-9397-08002B2CF9AE}" pid="3" name="KSOProductBuildVer">
    <vt:lpwstr>2052-11.1.0.14309</vt:lpwstr>
  </property>
</Properties>
</file>