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65" r:id="rId3"/>
    <p:sldId id="388" r:id="rId4"/>
    <p:sldId id="278" r:id="rId5"/>
    <p:sldId id="411" r:id="rId6"/>
    <p:sldId id="405" r:id="rId7"/>
    <p:sldId id="406" r:id="rId8"/>
    <p:sldId id="407" r:id="rId9"/>
    <p:sldId id="408" r:id="rId10"/>
    <p:sldId id="409" r:id="rId11"/>
    <p:sldId id="390" r:id="rId12"/>
    <p:sldId id="396" r:id="rId13"/>
    <p:sldId id="412" r:id="rId14"/>
    <p:sldId id="279" r:id="rId15"/>
    <p:sldId id="364" r:id="rId16"/>
    <p:sldId id="299" r:id="rId17"/>
    <p:sldId id="272" r:id="rId18"/>
    <p:sldId id="378" r:id="rId19"/>
    <p:sldId id="363" r:id="rId20"/>
    <p:sldId id="280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644EE"/>
    <a:srgbClr val="9379F1"/>
    <a:srgbClr val="F0C2C7"/>
    <a:srgbClr val="4BB3B1"/>
    <a:srgbClr val="FF9900"/>
    <a:srgbClr val="6CC2C0"/>
    <a:srgbClr val="B5E0E9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8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82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9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015911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417764" y="2668240"/>
            <a:ext cx="5663733" cy="3645977"/>
            <a:chOff x="-381388" y="2289482"/>
            <a:chExt cx="5663733" cy="3645977"/>
          </a:xfrm>
        </p:grpSpPr>
        <p:sp>
          <p:nvSpPr>
            <p:cNvPr id="54" name="文本框 7"/>
            <p:cNvSpPr txBox="1"/>
            <p:nvPr/>
          </p:nvSpPr>
          <p:spPr>
            <a:xfrm>
              <a:off x="-381388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4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When is the art show?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142" y="4136222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38025" y="4735130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Ask and answer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244422.jpg"/>
          <p:cNvPicPr>
            <a:picLocks noChangeAspect="1" noChangeArrowheads="1"/>
          </p:cNvPicPr>
          <p:nvPr/>
        </p:nvPicPr>
        <p:blipFill>
          <a:blip r:embed="rId4"/>
          <a:srcRect t="12500" b="49167"/>
          <a:stretch>
            <a:fillRect/>
          </a:stretch>
        </p:blipFill>
        <p:spPr bwMode="auto">
          <a:xfrm>
            <a:off x="0" y="1085849"/>
            <a:ext cx="12192000" cy="5764107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829635" y="329553"/>
            <a:ext cx="4128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Read after the tape.</a:t>
            </a:r>
          </a:p>
        </p:txBody>
      </p:sp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66795" y="3843343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wimming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contest</a:t>
            </a:r>
          </a:p>
        </p:txBody>
      </p:sp>
      <p:sp>
        <p:nvSpPr>
          <p:cNvPr id="37" name="矩形 36"/>
          <p:cNvSpPr/>
          <p:nvPr/>
        </p:nvSpPr>
        <p:spPr>
          <a:xfrm>
            <a:off x="3052727" y="4743431"/>
            <a:ext cx="23968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sports meet?</a:t>
            </a:r>
          </a:p>
        </p:txBody>
      </p:sp>
      <p:sp>
        <p:nvSpPr>
          <p:cNvPr id="21" name="矩形 20"/>
          <p:cNvSpPr/>
          <p:nvPr/>
        </p:nvSpPr>
        <p:spPr>
          <a:xfrm>
            <a:off x="3309924" y="3843338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  <a:endParaRPr lang="en-US" altLang="zh-CN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test</a:t>
            </a:r>
          </a:p>
        </p:txBody>
      </p:sp>
      <p:sp>
        <p:nvSpPr>
          <p:cNvPr id="22" name="矩形 21"/>
          <p:cNvSpPr/>
          <p:nvPr/>
        </p:nvSpPr>
        <p:spPr>
          <a:xfrm>
            <a:off x="5453062" y="3857628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Chinese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test</a:t>
            </a:r>
          </a:p>
        </p:txBody>
      </p:sp>
      <p:sp>
        <p:nvSpPr>
          <p:cNvPr id="39" name="矩形 38"/>
          <p:cNvSpPr/>
          <p:nvPr/>
        </p:nvSpPr>
        <p:spPr>
          <a:xfrm>
            <a:off x="7539050" y="3857628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English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test</a:t>
            </a:r>
          </a:p>
        </p:txBody>
      </p:sp>
      <p:sp>
        <p:nvSpPr>
          <p:cNvPr id="40" name="矩形 39"/>
          <p:cNvSpPr/>
          <p:nvPr/>
        </p:nvSpPr>
        <p:spPr>
          <a:xfrm>
            <a:off x="9839358" y="3829054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sports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meet</a:t>
            </a:r>
          </a:p>
        </p:txBody>
      </p:sp>
      <p:sp>
        <p:nvSpPr>
          <p:cNvPr id="41" name="矩形 40"/>
          <p:cNvSpPr/>
          <p:nvPr/>
        </p:nvSpPr>
        <p:spPr>
          <a:xfrm>
            <a:off x="5838814" y="5114938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on April 5th.</a:t>
            </a:r>
          </a:p>
        </p:txBody>
      </p:sp>
      <p:pic>
        <p:nvPicPr>
          <p:cNvPr id="2" name="U4A Let's lea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99663" y="3295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0" name="Picture 2" descr="C:\Users\Administrator\Desktop\2244422.jpg"/>
          <p:cNvPicPr>
            <a:picLocks noChangeAspect="1" noChangeArrowheads="1"/>
          </p:cNvPicPr>
          <p:nvPr/>
        </p:nvPicPr>
        <p:blipFill>
          <a:blip r:embed="rId3"/>
          <a:srcRect t="12500" b="49167"/>
          <a:stretch>
            <a:fillRect/>
          </a:stretch>
        </p:blipFill>
        <p:spPr bwMode="auto">
          <a:xfrm>
            <a:off x="0" y="1085849"/>
            <a:ext cx="12192000" cy="5764107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966795" y="3871919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swimming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contest</a:t>
            </a:r>
          </a:p>
        </p:txBody>
      </p:sp>
      <p:sp>
        <p:nvSpPr>
          <p:cNvPr id="22" name="矩形 21"/>
          <p:cNvSpPr/>
          <p:nvPr/>
        </p:nvSpPr>
        <p:spPr>
          <a:xfrm>
            <a:off x="3052727" y="4743431"/>
            <a:ext cx="23968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…?</a:t>
            </a:r>
          </a:p>
        </p:txBody>
      </p:sp>
      <p:sp>
        <p:nvSpPr>
          <p:cNvPr id="26" name="矩形 25"/>
          <p:cNvSpPr/>
          <p:nvPr/>
        </p:nvSpPr>
        <p:spPr>
          <a:xfrm>
            <a:off x="3309924" y="3843338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maths</a:t>
            </a:r>
            <a:endParaRPr lang="en-US" altLang="zh-CN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test</a:t>
            </a:r>
          </a:p>
        </p:txBody>
      </p:sp>
      <p:sp>
        <p:nvSpPr>
          <p:cNvPr id="29" name="矩形 28"/>
          <p:cNvSpPr/>
          <p:nvPr/>
        </p:nvSpPr>
        <p:spPr>
          <a:xfrm>
            <a:off x="5453062" y="3857628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Chinese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test</a:t>
            </a:r>
          </a:p>
        </p:txBody>
      </p:sp>
      <p:sp>
        <p:nvSpPr>
          <p:cNvPr id="30" name="矩形 29"/>
          <p:cNvSpPr/>
          <p:nvPr/>
        </p:nvSpPr>
        <p:spPr>
          <a:xfrm>
            <a:off x="7539050" y="3857628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English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test</a:t>
            </a:r>
          </a:p>
        </p:txBody>
      </p:sp>
      <p:sp>
        <p:nvSpPr>
          <p:cNvPr id="31" name="矩形 30"/>
          <p:cNvSpPr/>
          <p:nvPr/>
        </p:nvSpPr>
        <p:spPr>
          <a:xfrm>
            <a:off x="9839358" y="3829054"/>
            <a:ext cx="1804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sports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meet</a:t>
            </a:r>
          </a:p>
        </p:txBody>
      </p:sp>
      <p:sp>
        <p:nvSpPr>
          <p:cNvPr id="44" name="矩形 43"/>
          <p:cNvSpPr/>
          <p:nvPr/>
        </p:nvSpPr>
        <p:spPr>
          <a:xfrm>
            <a:off x="5838814" y="5114938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on 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440" y="484774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Act out.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19084"/>
            <a:ext cx="2785110" cy="42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90" y="842884"/>
            <a:ext cx="2571750" cy="4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921984"/>
            <a:ext cx="2849880" cy="4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921984"/>
            <a:ext cx="2682240" cy="4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360" y="207264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1st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345" y="207264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2nd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1840" y="207770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3rd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5520" y="212848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May 4th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09685"/>
            <a:ext cx="233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reading festival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345" y="3925128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art show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0" y="395090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sports meet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2160" y="4139192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Chinese test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0" y="660374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Play a game.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2244422.jpg"/>
          <p:cNvPicPr>
            <a:picLocks noChangeAspect="1" noChangeArrowheads="1"/>
          </p:cNvPicPr>
          <p:nvPr/>
        </p:nvPicPr>
        <p:blipFill>
          <a:blip r:embed="rId2"/>
          <a:srcRect t="56873" b="2458"/>
          <a:stretch>
            <a:fillRect/>
          </a:stretch>
        </p:blipFill>
        <p:spPr bwMode="auto">
          <a:xfrm>
            <a:off x="100102" y="793156"/>
            <a:ext cx="12091898" cy="606484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151326" y="237264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test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4047" y="71626"/>
            <a:ext cx="2695525" cy="727439"/>
            <a:chOff x="226719" y="1571625"/>
            <a:chExt cx="3019045" cy="732050"/>
          </a:xfrm>
        </p:grpSpPr>
        <p:sp>
          <p:nvSpPr>
            <p:cNvPr id="36" name="矩形: 圆角 5"/>
            <p:cNvSpPr/>
            <p:nvPr/>
          </p:nvSpPr>
          <p:spPr>
            <a:xfrm>
              <a:off x="251988" y="1621051"/>
              <a:ext cx="2632088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: 圆角 6"/>
            <p:cNvSpPr/>
            <p:nvPr/>
          </p:nvSpPr>
          <p:spPr>
            <a:xfrm>
              <a:off x="226719" y="1571625"/>
              <a:ext cx="2657357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43" name="文本框 8"/>
            <p:cNvSpPr txBox="1"/>
            <p:nvPr/>
          </p:nvSpPr>
          <p:spPr>
            <a:xfrm>
              <a:off x="926284" y="1631098"/>
              <a:ext cx="2319480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67236" y="1714488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singing contest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21093">
            <a:off x="1423952" y="3986208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English test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1884" y="23574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school trip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639729">
            <a:off x="9093085" y="3886200"/>
            <a:ext cx="2106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Miss Chen’s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birthday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2795" y="4400554"/>
            <a:ext cx="221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the English test?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307" y="4500570"/>
            <a:ext cx="277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It’s on November 2nd.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01293" y="223834"/>
            <a:ext cx="6253492" cy="480131"/>
            <a:chOff x="2137207" y="344600"/>
            <a:chExt cx="6253492" cy="480131"/>
          </a:xfrm>
        </p:grpSpPr>
        <p:sp>
          <p:nvSpPr>
            <p:cNvPr id="21" name="矩形 20"/>
            <p:cNvSpPr/>
            <p:nvPr/>
          </p:nvSpPr>
          <p:spPr>
            <a:xfrm>
              <a:off x="3782234" y="344600"/>
              <a:ext cx="277672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Ask and answer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2" name="ïŝḻiḓê"/>
            <p:cNvSpPr/>
            <p:nvPr/>
          </p:nvSpPr>
          <p:spPr bwMode="auto">
            <a:xfrm>
              <a:off x="2137207" y="344600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ïŝḻiḓê"/>
            <p:cNvSpPr/>
            <p:nvPr/>
          </p:nvSpPr>
          <p:spPr bwMode="auto">
            <a:xfrm flipH="1">
              <a:off x="6816630" y="36254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7083" y="171239"/>
            <a:ext cx="2823210" cy="480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  <a:ea typeface="Gulim" panose="020B0600000101010101" pitchFamily="34" charset="-127"/>
              </a:rPr>
              <a:t>I want to know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" y="2373903"/>
            <a:ext cx="10472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国际儿童图书日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International Children's Book Day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愚人节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April Fool's Day</a:t>
            </a:r>
            <a:r>
              <a:rPr lang="zh-CN" altLang="en-US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April Fools' Day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清明节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Tomb-Sweeping Day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世界地球日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Earth Day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世界卫生日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World Health Day</a:t>
            </a:r>
            <a:endParaRPr lang="zh-CN" alt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934" y="1278209"/>
            <a:ext cx="520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月份的节日：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4398" y="2120319"/>
            <a:ext cx="11654971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second________       2. third________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fourth 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_______        4. fifth_________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first  _________      6. April________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33838" y="2629911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1762" y="1358677"/>
            <a:ext cx="7675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、译成汉语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3200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387287" y="2615495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75289" y="3860421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463486" y="3844357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091324" y="5024279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509207" y="5059574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四月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42009" y="1712877"/>
            <a:ext cx="9199318" cy="4228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)1. Today is May_____.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A. 3rd         		B. 3th         	C. 1nd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)2.—When is Teachers’ Day?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—___________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Sept. 10th    	B. Sept. ten    C. Aug. 1st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)3. The sports meet is _____ April 8th.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in          		B. on          	C. at</a:t>
            </a: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48355" y="962354"/>
            <a:ext cx="4797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、单项选择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460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0447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5971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31559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819454" y="1816089"/>
            <a:ext cx="4844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831632" y="3007977"/>
            <a:ext cx="4844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A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844968" y="4750130"/>
            <a:ext cx="4427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64455" y="1881222"/>
            <a:ext cx="7725192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514350" lvl="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is</a:t>
            </a:r>
            <a:r>
              <a:rPr lang="pt-BR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</a:t>
            </a:r>
            <a:r>
              <a:rPr lang="pt-BR" altLang="zh-CN" sz="3200" dirty="0" smtClean="0">
                <a:latin typeface="Comic Sans MS" panose="030F0702030302020204" pitchFamily="66" charset="0"/>
              </a:rPr>
              <a:t>hen test the  English (  ?  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>
                <a:latin typeface="Comic Sans MS" panose="030F0702030302020204" pitchFamily="66" charset="0"/>
              </a:rPr>
              <a:t> </a:t>
            </a:r>
            <a:r>
              <a:rPr lang="pt-BR" altLang="zh-CN" sz="3200" dirty="0" smtClean="0">
                <a:latin typeface="Comic Sans MS" panose="030F0702030302020204" pitchFamily="66" charset="0"/>
              </a:rPr>
              <a:t>   __________________________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 2. 5th on April It’s(  .  )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>
                <a:latin typeface="Comic Sans MS" panose="030F0702030302020204" pitchFamily="66" charset="0"/>
              </a:rPr>
              <a:t> </a:t>
            </a:r>
            <a:r>
              <a:rPr lang="pt-BR" altLang="zh-CN" sz="3200" dirty="0" smtClean="0">
                <a:latin typeface="Comic Sans MS" panose="030F0702030302020204" pitchFamily="66" charset="0"/>
              </a:rPr>
              <a:t>__________________________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 3. season Which you do best like(  ? )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 __________________________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9256" y="2763896"/>
            <a:ext cx="608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is the English test?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43580" y="1173190"/>
            <a:ext cx="4797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三、连词成句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5028" y="4189100"/>
            <a:ext cx="597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April 5th.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4068" y="5663580"/>
            <a:ext cx="763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season do you like best?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358328" y="4513030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46999" y="1921693"/>
            <a:ext cx="7964645" cy="33916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下列单词：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first, second, third, fourth, fifth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了以下句型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—When is …?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zh-CN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…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477640" y="223089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Say and do the actions in pairs.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using the sentences we have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34001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793507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0857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58440" y="962946"/>
            <a:ext cx="661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You have one, I have one</a:t>
            </a:r>
            <a:endParaRPr lang="zh-CN" altLang="en-US" sz="3200" b="1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40" y="849086"/>
            <a:ext cx="342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Let’s chant.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9260" y="1601923"/>
            <a:ext cx="91516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 have one, I have one. Two little children see the sun/say goodbye to mum.</a:t>
            </a:r>
          </a:p>
          <a:p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You have two, I have two. Four little children go to school.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You have three, I have three. Six little children pick many apples.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have four, I have four. Eight little children go swimming.</a:t>
            </a:r>
          </a:p>
          <a:p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You have five, I have five. Ten little children go to the library.</a:t>
            </a:r>
            <a:endParaRPr lang="zh-CN" altLang="en-US" sz="3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9381" y="-26034"/>
            <a:ext cx="7048500" cy="688403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47880" y="799971"/>
            <a:ext cx="11105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Look at this school. It’s very nice. There are many rooms in the school. </a:t>
            </a:r>
          </a:p>
        </p:txBody>
      </p:sp>
      <p:grpSp>
        <p:nvGrpSpPr>
          <p:cNvPr id="20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2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6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1" y="-26034"/>
            <a:ext cx="7048500" cy="6884034"/>
          </a:xfrm>
          <a:prstGeom prst="rect">
            <a:avLst/>
          </a:prstGeom>
          <a:noFill/>
        </p:spPr>
      </p:pic>
      <p:grpSp>
        <p:nvGrpSpPr>
          <p:cNvPr id="10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78038" y="223834"/>
            <a:ext cx="4789713" cy="480131"/>
            <a:chOff x="2813952" y="344600"/>
            <a:chExt cx="4789713" cy="480131"/>
          </a:xfrm>
        </p:grpSpPr>
        <p:sp>
          <p:nvSpPr>
            <p:cNvPr id="15" name="矩形 14"/>
            <p:cNvSpPr/>
            <p:nvPr/>
          </p:nvSpPr>
          <p:spPr>
            <a:xfrm>
              <a:off x="4203019" y="344600"/>
              <a:ext cx="193514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6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409546" y="1454463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art room?</a:t>
            </a:r>
          </a:p>
        </p:txBody>
      </p:sp>
      <p:sp>
        <p:nvSpPr>
          <p:cNvPr id="34" name="矩形 33"/>
          <p:cNvSpPr/>
          <p:nvPr/>
        </p:nvSpPr>
        <p:spPr>
          <a:xfrm>
            <a:off x="440026" y="2480315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first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/>
        </p:nvSpPr>
        <p:spPr>
          <a:xfrm>
            <a:off x="2078795" y="4901631"/>
            <a:ext cx="1076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8972550" y="5457825"/>
            <a:ext cx="1757362" cy="757237"/>
          </a:xfrm>
          <a:prstGeom prst="wedgeEllipseCallout">
            <a:avLst>
              <a:gd name="adj1" fmla="val -99954"/>
              <a:gd name="adj2" fmla="val -909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924893" y="5486406"/>
            <a:ext cx="2019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art room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7" y="3415983"/>
            <a:ext cx="3209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irs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6209" y="37817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8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1" y="-26034"/>
            <a:ext cx="7048500" cy="6884034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543580" y="1337365"/>
            <a:ext cx="7305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computer room?</a:t>
            </a:r>
          </a:p>
        </p:txBody>
      </p:sp>
      <p:sp>
        <p:nvSpPr>
          <p:cNvPr id="34" name="矩形 33"/>
          <p:cNvSpPr/>
          <p:nvPr/>
        </p:nvSpPr>
        <p:spPr>
          <a:xfrm>
            <a:off x="571500" y="2385065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second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/>
        </p:nvSpPr>
        <p:spPr>
          <a:xfrm>
            <a:off x="2144064" y="4689476"/>
            <a:ext cx="1076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9129712" y="5029200"/>
            <a:ext cx="2471737" cy="1100138"/>
          </a:xfrm>
          <a:prstGeom prst="wedgeEllipseCallout">
            <a:avLst>
              <a:gd name="adj1" fmla="val -99954"/>
              <a:gd name="adj2" fmla="val -909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463086" y="5043498"/>
            <a:ext cx="2181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computer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   room</a:t>
            </a: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3415983"/>
            <a:ext cx="3552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co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8680" y="3733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1" y="-26034"/>
            <a:ext cx="7048500" cy="6884034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340940" y="1685796"/>
            <a:ext cx="673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teachers’ office?</a:t>
            </a:r>
          </a:p>
        </p:txBody>
      </p:sp>
      <p:sp>
        <p:nvSpPr>
          <p:cNvPr id="34" name="矩形 33"/>
          <p:cNvSpPr/>
          <p:nvPr/>
        </p:nvSpPr>
        <p:spPr>
          <a:xfrm>
            <a:off x="360943" y="2831208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third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floor.</a:t>
            </a:r>
          </a:p>
        </p:txBody>
      </p:sp>
      <p:sp>
        <p:nvSpPr>
          <p:cNvPr id="38" name="矩形 37"/>
          <p:cNvSpPr/>
          <p:nvPr/>
        </p:nvSpPr>
        <p:spPr>
          <a:xfrm>
            <a:off x="2201177" y="5029216"/>
            <a:ext cx="1076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9143999" y="4672012"/>
            <a:ext cx="2471737" cy="1100138"/>
          </a:xfrm>
          <a:prstGeom prst="wedgeEllipseCallout">
            <a:avLst>
              <a:gd name="adj1" fmla="val -99954"/>
              <a:gd name="adj2" fmla="val -909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463086" y="4700586"/>
            <a:ext cx="2181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teachers’  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  office</a:t>
            </a: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590941"/>
            <a:ext cx="3286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hir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2938" y="37969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/>
      <p:bldP spid="3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1" y="-26034"/>
            <a:ext cx="7048500" cy="6884034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543580" y="1897431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music room?</a:t>
            </a:r>
          </a:p>
        </p:txBody>
      </p:sp>
      <p:sp>
        <p:nvSpPr>
          <p:cNvPr id="34" name="矩形 33"/>
          <p:cNvSpPr/>
          <p:nvPr/>
        </p:nvSpPr>
        <p:spPr>
          <a:xfrm>
            <a:off x="632460" y="2891563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fourth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floor.</a:t>
            </a:r>
          </a:p>
        </p:txBody>
      </p:sp>
      <p:sp>
        <p:nvSpPr>
          <p:cNvPr id="38" name="矩形 37"/>
          <p:cNvSpPr/>
          <p:nvPr/>
        </p:nvSpPr>
        <p:spPr>
          <a:xfrm>
            <a:off x="2212829" y="5029217"/>
            <a:ext cx="1076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9172574" y="4143375"/>
            <a:ext cx="2471737" cy="1100138"/>
          </a:xfrm>
          <a:prstGeom prst="wedgeEllipseCallout">
            <a:avLst>
              <a:gd name="adj1" fmla="val -99954"/>
              <a:gd name="adj2" fmla="val -909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848862" y="4171930"/>
            <a:ext cx="2181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music room</a:t>
            </a: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590942"/>
            <a:ext cx="3886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ur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8701" y="40052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8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1" y="-26034"/>
            <a:ext cx="7048500" cy="6884034"/>
          </a:xfrm>
          <a:prstGeom prst="rect">
            <a:avLst/>
          </a:prstGeom>
          <a:noFill/>
        </p:spPr>
      </p:pic>
      <p:sp>
        <p:nvSpPr>
          <p:cNvPr id="33" name="矩形 32"/>
          <p:cNvSpPr/>
          <p:nvPr/>
        </p:nvSpPr>
        <p:spPr>
          <a:xfrm>
            <a:off x="571500" y="1405821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Where is the library?</a:t>
            </a:r>
          </a:p>
        </p:txBody>
      </p:sp>
      <p:sp>
        <p:nvSpPr>
          <p:cNvPr id="34" name="矩形 33"/>
          <p:cNvSpPr/>
          <p:nvPr/>
        </p:nvSpPr>
        <p:spPr>
          <a:xfrm>
            <a:off x="599123" y="2642185"/>
            <a:ext cx="54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on the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fifth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floor.</a:t>
            </a:r>
          </a:p>
        </p:txBody>
      </p:sp>
      <p:sp>
        <p:nvSpPr>
          <p:cNvPr id="38" name="矩形 37"/>
          <p:cNvSpPr/>
          <p:nvPr/>
        </p:nvSpPr>
        <p:spPr>
          <a:xfrm>
            <a:off x="2265984" y="4823795"/>
            <a:ext cx="1076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9172574" y="3629007"/>
            <a:ext cx="2471737" cy="1100138"/>
          </a:xfrm>
          <a:prstGeom prst="wedgeEllipseCallout">
            <a:avLst>
              <a:gd name="adj1" fmla="val -99954"/>
              <a:gd name="adj2" fmla="val -909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663118" y="3886170"/>
            <a:ext cx="2181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library</a:t>
            </a:r>
          </a:p>
        </p:txBody>
      </p:sp>
      <p:pic>
        <p:nvPicPr>
          <p:cNvPr id="20" name="图片 19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98" y="3290869"/>
            <a:ext cx="3590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if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8701" y="36290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211509" y="5376385"/>
            <a:ext cx="1645920" cy="25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66735" y="358227"/>
            <a:ext cx="5719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can you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find out?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7289" y="4425776"/>
            <a:ext cx="10777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基变序，有规律，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123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特殊记，词尾各是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t, d, d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，要从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加起，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9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50440" y="1234440"/>
          <a:ext cx="8487640" cy="2829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528"/>
                <a:gridCol w="1697528"/>
                <a:gridCol w="1697528"/>
                <a:gridCol w="1697528"/>
                <a:gridCol w="1697528"/>
              </a:tblGrid>
              <a:tr h="696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six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seven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eight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nine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ten</a:t>
                      </a:r>
                    </a:p>
                    <a:p>
                      <a:pPr algn="ctr"/>
                      <a:endParaRPr lang="zh-CN" altLang="en-US" sz="3200" dirty="0"/>
                    </a:p>
                  </a:txBody>
                  <a:tcPr/>
                </a:tc>
              </a:tr>
              <a:tr h="6963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六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七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八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九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</a:t>
                      </a:r>
                      <a:endParaRPr lang="zh-CN" altLang="en-US" sz="3200" dirty="0"/>
                    </a:p>
                  </a:txBody>
                  <a:tcPr/>
                </a:tc>
              </a:tr>
              <a:tr h="696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sixth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6th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seventh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7th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eighth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8th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ninth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9th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tenth</a:t>
                      </a:r>
                    </a:p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</a:rPr>
                        <a:t>10th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624</Words>
  <Application>Microsoft Office PowerPoint</Application>
  <PresentationFormat>自定义</PresentationFormat>
  <Paragraphs>167</Paragraphs>
  <Slides>20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Microsoft</cp:lastModifiedBy>
  <cp:revision>657</cp:revision>
  <dcterms:created xsi:type="dcterms:W3CDTF">2019-08-19T07:47:00Z</dcterms:created>
  <dcterms:modified xsi:type="dcterms:W3CDTF">2020-11-02T12:02:21Z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