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wdp" ContentType="image/vnd.ms-photo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35"/>
  </p:handoutMasterIdLst>
  <p:sldIdLst>
    <p:sldId id="265" r:id="rId3"/>
    <p:sldId id="641" r:id="rId4"/>
    <p:sldId id="629" r:id="rId5"/>
    <p:sldId id="570" r:id="rId7"/>
    <p:sldId id="571" r:id="rId8"/>
    <p:sldId id="639" r:id="rId9"/>
    <p:sldId id="386" r:id="rId10"/>
    <p:sldId id="511" r:id="rId11"/>
    <p:sldId id="572" r:id="rId12"/>
    <p:sldId id="509" r:id="rId13"/>
    <p:sldId id="481" r:id="rId14"/>
    <p:sldId id="513" r:id="rId15"/>
    <p:sldId id="514" r:id="rId16"/>
    <p:sldId id="515" r:id="rId17"/>
    <p:sldId id="516" r:id="rId18"/>
    <p:sldId id="517" r:id="rId19"/>
    <p:sldId id="545" r:id="rId20"/>
    <p:sldId id="574" r:id="rId21"/>
    <p:sldId id="478" r:id="rId22"/>
    <p:sldId id="630" r:id="rId23"/>
    <p:sldId id="631" r:id="rId24"/>
    <p:sldId id="521" r:id="rId25"/>
    <p:sldId id="632" r:id="rId26"/>
    <p:sldId id="634" r:id="rId27"/>
    <p:sldId id="525" r:id="rId28"/>
    <p:sldId id="640" r:id="rId29"/>
    <p:sldId id="637" r:id="rId30"/>
    <p:sldId id="524" r:id="rId31"/>
    <p:sldId id="363" r:id="rId32"/>
    <p:sldId id="280" r:id="rId33"/>
    <p:sldId id="271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69582"/>
    <a:srgbClr val="EC8AEE"/>
    <a:srgbClr val="FF9900"/>
    <a:srgbClr val="FF00FF"/>
    <a:srgbClr val="F0C2C7"/>
    <a:srgbClr val="9379F1"/>
    <a:srgbClr val="4BB3B1"/>
    <a:srgbClr val="6CC2C0"/>
    <a:srgbClr val="B5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798" y="-96"/>
      </p:cViewPr>
      <p:guideLst>
        <p:guide orient="horz" pos="2208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18" y="-90"/>
      </p:cViewPr>
      <p:guideLst>
        <p:guide orient="horz" pos="2944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5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microsoft.com/office/2007/relationships/hdphoto" Target="../media/image6.wdp"/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microsoft.com/office/2007/relationships/hdphoto" Target="../media/image6.wdp"/><Relationship Id="rId11" Type="http://schemas.openxmlformats.org/officeDocument/2006/relationships/image" Target="../media/image5.png"/><Relationship Id="rId10" Type="http://schemas.microsoft.com/office/2007/relationships/hdphoto" Target="../media/image4.wd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microsoft.com/office/2007/relationships/hdphoto" Target="../media/image4.wdp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8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311150" y="313898"/>
            <a:ext cx="11569700" cy="6196084"/>
          </a:xfrm>
          <a:prstGeom prst="roundRect">
            <a:avLst>
              <a:gd name="adj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8" name="图片 7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1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0067"/>
            <a:ext cx="5207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174EC0-6AB7-4DB2-AA8C-B01E19EF1E5E}" type="slidenum"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33.xml"/><Relationship Id="rId7" Type="http://schemas.openxmlformats.org/officeDocument/2006/relationships/image" Target="../media/image26.png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12" Type="http://schemas.openxmlformats.org/officeDocument/2006/relationships/tags" Target="../tags/tag35.xml"/><Relationship Id="rId11" Type="http://schemas.openxmlformats.org/officeDocument/2006/relationships/image" Target="../media/image27.png"/><Relationship Id="rId10" Type="http://schemas.openxmlformats.org/officeDocument/2006/relationships/tags" Target="../tags/tag34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tags" Target="../tags/tag46.xml"/><Relationship Id="rId7" Type="http://schemas.openxmlformats.org/officeDocument/2006/relationships/image" Target="../media/image33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0.png"/><Relationship Id="rId12" Type="http://schemas.openxmlformats.org/officeDocument/2006/relationships/tags" Target="../tags/tag48.xml"/><Relationship Id="rId11" Type="http://schemas.openxmlformats.org/officeDocument/2006/relationships/image" Target="../media/image31.png"/><Relationship Id="rId10" Type="http://schemas.openxmlformats.org/officeDocument/2006/relationships/tags" Target="../tags/tag47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&#36229;&#38142;&#25509;&#25991;&#20214;/let's%20chant.mp4" TargetMode="External"/><Relationship Id="rId4" Type="http://schemas.openxmlformats.org/officeDocument/2006/relationships/image" Target="../media/image18.emf"/><Relationship Id="rId3" Type="http://schemas.openxmlformats.org/officeDocument/2006/relationships/tags" Target="../tags/tag49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microsoft.com/office/2007/relationships/media" Target="../media/media1.wma"/><Relationship Id="rId6" Type="http://schemas.openxmlformats.org/officeDocument/2006/relationships/audio" Target="NULL" TargetMode="Externa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15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hyperlink" Target="&#36229;&#38142;&#25509;&#25991;&#20214;/Let's%20sing.mp4" TargetMode="External"/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39.jpeg"/><Relationship Id="rId3" Type="http://schemas.openxmlformats.org/officeDocument/2006/relationships/tags" Target="../tags/tag53.xml"/><Relationship Id="rId28" Type="http://schemas.openxmlformats.org/officeDocument/2006/relationships/notesSlide" Target="../notesSlides/notesSlide16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72.xml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image" Target="../media/image40.png"/><Relationship Id="rId22" Type="http://schemas.microsoft.com/office/2007/relationships/media" Target="../media/media1.wma"/><Relationship Id="rId21" Type="http://schemas.openxmlformats.org/officeDocument/2006/relationships/audio" Target="NULL" TargetMode="External"/><Relationship Id="rId20" Type="http://schemas.openxmlformats.org/officeDocument/2006/relationships/tags" Target="../tags/tag69.xml"/><Relationship Id="rId2" Type="http://schemas.microsoft.com/office/2007/relationships/hdphoto" Target="../media/image22.wdp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39.jpeg"/><Relationship Id="rId2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14" Type="http://schemas.microsoft.com/office/2007/relationships/hdphoto" Target="../media/image22.wdp"/><Relationship Id="rId13" Type="http://schemas.openxmlformats.org/officeDocument/2006/relationships/image" Target="../media/image21.png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hyperlink" Target="&#36229;&#38142;&#25509;&#25991;&#20214;/Lets%20spell.swf" TargetMode="Externa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3" Type="http://schemas.openxmlformats.org/officeDocument/2006/relationships/slideLayout" Target="../slideLayouts/slideLayout2.xml"/><Relationship Id="rId22" Type="http://schemas.microsoft.com/office/2007/relationships/hdphoto" Target="../media/image22.wdp"/><Relationship Id="rId21" Type="http://schemas.openxmlformats.org/officeDocument/2006/relationships/image" Target="../media/image21.png"/><Relationship Id="rId20" Type="http://schemas.openxmlformats.org/officeDocument/2006/relationships/tags" Target="../tags/tag102.xml"/><Relationship Id="rId2" Type="http://schemas.openxmlformats.org/officeDocument/2006/relationships/tags" Target="../tags/tag84.xml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41.jpeg"/><Relationship Id="rId3" Type="http://schemas.openxmlformats.org/officeDocument/2006/relationships/tags" Target="../tags/tag103.xml"/><Relationship Id="rId25" Type="http://schemas.openxmlformats.org/officeDocument/2006/relationships/notesSlide" Target="../notesSlides/notesSlide17.xml"/><Relationship Id="rId24" Type="http://schemas.openxmlformats.org/officeDocument/2006/relationships/slideLayout" Target="../slideLayouts/slideLayout4.xml"/><Relationship Id="rId23" Type="http://schemas.openxmlformats.org/officeDocument/2006/relationships/audio" Target="../media/audio2.wav"/><Relationship Id="rId22" Type="http://schemas.openxmlformats.org/officeDocument/2006/relationships/audio" Target="../media/audio1.wav"/><Relationship Id="rId21" Type="http://schemas.openxmlformats.org/officeDocument/2006/relationships/tags" Target="../tags/tag119.xml"/><Relationship Id="rId20" Type="http://schemas.openxmlformats.org/officeDocument/2006/relationships/image" Target="../media/image42.png"/><Relationship Id="rId2" Type="http://schemas.microsoft.com/office/2007/relationships/hdphoto" Target="../media/image22.wdp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image" Target="../media/image19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microsoft.com/office/2007/relationships/hdphoto" Target="../media/image22.wdp"/><Relationship Id="rId5" Type="http://schemas.openxmlformats.org/officeDocument/2006/relationships/image" Target="../media/image21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19.png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24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4" Type="http://schemas.microsoft.com/office/2007/relationships/media" Target="../media/media1.wma"/><Relationship Id="rId13" Type="http://schemas.openxmlformats.org/officeDocument/2006/relationships/audio" Target="NULL" TargetMode="Externa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75" y="4970059"/>
            <a:ext cx="2648841" cy="1887941"/>
          </a:xfrm>
          <a:prstGeom prst="rect">
            <a:avLst/>
          </a:prstGeom>
        </p:spPr>
      </p:pic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5397" y="1674512"/>
            <a:ext cx="225386" cy="380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696" y="743014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92" y="4818413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406025" y="2300004"/>
            <a:ext cx="6603365" cy="3837303"/>
            <a:chOff x="-813660" y="2381642"/>
            <a:chExt cx="6603365" cy="3837303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Unit 4</a:t>
              </a:r>
              <a:endParaRPr lang="en-US" altLang="zh-CN" sz="4000" b="1" dirty="0">
                <a:latin typeface="Comic Sans MS" panose="030F0702030302020204" pitchFamily="66" charset="0"/>
                <a:ea typeface="+mj-ea"/>
                <a:cs typeface="Segoe UI Semilight" panose="020B0402040204020203" pitchFamily="34" charset="0"/>
              </a:endParaRPr>
            </a:p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When </a:t>
              </a:r>
              <a:r>
                <a:rPr lang="en-US" altLang="zh-CN" sz="4000" b="1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is </a:t>
              </a:r>
              <a:r>
                <a:rPr lang="en-US" altLang="zh-CN" sz="4000" b="1" smtClean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the art show?</a:t>
              </a:r>
              <a:endParaRPr lang="en-US" altLang="zh-CN" sz="4000" b="1" dirty="0">
                <a:latin typeface="Comic Sans MS" panose="030F0702030302020204" pitchFamily="66" charset="0"/>
                <a:ea typeface="+mj-ea"/>
                <a:cs typeface="Segoe UI Semilight" panose="020B0402040204020203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51336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Part A</a:t>
              </a:r>
              <a:endParaRPr lang="en-US" altLang="zh-CN" sz="3600" b="1" dirty="0">
                <a:latin typeface="Comic Sans MS" panose="030F0702030302020204" pitchFamily="66" charset="0"/>
                <a:ea typeface="+mj-ea"/>
                <a:cs typeface="Segoe UI Semilight" panose="020B0402040204020203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-813660" y="4900050"/>
              <a:ext cx="6603365" cy="13188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 Let’s spell</a:t>
              </a:r>
              <a:endParaRPr lang="en-US" altLang="zh-CN" sz="3600" b="1" dirty="0">
                <a:latin typeface="Comic Sans MS" panose="030F0702030302020204" pitchFamily="66" charset="0"/>
                <a:ea typeface="+mj-ea"/>
                <a:cs typeface="Segoe UI Semilight" panose="020B0402040204020203" pitchFamily="34" charset="0"/>
              </a:endParaRPr>
            </a:p>
          </p:txBody>
        </p:sp>
      </p:grpSp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8243623" y="1208911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6590283" y="1294601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10972096" y="1619395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7366" y="443125"/>
            <a:ext cx="5260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人 教 </a:t>
            </a:r>
            <a:r>
              <a:rPr lang="en-US" altLang="zh-CN" sz="2400" b="1" dirty="0"/>
              <a:t>PEP </a:t>
            </a:r>
            <a:r>
              <a:rPr lang="zh-CN" altLang="en-US" sz="2400" b="1" dirty="0"/>
              <a:t>版 英 语 五年 级 下 册</a:t>
            </a:r>
            <a:endParaRPr lang="zh-CN" altLang="en-US" sz="2400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8" y="1208911"/>
            <a:ext cx="3820124" cy="4710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558415" y="861060"/>
            <a:ext cx="257111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  <a:r>
              <a:rPr lang="en-US" altLang="zh-CN" sz="4800" smtClean="0">
                <a:latin typeface="Comic Sans MS" panose="030F0702030302020204" pitchFamily="66" charset="0"/>
              </a:rPr>
              <a:t>ee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latin typeface="Comic Sans MS" panose="030F0702030302020204" pitchFamily="66" charset="0"/>
              </a:rPr>
              <a:t>in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latin typeface="Comic Sans MS" panose="030F0702030302020204" pitchFamily="66" charset="0"/>
              </a:rPr>
              <a:t>irteen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ma</a:t>
            </a:r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endParaRPr lang="en-US" altLang="zh-CN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右大括号 6"/>
          <p:cNvSpPr/>
          <p:nvPr>
            <p:custDataLst>
              <p:tags r:id="rId2"/>
            </p:custDataLst>
          </p:nvPr>
        </p:nvSpPr>
        <p:spPr>
          <a:xfrm>
            <a:off x="4944447" y="1095554"/>
            <a:ext cx="284206" cy="48438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562283" y="3109705"/>
            <a:ext cx="11368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0" name="右箭头 9"/>
          <p:cNvSpPr/>
          <p:nvPr>
            <p:custDataLst>
              <p:tags r:id="rId4"/>
            </p:custDataLst>
          </p:nvPr>
        </p:nvSpPr>
        <p:spPr>
          <a:xfrm>
            <a:off x="6649680" y="3356841"/>
            <a:ext cx="1260389" cy="44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8111894" y="3089111"/>
            <a:ext cx="213360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θ</a:t>
            </a:r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83640" y="1991360"/>
            <a:ext cx="1155065" cy="13354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83640" y="861060"/>
            <a:ext cx="1139190" cy="127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83640" y="3326765"/>
            <a:ext cx="1184910" cy="12376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83640" y="4787265"/>
            <a:ext cx="1199515" cy="1250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80795" y="4175760"/>
            <a:ext cx="2237105" cy="145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brea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63930" y="1473200"/>
            <a:ext cx="2993390" cy="1163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ousand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646795" y="1185545"/>
            <a:ext cx="2388870" cy="128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four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7600" y="3334385"/>
            <a:ext cx="2564765" cy="1125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eatre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0" hangingPunct="0"/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05250" y="1809750"/>
            <a:ext cx="3351530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ursday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44585" y="2567305"/>
            <a:ext cx="2738755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no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ing  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61865" y="3032125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sou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665085" y="4361815"/>
            <a:ext cx="2951480" cy="1030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bo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49775" y="4692650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wor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77368" y="379562"/>
            <a:ext cx="2439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</a:t>
            </a:r>
            <a:r>
              <a:rPr lang="zh-CN" altLang="en-US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705913" y="2740575"/>
            <a:ext cx="4620260" cy="1469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is </a:t>
            </a:r>
            <a:r>
              <a:rPr 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ð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ɪs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0055" y="1223010"/>
            <a:ext cx="4088130" cy="4304665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701167" y="440160"/>
            <a:ext cx="35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Read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the words</a:t>
            </a:r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0" y="298470"/>
            <a:ext cx="605641" cy="746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374366" y="2501540"/>
            <a:ext cx="6684010" cy="113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54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at </a:t>
            </a:r>
            <a:r>
              <a:rPr 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ð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æt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13815" y="1240155"/>
            <a:ext cx="3903345" cy="3945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417178" y="2212974"/>
            <a:ext cx="4855845" cy="2431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mo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er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ˈ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mʌ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ð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14450" y="1057910"/>
            <a:ext cx="4189730" cy="4984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23668" y="2241550"/>
            <a:ext cx="4351655" cy="1959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bro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er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ˈ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brʌ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ð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17625" y="871220"/>
            <a:ext cx="4035425" cy="4700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934088" y="764266"/>
            <a:ext cx="3004457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is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latin typeface="Comic Sans MS" panose="030F0702030302020204" pitchFamily="66" charset="0"/>
              </a:rPr>
              <a:t>at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mo</a:t>
            </a:r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er</a:t>
            </a:r>
            <a:endParaRPr lang="en-US" altLang="zh-CN" sz="4800" dirty="0" smtClean="0">
              <a:latin typeface="Comic Sans MS" panose="030F0702030302020204" pitchFamily="66" charset="0"/>
            </a:endParaRPr>
          </a:p>
          <a:p>
            <a:endParaRPr lang="en-US" altLang="zh-CN" sz="4800" dirty="0" smtClean="0">
              <a:latin typeface="Comic Sans MS" panose="030F0702030302020204" pitchFamily="66" charset="0"/>
            </a:endParaRPr>
          </a:p>
          <a:p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bro</a:t>
            </a:r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er</a:t>
            </a:r>
            <a:endParaRPr lang="en-US" altLang="zh-CN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右大括号 6"/>
          <p:cNvSpPr/>
          <p:nvPr>
            <p:custDataLst>
              <p:tags r:id="rId2"/>
            </p:custDataLst>
          </p:nvPr>
        </p:nvSpPr>
        <p:spPr>
          <a:xfrm>
            <a:off x="5508231" y="939432"/>
            <a:ext cx="284206" cy="484384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055729" y="2953584"/>
            <a:ext cx="11368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0" name="右箭头 9"/>
          <p:cNvSpPr/>
          <p:nvPr>
            <p:custDataLst>
              <p:tags r:id="rId4"/>
            </p:custDataLst>
          </p:nvPr>
        </p:nvSpPr>
        <p:spPr>
          <a:xfrm>
            <a:off x="6901965" y="3250961"/>
            <a:ext cx="1260389" cy="44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8364179" y="2983231"/>
            <a:ext cx="213360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ð</a:t>
            </a:r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04620" y="4836795"/>
            <a:ext cx="1269365" cy="1478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26845" y="3352165"/>
            <a:ext cx="1247140" cy="1484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26845" y="1962785"/>
            <a:ext cx="1273810" cy="1288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04620" y="685800"/>
            <a:ext cx="1270000" cy="13373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465518" y="4510405"/>
            <a:ext cx="2692400" cy="145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wi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789233" y="1791970"/>
            <a:ext cx="2050415" cy="1163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ose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64043" y="1675130"/>
            <a:ext cx="2388870" cy="128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an 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30548" y="2866390"/>
            <a:ext cx="2564765" cy="1125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ough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60368" y="1879600"/>
            <a:ext cx="2477770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brea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51543" y="3178175"/>
            <a:ext cx="2738755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eir  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02553" y="2935605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ese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38028" y="4933950"/>
            <a:ext cx="2951480" cy="1030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en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34918" y="4692650"/>
            <a:ext cx="2903220" cy="132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smoo</a:t>
            </a: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 </a:t>
            </a:r>
            <a:endParaRPr lang="en-US" sz="4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77368" y="379562"/>
            <a:ext cx="2439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</a:t>
            </a:r>
            <a:r>
              <a:rPr lang="zh-CN" altLang="en-US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5" y="206107"/>
            <a:ext cx="605641" cy="746835"/>
          </a:xfrm>
          <a:prstGeom prst="rect">
            <a:avLst/>
          </a:prstGeom>
        </p:spPr>
      </p:pic>
      <p:sp>
        <p:nvSpPr>
          <p:cNvPr id="5" name="文本框 8"/>
          <p:cNvSpPr txBox="1"/>
          <p:nvPr>
            <p:custDataLst>
              <p:tags r:id="rId3"/>
            </p:custDataLst>
          </p:nvPr>
        </p:nvSpPr>
        <p:spPr>
          <a:xfrm>
            <a:off x="793015" y="218649"/>
            <a:ext cx="243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chant.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815" y="1581585"/>
            <a:ext cx="7135824" cy="4747515"/>
          </a:xfrm>
          <a:prstGeom prst="rect">
            <a:avLst/>
          </a:prstGeom>
        </p:spPr>
      </p:pic>
      <p:pic>
        <p:nvPicPr>
          <p:cNvPr id="205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b="18041"/>
          <a:stretch>
            <a:fillRect/>
          </a:stretch>
        </p:blipFill>
        <p:spPr bwMode="auto">
          <a:xfrm>
            <a:off x="3001105" y="2157045"/>
            <a:ext cx="6600093" cy="3587263"/>
          </a:xfrm>
          <a:prstGeom prst="roundRect">
            <a:avLst>
              <a:gd name="adj" fmla="val 92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5" y="206107"/>
            <a:ext cx="605641" cy="746835"/>
          </a:xfrm>
          <a:prstGeom prst="rect">
            <a:avLst/>
          </a:prstGeom>
        </p:spPr>
      </p:pic>
      <p:sp>
        <p:nvSpPr>
          <p:cNvPr id="5" name="文本框 8"/>
          <p:cNvSpPr txBox="1"/>
          <p:nvPr>
            <p:custDataLst>
              <p:tags r:id="rId4"/>
            </p:custDataLst>
          </p:nvPr>
        </p:nvSpPr>
        <p:spPr>
          <a:xfrm>
            <a:off x="793115" y="218440"/>
            <a:ext cx="4275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chant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together.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1265241" y="1153209"/>
            <a:ext cx="10070974" cy="521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My </a:t>
            </a:r>
            <a:r>
              <a:rPr lang="en-US" altLang="zh-CN" sz="3200">
                <a:latin typeface="Comic Sans MS" panose="030F0702030302020204" pitchFamily="66" charset="0"/>
              </a:rPr>
              <a:t>birthday is in three more days, three more days,  three more days</a:t>
            </a:r>
            <a:r>
              <a:rPr lang="en-US" altLang="zh-CN" sz="3200" smtClean="0">
                <a:latin typeface="Comic Sans MS" panose="030F0702030302020204" pitchFamily="66" charset="0"/>
              </a:rPr>
              <a:t>.</a:t>
            </a:r>
            <a:endParaRPr lang="en-US" altLang="zh-CN" sz="3200" smtClean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Comic Sans MS" panose="030F0702030302020204" pitchFamily="66" charset="0"/>
              </a:rPr>
              <a:t>My birthday is in three more days. I will be thirteen. </a:t>
            </a:r>
            <a:endParaRPr lang="en-US" altLang="zh-CN" sz="3200" smtClean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Comic Sans MS" panose="030F0702030302020204" pitchFamily="66" charset="0"/>
              </a:rPr>
              <a:t>My brother has a birthday, too, a birthday, too, a birthday, too. </a:t>
            </a:r>
            <a:endParaRPr lang="en-US" altLang="zh-CN" sz="3200" smtClean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Comic Sans MS" panose="030F0702030302020204" pitchFamily="66" charset="0"/>
              </a:rPr>
              <a:t>He has a birthday on the 3rd of the month. What about you? 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U4A Let's spell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119652.710938" end="43797.4062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6053" y="300917"/>
            <a:ext cx="557213" cy="5572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815" y="1581585"/>
            <a:ext cx="7135824" cy="4747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9930" y="305873"/>
            <a:ext cx="1965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Warm up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b="16925"/>
          <a:stretch>
            <a:fillRect/>
          </a:stretch>
        </p:blipFill>
        <p:spPr bwMode="auto">
          <a:xfrm>
            <a:off x="3006969" y="2180493"/>
            <a:ext cx="6588000" cy="3563815"/>
          </a:xfrm>
          <a:prstGeom prst="roundRect">
            <a:avLst>
              <a:gd name="adj" fmla="val 910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80261" y="954636"/>
            <a:ext cx="9738529" cy="1226163"/>
            <a:chOff x="862511" y="1413046"/>
            <a:chExt cx="4175971" cy="7449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矩形: 圆角 2"/>
            <p:cNvSpPr/>
            <p:nvPr/>
          </p:nvSpPr>
          <p:spPr>
            <a:xfrm>
              <a:off x="862511" y="1413046"/>
              <a:ext cx="4175971" cy="74499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/>
            </a:p>
          </p:txBody>
        </p:sp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1413643" y="1582957"/>
              <a:ext cx="1908780" cy="513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r>
                <a:rPr kumimoji="1" lang="en-US" altLang="zh-CN" sz="4400" b="1" dirty="0" err="1">
                  <a:solidFill>
                    <a:srgbClr val="000000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th</a:t>
              </a:r>
              <a:r>
                <a:rPr kumimoji="1" lang="zh-CN" altLang="zh-CN" sz="4400" b="1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的发音规则</a:t>
              </a:r>
              <a:endParaRPr kumimoji="1" lang="zh-CN" altLang="zh-CN" sz="44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19787" y="1064892"/>
            <a:ext cx="1256908" cy="1226164"/>
            <a:chOff x="5424989" y="2624375"/>
            <a:chExt cx="1671638" cy="1677987"/>
          </a:xfrm>
          <a:effectLst>
            <a:innerShdw blurRad="114300">
              <a:prstClr val="black"/>
            </a:innerShdw>
          </a:effectLst>
        </p:grpSpPr>
        <p:sp>
          <p:nvSpPr>
            <p:cNvPr id="7" name="椭圆 6"/>
            <p:cNvSpPr/>
            <p:nvPr/>
          </p:nvSpPr>
          <p:spPr bwMode="auto">
            <a:xfrm>
              <a:off x="5424989" y="2624375"/>
              <a:ext cx="1671638" cy="16779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524306" y="2856188"/>
              <a:ext cx="1398688" cy="1359245"/>
            </a:xfrm>
            <a:custGeom>
              <a:avLst/>
              <a:gdLst>
                <a:gd name="connsiteX0" fmla="*/ 1673051 w 3346102"/>
                <a:gd name="connsiteY0" fmla="*/ 0 h 3346102"/>
                <a:gd name="connsiteX1" fmla="*/ 3346102 w 3346102"/>
                <a:gd name="connsiteY1" fmla="*/ 1673051 h 3346102"/>
                <a:gd name="connsiteX2" fmla="*/ 1673051 w 3346102"/>
                <a:gd name="connsiteY2" fmla="*/ 3346102 h 3346102"/>
                <a:gd name="connsiteX3" fmla="*/ 8638 w 3346102"/>
                <a:gd name="connsiteY3" fmla="*/ 1844111 h 3346102"/>
                <a:gd name="connsiteX4" fmla="*/ 0 w 3346102"/>
                <a:gd name="connsiteY4" fmla="*/ 1673052 h 3346102"/>
                <a:gd name="connsiteX5" fmla="*/ 2 w 3346102"/>
                <a:gd name="connsiteY5" fmla="*/ 1673017 h 3346102"/>
                <a:gd name="connsiteX6" fmla="*/ 8638 w 3346102"/>
                <a:gd name="connsiteY6" fmla="*/ 1501991 h 3346102"/>
                <a:gd name="connsiteX7" fmla="*/ 1673051 w 3346102"/>
                <a:gd name="connsiteY7" fmla="*/ 0 h 3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102" h="3346102">
                  <a:moveTo>
                    <a:pt x="1673051" y="0"/>
                  </a:moveTo>
                  <a:cubicBezTo>
                    <a:pt x="2597052" y="0"/>
                    <a:pt x="3346102" y="749050"/>
                    <a:pt x="3346102" y="1673051"/>
                  </a:cubicBezTo>
                  <a:cubicBezTo>
                    <a:pt x="3346102" y="2597052"/>
                    <a:pt x="2597052" y="3346102"/>
                    <a:pt x="1673051" y="3346102"/>
                  </a:cubicBezTo>
                  <a:cubicBezTo>
                    <a:pt x="806800" y="3346102"/>
                    <a:pt x="94315" y="2687757"/>
                    <a:pt x="8638" y="1844111"/>
                  </a:cubicBezTo>
                  <a:lnTo>
                    <a:pt x="0" y="1673052"/>
                  </a:lnTo>
                  <a:lnTo>
                    <a:pt x="2" y="1673017"/>
                  </a:lnTo>
                  <a:lnTo>
                    <a:pt x="8638" y="1501991"/>
                  </a:lnTo>
                  <a:cubicBezTo>
                    <a:pt x="94315" y="658345"/>
                    <a:pt x="806800" y="0"/>
                    <a:pt x="1673051" y="0"/>
                  </a:cubicBezTo>
                  <a:close/>
                </a:path>
              </a:pathLst>
            </a:cu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8" name="组合 17"/>
          <p:cNvGrpSpPr/>
          <p:nvPr/>
        </p:nvGrpSpPr>
        <p:grpSpPr bwMode="auto">
          <a:xfrm>
            <a:off x="519935" y="2299007"/>
            <a:ext cx="11163300" cy="3629732"/>
            <a:chOff x="358774" y="1486300"/>
            <a:chExt cx="8372485" cy="2720503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2436732" y="1486300"/>
              <a:ext cx="4374513" cy="5663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36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字母组合</a:t>
              </a:r>
              <a:r>
                <a:rPr lang="en-US" altLang="zh-CN" sz="3600" b="1" dirty="0" err="1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th</a:t>
              </a:r>
              <a:r>
                <a:rPr lang="zh-CN" altLang="en-US" sz="36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发</a:t>
              </a:r>
              <a:r>
                <a:rPr lang="en-US" altLang="zh-CN" sz="36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/</a:t>
              </a:r>
              <a:r>
                <a:rPr lang="en-US" sz="36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 θ </a:t>
              </a:r>
              <a:r>
                <a:rPr lang="en-US" altLang="zh-CN" sz="36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/</a:t>
              </a:r>
              <a:r>
                <a:rPr lang="zh-CN" altLang="en-US" sz="36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的音</a:t>
              </a:r>
              <a:endParaRPr lang="zh-CN" altLang="en-US" sz="3600" b="1" dirty="0" smtClean="0">
                <a:solidFill>
                  <a:srgbClr val="00B0F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0" name="矩形: 圆角 30"/>
            <p:cNvSpPr/>
            <p:nvPr/>
          </p:nvSpPr>
          <p:spPr>
            <a:xfrm>
              <a:off x="358774" y="1785579"/>
              <a:ext cx="8372485" cy="2421224"/>
            </a:xfrm>
            <a:custGeom>
              <a:avLst/>
              <a:gdLst>
                <a:gd name="connsiteX0" fmla="*/ 0 w 8338528"/>
                <a:gd name="connsiteY0" fmla="*/ 330174 h 3129314"/>
                <a:gd name="connsiteX1" fmla="*/ 330174 w 8338528"/>
                <a:gd name="connsiteY1" fmla="*/ 0 h 3129314"/>
                <a:gd name="connsiteX2" fmla="*/ 8008354 w 8338528"/>
                <a:gd name="connsiteY2" fmla="*/ 0 h 3129314"/>
                <a:gd name="connsiteX3" fmla="*/ 8338528 w 8338528"/>
                <a:gd name="connsiteY3" fmla="*/ 330174 h 3129314"/>
                <a:gd name="connsiteX4" fmla="*/ 8338528 w 8338528"/>
                <a:gd name="connsiteY4" fmla="*/ 2799140 h 3129314"/>
                <a:gd name="connsiteX5" fmla="*/ 8008354 w 8338528"/>
                <a:gd name="connsiteY5" fmla="*/ 3129314 h 3129314"/>
                <a:gd name="connsiteX6" fmla="*/ 330174 w 8338528"/>
                <a:gd name="connsiteY6" fmla="*/ 3129314 h 3129314"/>
                <a:gd name="connsiteX7" fmla="*/ 0 w 8338528"/>
                <a:gd name="connsiteY7" fmla="*/ 2799140 h 3129314"/>
                <a:gd name="connsiteX8" fmla="*/ 0 w 8338528"/>
                <a:gd name="connsiteY8" fmla="*/ 330174 h 3129314"/>
                <a:gd name="connsiteX0-1" fmla="*/ 0 w 8338528"/>
                <a:gd name="connsiteY0-2" fmla="*/ 330174 h 3129314"/>
                <a:gd name="connsiteX1-3" fmla="*/ 330174 w 8338528"/>
                <a:gd name="connsiteY1-4" fmla="*/ 0 h 3129314"/>
                <a:gd name="connsiteX2-5" fmla="*/ 1618238 w 8338528"/>
                <a:gd name="connsiteY2-6" fmla="*/ 3342 h 3129314"/>
                <a:gd name="connsiteX3-7" fmla="*/ 8008354 w 8338528"/>
                <a:gd name="connsiteY3-8" fmla="*/ 0 h 3129314"/>
                <a:gd name="connsiteX4-9" fmla="*/ 8338528 w 8338528"/>
                <a:gd name="connsiteY4-10" fmla="*/ 330174 h 3129314"/>
                <a:gd name="connsiteX5-11" fmla="*/ 8338528 w 8338528"/>
                <a:gd name="connsiteY5-12" fmla="*/ 2799140 h 3129314"/>
                <a:gd name="connsiteX6-13" fmla="*/ 8008354 w 8338528"/>
                <a:gd name="connsiteY6-14" fmla="*/ 3129314 h 3129314"/>
                <a:gd name="connsiteX7-15" fmla="*/ 330174 w 8338528"/>
                <a:gd name="connsiteY7-16" fmla="*/ 3129314 h 3129314"/>
                <a:gd name="connsiteX8-17" fmla="*/ 0 w 8338528"/>
                <a:gd name="connsiteY8-18" fmla="*/ 2799140 h 3129314"/>
                <a:gd name="connsiteX9" fmla="*/ 0 w 8338528"/>
                <a:gd name="connsiteY9" fmla="*/ 330174 h 3129314"/>
                <a:gd name="connsiteX0-19" fmla="*/ 0 w 8338528"/>
                <a:gd name="connsiteY0-20" fmla="*/ 330174 h 3129314"/>
                <a:gd name="connsiteX1-21" fmla="*/ 330174 w 8338528"/>
                <a:gd name="connsiteY1-22" fmla="*/ 0 h 3129314"/>
                <a:gd name="connsiteX2-23" fmla="*/ 1618238 w 8338528"/>
                <a:gd name="connsiteY2-24" fmla="*/ 3342 h 3129314"/>
                <a:gd name="connsiteX3-25" fmla="*/ 6743131 w 8338528"/>
                <a:gd name="connsiteY3-26" fmla="*/ 3342 h 3129314"/>
                <a:gd name="connsiteX4-27" fmla="*/ 8008354 w 8338528"/>
                <a:gd name="connsiteY4-28" fmla="*/ 0 h 3129314"/>
                <a:gd name="connsiteX5-29" fmla="*/ 8338528 w 8338528"/>
                <a:gd name="connsiteY5-30" fmla="*/ 330174 h 3129314"/>
                <a:gd name="connsiteX6-31" fmla="*/ 8338528 w 8338528"/>
                <a:gd name="connsiteY6-32" fmla="*/ 2799140 h 3129314"/>
                <a:gd name="connsiteX7-33" fmla="*/ 8008354 w 8338528"/>
                <a:gd name="connsiteY7-34" fmla="*/ 3129314 h 3129314"/>
                <a:gd name="connsiteX8-35" fmla="*/ 330174 w 8338528"/>
                <a:gd name="connsiteY8-36" fmla="*/ 3129314 h 3129314"/>
                <a:gd name="connsiteX9-37" fmla="*/ 0 w 8338528"/>
                <a:gd name="connsiteY9-38" fmla="*/ 2799140 h 3129314"/>
                <a:gd name="connsiteX10" fmla="*/ 0 w 8338528"/>
                <a:gd name="connsiteY10" fmla="*/ 330174 h 3129314"/>
                <a:gd name="connsiteX0-39" fmla="*/ 6743131 w 8338528"/>
                <a:gd name="connsiteY0-40" fmla="*/ 3342 h 3129314"/>
                <a:gd name="connsiteX1-41" fmla="*/ 8008354 w 8338528"/>
                <a:gd name="connsiteY1-42" fmla="*/ 0 h 3129314"/>
                <a:gd name="connsiteX2-43" fmla="*/ 8338528 w 8338528"/>
                <a:gd name="connsiteY2-44" fmla="*/ 330174 h 3129314"/>
                <a:gd name="connsiteX3-45" fmla="*/ 8338528 w 8338528"/>
                <a:gd name="connsiteY3-46" fmla="*/ 2799140 h 3129314"/>
                <a:gd name="connsiteX4-47" fmla="*/ 8008354 w 8338528"/>
                <a:gd name="connsiteY4-48" fmla="*/ 3129314 h 3129314"/>
                <a:gd name="connsiteX5-49" fmla="*/ 330174 w 8338528"/>
                <a:gd name="connsiteY5-50" fmla="*/ 3129314 h 3129314"/>
                <a:gd name="connsiteX6-51" fmla="*/ 0 w 8338528"/>
                <a:gd name="connsiteY6-52" fmla="*/ 2799140 h 3129314"/>
                <a:gd name="connsiteX7-53" fmla="*/ 0 w 8338528"/>
                <a:gd name="connsiteY7-54" fmla="*/ 330174 h 3129314"/>
                <a:gd name="connsiteX8-55" fmla="*/ 330174 w 8338528"/>
                <a:gd name="connsiteY8-56" fmla="*/ 0 h 3129314"/>
                <a:gd name="connsiteX9-57" fmla="*/ 1618238 w 8338528"/>
                <a:gd name="connsiteY9-58" fmla="*/ 3342 h 3129314"/>
                <a:gd name="connsiteX10-59" fmla="*/ 6834571 w 8338528"/>
                <a:gd name="connsiteY10-60" fmla="*/ 94782 h 3129314"/>
                <a:gd name="connsiteX0-61" fmla="*/ 6743131 w 8338528"/>
                <a:gd name="connsiteY0-62" fmla="*/ 3342 h 3129314"/>
                <a:gd name="connsiteX1-63" fmla="*/ 8008354 w 8338528"/>
                <a:gd name="connsiteY1-64" fmla="*/ 0 h 3129314"/>
                <a:gd name="connsiteX2-65" fmla="*/ 8338528 w 8338528"/>
                <a:gd name="connsiteY2-66" fmla="*/ 330174 h 3129314"/>
                <a:gd name="connsiteX3-67" fmla="*/ 8338528 w 8338528"/>
                <a:gd name="connsiteY3-68" fmla="*/ 2799140 h 3129314"/>
                <a:gd name="connsiteX4-69" fmla="*/ 8008354 w 8338528"/>
                <a:gd name="connsiteY4-70" fmla="*/ 3129314 h 3129314"/>
                <a:gd name="connsiteX5-71" fmla="*/ 330174 w 8338528"/>
                <a:gd name="connsiteY5-72" fmla="*/ 3129314 h 3129314"/>
                <a:gd name="connsiteX6-73" fmla="*/ 0 w 8338528"/>
                <a:gd name="connsiteY6-74" fmla="*/ 2799140 h 3129314"/>
                <a:gd name="connsiteX7-75" fmla="*/ 0 w 8338528"/>
                <a:gd name="connsiteY7-76" fmla="*/ 330174 h 3129314"/>
                <a:gd name="connsiteX8-77" fmla="*/ 330174 w 8338528"/>
                <a:gd name="connsiteY8-78" fmla="*/ 0 h 3129314"/>
                <a:gd name="connsiteX9-79" fmla="*/ 1618238 w 8338528"/>
                <a:gd name="connsiteY9-80" fmla="*/ 3342 h 3129314"/>
                <a:gd name="connsiteX0-81" fmla="*/ 6743131 w 8338528"/>
                <a:gd name="connsiteY0-82" fmla="*/ 3342 h 3129314"/>
                <a:gd name="connsiteX1-83" fmla="*/ 8008354 w 8338528"/>
                <a:gd name="connsiteY1-84" fmla="*/ 0 h 3129314"/>
                <a:gd name="connsiteX2-85" fmla="*/ 8338528 w 8338528"/>
                <a:gd name="connsiteY2-86" fmla="*/ 330174 h 3129314"/>
                <a:gd name="connsiteX3-87" fmla="*/ 8338528 w 8338528"/>
                <a:gd name="connsiteY3-88" fmla="*/ 2799140 h 3129314"/>
                <a:gd name="connsiteX4-89" fmla="*/ 8008354 w 8338528"/>
                <a:gd name="connsiteY4-90" fmla="*/ 3129314 h 3129314"/>
                <a:gd name="connsiteX5-91" fmla="*/ 330174 w 8338528"/>
                <a:gd name="connsiteY5-92" fmla="*/ 3129314 h 3129314"/>
                <a:gd name="connsiteX6-93" fmla="*/ 0 w 8338528"/>
                <a:gd name="connsiteY6-94" fmla="*/ 2799140 h 3129314"/>
                <a:gd name="connsiteX7-95" fmla="*/ 0 w 8338528"/>
                <a:gd name="connsiteY7-96" fmla="*/ 330174 h 3129314"/>
                <a:gd name="connsiteX8-97" fmla="*/ 330174 w 8338528"/>
                <a:gd name="connsiteY8-98" fmla="*/ 0 h 3129314"/>
                <a:gd name="connsiteX9-99" fmla="*/ 1724564 w 8338528"/>
                <a:gd name="connsiteY9-100" fmla="*/ 10431 h 3129314"/>
                <a:gd name="connsiteX0-101" fmla="*/ 6743131 w 8338528"/>
                <a:gd name="connsiteY0-102" fmla="*/ 3342 h 3129314"/>
                <a:gd name="connsiteX1-103" fmla="*/ 8008354 w 8338528"/>
                <a:gd name="connsiteY1-104" fmla="*/ 0 h 3129314"/>
                <a:gd name="connsiteX2-105" fmla="*/ 8338528 w 8338528"/>
                <a:gd name="connsiteY2-106" fmla="*/ 330174 h 3129314"/>
                <a:gd name="connsiteX3-107" fmla="*/ 8338528 w 8338528"/>
                <a:gd name="connsiteY3-108" fmla="*/ 2799140 h 3129314"/>
                <a:gd name="connsiteX4-109" fmla="*/ 8008354 w 8338528"/>
                <a:gd name="connsiteY4-110" fmla="*/ 3129314 h 3129314"/>
                <a:gd name="connsiteX5-111" fmla="*/ 330174 w 8338528"/>
                <a:gd name="connsiteY5-112" fmla="*/ 3129314 h 3129314"/>
                <a:gd name="connsiteX6-113" fmla="*/ 0 w 8338528"/>
                <a:gd name="connsiteY6-114" fmla="*/ 2799140 h 3129314"/>
                <a:gd name="connsiteX7-115" fmla="*/ 0 w 8338528"/>
                <a:gd name="connsiteY7-116" fmla="*/ 330174 h 3129314"/>
                <a:gd name="connsiteX8-117" fmla="*/ 330174 w 8338528"/>
                <a:gd name="connsiteY8-118" fmla="*/ 0 h 3129314"/>
                <a:gd name="connsiteX9-119" fmla="*/ 1703298 w 8338528"/>
                <a:gd name="connsiteY9-120" fmla="*/ 10431 h 3129314"/>
                <a:gd name="connsiteX0-121" fmla="*/ 6743131 w 8338528"/>
                <a:gd name="connsiteY0-122" fmla="*/ 3342 h 3129314"/>
                <a:gd name="connsiteX1-123" fmla="*/ 8008354 w 8338528"/>
                <a:gd name="connsiteY1-124" fmla="*/ 0 h 3129314"/>
                <a:gd name="connsiteX2-125" fmla="*/ 8338528 w 8338528"/>
                <a:gd name="connsiteY2-126" fmla="*/ 330174 h 3129314"/>
                <a:gd name="connsiteX3-127" fmla="*/ 8338528 w 8338528"/>
                <a:gd name="connsiteY3-128" fmla="*/ 2799140 h 3129314"/>
                <a:gd name="connsiteX4-129" fmla="*/ 8008354 w 8338528"/>
                <a:gd name="connsiteY4-130" fmla="*/ 3129314 h 3129314"/>
                <a:gd name="connsiteX5-131" fmla="*/ 330174 w 8338528"/>
                <a:gd name="connsiteY5-132" fmla="*/ 3129314 h 3129314"/>
                <a:gd name="connsiteX6-133" fmla="*/ 0 w 8338528"/>
                <a:gd name="connsiteY6-134" fmla="*/ 2892616 h 3129314"/>
                <a:gd name="connsiteX7-135" fmla="*/ 0 w 8338528"/>
                <a:gd name="connsiteY7-136" fmla="*/ 330174 h 3129314"/>
                <a:gd name="connsiteX8-137" fmla="*/ 330174 w 8338528"/>
                <a:gd name="connsiteY8-138" fmla="*/ 0 h 3129314"/>
                <a:gd name="connsiteX9-139" fmla="*/ 1703298 w 8338528"/>
                <a:gd name="connsiteY9-140" fmla="*/ 10431 h 31293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8338528" h="3129314">
                  <a:moveTo>
                    <a:pt x="6743131" y="3342"/>
                  </a:moveTo>
                  <a:lnTo>
                    <a:pt x="8008354" y="0"/>
                  </a:lnTo>
                  <a:cubicBezTo>
                    <a:pt x="8190704" y="0"/>
                    <a:pt x="8338528" y="147824"/>
                    <a:pt x="8338528" y="330174"/>
                  </a:cubicBezTo>
                  <a:lnTo>
                    <a:pt x="8338528" y="2799140"/>
                  </a:lnTo>
                  <a:cubicBezTo>
                    <a:pt x="8338528" y="2981490"/>
                    <a:pt x="8190704" y="3129314"/>
                    <a:pt x="8008354" y="3129314"/>
                  </a:cubicBezTo>
                  <a:lnTo>
                    <a:pt x="330174" y="3129314"/>
                  </a:lnTo>
                  <a:cubicBezTo>
                    <a:pt x="147824" y="3129314"/>
                    <a:pt x="0" y="3074966"/>
                    <a:pt x="0" y="2892616"/>
                  </a:cubicBezTo>
                  <a:lnTo>
                    <a:pt x="0" y="330174"/>
                  </a:lnTo>
                  <a:cubicBezTo>
                    <a:pt x="0" y="147824"/>
                    <a:pt x="147824" y="0"/>
                    <a:pt x="330174" y="0"/>
                  </a:cubicBezTo>
                  <a:lnTo>
                    <a:pt x="1703298" y="10431"/>
                  </a:lnTo>
                </a:path>
              </a:pathLst>
            </a:custGeom>
            <a:noFill/>
            <a:ln w="19050" cmpd="thickThin">
              <a:solidFill>
                <a:srgbClr val="0099CC">
                  <a:alpha val="70000"/>
                </a:srgbClr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</p:grpSp>
      <p:sp>
        <p:nvSpPr>
          <p:cNvPr id="48" name="文本框 8"/>
          <p:cNvSpPr txBox="1"/>
          <p:nvPr/>
        </p:nvSpPr>
        <p:spPr>
          <a:xfrm>
            <a:off x="792508" y="251795"/>
            <a:ext cx="315113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93086"/>
            <a:ext cx="605641" cy="746835"/>
          </a:xfrm>
          <a:prstGeom prst="rect">
            <a:avLst/>
          </a:prstGeom>
        </p:spPr>
      </p:pic>
      <p:grpSp>
        <p:nvGrpSpPr>
          <p:cNvPr id="43" name="组合 7"/>
          <p:cNvGrpSpPr/>
          <p:nvPr/>
        </p:nvGrpSpPr>
        <p:grpSpPr bwMode="auto">
          <a:xfrm>
            <a:off x="-13452" y="6536259"/>
            <a:ext cx="12230074" cy="341410"/>
            <a:chOff x="-4274936" y="4831062"/>
            <a:chExt cx="13721653" cy="277718"/>
          </a:xfrm>
        </p:grpSpPr>
        <p:pic>
          <p:nvPicPr>
            <p:cNvPr id="44" name="图片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63" r="24969" b="24265"/>
            <a:stretch>
              <a:fillRect/>
            </a:stretch>
          </p:blipFill>
          <p:spPr bwMode="auto">
            <a:xfrm flipH="1">
              <a:off x="-4274936" y="4831062"/>
              <a:ext cx="6860827" cy="27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25" r="24969" b="24403"/>
            <a:stretch>
              <a:fillRect/>
            </a:stretch>
          </p:blipFill>
          <p:spPr bwMode="auto">
            <a:xfrm>
              <a:off x="2585891" y="4831062"/>
              <a:ext cx="6860826" cy="27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1"/>
          <p:cNvGrpSpPr/>
          <p:nvPr/>
        </p:nvGrpSpPr>
        <p:grpSpPr bwMode="auto">
          <a:xfrm rot="21421826">
            <a:off x="11132916" y="5844742"/>
            <a:ext cx="1265767" cy="933451"/>
            <a:chOff x="8360280" y="4348282"/>
            <a:chExt cx="950101" cy="699874"/>
          </a:xfrm>
        </p:grpSpPr>
        <p:pic>
          <p:nvPicPr>
            <p:cNvPr id="47" name="图片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360280" y="4348282"/>
              <a:ext cx="699874" cy="69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757851" y="4448407"/>
              <a:ext cx="552530" cy="55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84200" y="3139440"/>
            <a:ext cx="109048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音标特征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舌尖齿背摩擦清辅音。发音要诀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舌尖轻触上齿背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气流由舌齿间窄缝泄出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摩擦成音。声带不振动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属于清辅音。代表单词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think, teeth, thin, thank</a:t>
            </a:r>
            <a:r>
              <a:rPr lang="zh-CN" altLang="en-US" sz="3600" dirty="0" smtClean="0">
                <a:latin typeface="Comic Sans MS" panose="030F0702030302020204" pitchFamily="66" charset="0"/>
              </a:rPr>
              <a:t>。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80261" y="954636"/>
            <a:ext cx="9738529" cy="1226163"/>
            <a:chOff x="862511" y="1413046"/>
            <a:chExt cx="4175971" cy="7449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矩形: 圆角 2"/>
            <p:cNvSpPr/>
            <p:nvPr/>
          </p:nvSpPr>
          <p:spPr>
            <a:xfrm>
              <a:off x="862511" y="1413046"/>
              <a:ext cx="4175971" cy="74499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/>
            </a:p>
          </p:txBody>
        </p:sp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1416999" y="1582957"/>
              <a:ext cx="1908780" cy="513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r>
                <a:rPr kumimoji="1" lang="en-US" altLang="zh-CN" sz="4400" b="1" dirty="0" err="1">
                  <a:solidFill>
                    <a:srgbClr val="000000"/>
                  </a:solidFill>
                  <a:latin typeface="Comic Sans MS" panose="030F0702030302020204" pitchFamily="66" charset="0"/>
                  <a:ea typeface="MS UI Gothic" panose="020B0600070205080204" pitchFamily="34" charset="-128"/>
                  <a:cs typeface="Times New Roman" panose="02020603050405020304" pitchFamily="18" charset="0"/>
                </a:rPr>
                <a:t>th</a:t>
              </a:r>
              <a:r>
                <a:rPr kumimoji="1" lang="zh-CN" altLang="zh-CN" sz="4400" b="1" dirty="0">
                  <a:solidFill>
                    <a:srgbClr val="00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的发音规则</a:t>
              </a:r>
              <a:endParaRPr kumimoji="1" lang="zh-CN" altLang="zh-CN" sz="44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19787" y="1064892"/>
            <a:ext cx="1256908" cy="1226164"/>
            <a:chOff x="5424989" y="2624375"/>
            <a:chExt cx="1671638" cy="1677987"/>
          </a:xfrm>
          <a:effectLst>
            <a:innerShdw blurRad="114300">
              <a:prstClr val="black"/>
            </a:innerShdw>
          </a:effectLst>
        </p:grpSpPr>
        <p:sp>
          <p:nvSpPr>
            <p:cNvPr id="7" name="椭圆 6"/>
            <p:cNvSpPr/>
            <p:nvPr/>
          </p:nvSpPr>
          <p:spPr bwMode="auto">
            <a:xfrm>
              <a:off x="5424989" y="2624375"/>
              <a:ext cx="1671638" cy="16779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524306" y="2856188"/>
              <a:ext cx="1398688" cy="1359245"/>
            </a:xfrm>
            <a:custGeom>
              <a:avLst/>
              <a:gdLst>
                <a:gd name="connsiteX0" fmla="*/ 1673051 w 3346102"/>
                <a:gd name="connsiteY0" fmla="*/ 0 h 3346102"/>
                <a:gd name="connsiteX1" fmla="*/ 3346102 w 3346102"/>
                <a:gd name="connsiteY1" fmla="*/ 1673051 h 3346102"/>
                <a:gd name="connsiteX2" fmla="*/ 1673051 w 3346102"/>
                <a:gd name="connsiteY2" fmla="*/ 3346102 h 3346102"/>
                <a:gd name="connsiteX3" fmla="*/ 8638 w 3346102"/>
                <a:gd name="connsiteY3" fmla="*/ 1844111 h 3346102"/>
                <a:gd name="connsiteX4" fmla="*/ 0 w 3346102"/>
                <a:gd name="connsiteY4" fmla="*/ 1673052 h 3346102"/>
                <a:gd name="connsiteX5" fmla="*/ 2 w 3346102"/>
                <a:gd name="connsiteY5" fmla="*/ 1673017 h 3346102"/>
                <a:gd name="connsiteX6" fmla="*/ 8638 w 3346102"/>
                <a:gd name="connsiteY6" fmla="*/ 1501991 h 3346102"/>
                <a:gd name="connsiteX7" fmla="*/ 1673051 w 3346102"/>
                <a:gd name="connsiteY7" fmla="*/ 0 h 3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102" h="3346102">
                  <a:moveTo>
                    <a:pt x="1673051" y="0"/>
                  </a:moveTo>
                  <a:cubicBezTo>
                    <a:pt x="2597052" y="0"/>
                    <a:pt x="3346102" y="749050"/>
                    <a:pt x="3346102" y="1673051"/>
                  </a:cubicBezTo>
                  <a:cubicBezTo>
                    <a:pt x="3346102" y="2597052"/>
                    <a:pt x="2597052" y="3346102"/>
                    <a:pt x="1673051" y="3346102"/>
                  </a:cubicBezTo>
                  <a:cubicBezTo>
                    <a:pt x="806800" y="3346102"/>
                    <a:pt x="94315" y="2687757"/>
                    <a:pt x="8638" y="1844111"/>
                  </a:cubicBezTo>
                  <a:lnTo>
                    <a:pt x="0" y="1673052"/>
                  </a:lnTo>
                  <a:lnTo>
                    <a:pt x="2" y="1673017"/>
                  </a:lnTo>
                  <a:lnTo>
                    <a:pt x="8638" y="1501991"/>
                  </a:lnTo>
                  <a:cubicBezTo>
                    <a:pt x="94315" y="658345"/>
                    <a:pt x="806800" y="0"/>
                    <a:pt x="1673051" y="0"/>
                  </a:cubicBezTo>
                  <a:close/>
                </a:path>
              </a:pathLst>
            </a:cu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8" name="组合 17"/>
          <p:cNvGrpSpPr/>
          <p:nvPr/>
        </p:nvGrpSpPr>
        <p:grpSpPr bwMode="auto">
          <a:xfrm>
            <a:off x="519935" y="2299008"/>
            <a:ext cx="11163300" cy="3629732"/>
            <a:chOff x="358774" y="1486300"/>
            <a:chExt cx="8372485" cy="3535643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2561425" y="1486300"/>
              <a:ext cx="4125131" cy="736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36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字母组合</a:t>
              </a:r>
              <a:r>
                <a:rPr lang="en-US" altLang="zh-CN" sz="3600" b="1" dirty="0" err="1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th</a:t>
              </a:r>
              <a:r>
                <a:rPr lang="zh-CN" altLang="en-US" sz="36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发</a:t>
              </a:r>
              <a:r>
                <a:rPr lang="en-US" altLang="zh-CN" sz="36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/</a:t>
              </a:r>
              <a:r>
                <a:rPr lang="en-US" sz="36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dirty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ð</a:t>
              </a:r>
              <a:r>
                <a:rPr lang="en-US" sz="36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6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/</a:t>
              </a:r>
              <a:r>
                <a:rPr lang="zh-CN" altLang="en-US" sz="36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的音</a:t>
              </a:r>
              <a:endParaRPr lang="zh-CN" altLang="en-US" sz="3600" b="1" dirty="0" smtClean="0">
                <a:solidFill>
                  <a:srgbClr val="00B0F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0" name="矩形: 圆角 30"/>
            <p:cNvSpPr/>
            <p:nvPr/>
          </p:nvSpPr>
          <p:spPr>
            <a:xfrm>
              <a:off x="358774" y="1785579"/>
              <a:ext cx="8372485" cy="3236364"/>
            </a:xfrm>
            <a:custGeom>
              <a:avLst/>
              <a:gdLst>
                <a:gd name="connsiteX0" fmla="*/ 0 w 8338528"/>
                <a:gd name="connsiteY0" fmla="*/ 330174 h 3129314"/>
                <a:gd name="connsiteX1" fmla="*/ 330174 w 8338528"/>
                <a:gd name="connsiteY1" fmla="*/ 0 h 3129314"/>
                <a:gd name="connsiteX2" fmla="*/ 8008354 w 8338528"/>
                <a:gd name="connsiteY2" fmla="*/ 0 h 3129314"/>
                <a:gd name="connsiteX3" fmla="*/ 8338528 w 8338528"/>
                <a:gd name="connsiteY3" fmla="*/ 330174 h 3129314"/>
                <a:gd name="connsiteX4" fmla="*/ 8338528 w 8338528"/>
                <a:gd name="connsiteY4" fmla="*/ 2799140 h 3129314"/>
                <a:gd name="connsiteX5" fmla="*/ 8008354 w 8338528"/>
                <a:gd name="connsiteY5" fmla="*/ 3129314 h 3129314"/>
                <a:gd name="connsiteX6" fmla="*/ 330174 w 8338528"/>
                <a:gd name="connsiteY6" fmla="*/ 3129314 h 3129314"/>
                <a:gd name="connsiteX7" fmla="*/ 0 w 8338528"/>
                <a:gd name="connsiteY7" fmla="*/ 2799140 h 3129314"/>
                <a:gd name="connsiteX8" fmla="*/ 0 w 8338528"/>
                <a:gd name="connsiteY8" fmla="*/ 330174 h 3129314"/>
                <a:gd name="connsiteX0-1" fmla="*/ 0 w 8338528"/>
                <a:gd name="connsiteY0-2" fmla="*/ 330174 h 3129314"/>
                <a:gd name="connsiteX1-3" fmla="*/ 330174 w 8338528"/>
                <a:gd name="connsiteY1-4" fmla="*/ 0 h 3129314"/>
                <a:gd name="connsiteX2-5" fmla="*/ 1618238 w 8338528"/>
                <a:gd name="connsiteY2-6" fmla="*/ 3342 h 3129314"/>
                <a:gd name="connsiteX3-7" fmla="*/ 8008354 w 8338528"/>
                <a:gd name="connsiteY3-8" fmla="*/ 0 h 3129314"/>
                <a:gd name="connsiteX4-9" fmla="*/ 8338528 w 8338528"/>
                <a:gd name="connsiteY4-10" fmla="*/ 330174 h 3129314"/>
                <a:gd name="connsiteX5-11" fmla="*/ 8338528 w 8338528"/>
                <a:gd name="connsiteY5-12" fmla="*/ 2799140 h 3129314"/>
                <a:gd name="connsiteX6-13" fmla="*/ 8008354 w 8338528"/>
                <a:gd name="connsiteY6-14" fmla="*/ 3129314 h 3129314"/>
                <a:gd name="connsiteX7-15" fmla="*/ 330174 w 8338528"/>
                <a:gd name="connsiteY7-16" fmla="*/ 3129314 h 3129314"/>
                <a:gd name="connsiteX8-17" fmla="*/ 0 w 8338528"/>
                <a:gd name="connsiteY8-18" fmla="*/ 2799140 h 3129314"/>
                <a:gd name="connsiteX9" fmla="*/ 0 w 8338528"/>
                <a:gd name="connsiteY9" fmla="*/ 330174 h 3129314"/>
                <a:gd name="connsiteX0-19" fmla="*/ 0 w 8338528"/>
                <a:gd name="connsiteY0-20" fmla="*/ 330174 h 3129314"/>
                <a:gd name="connsiteX1-21" fmla="*/ 330174 w 8338528"/>
                <a:gd name="connsiteY1-22" fmla="*/ 0 h 3129314"/>
                <a:gd name="connsiteX2-23" fmla="*/ 1618238 w 8338528"/>
                <a:gd name="connsiteY2-24" fmla="*/ 3342 h 3129314"/>
                <a:gd name="connsiteX3-25" fmla="*/ 6743131 w 8338528"/>
                <a:gd name="connsiteY3-26" fmla="*/ 3342 h 3129314"/>
                <a:gd name="connsiteX4-27" fmla="*/ 8008354 w 8338528"/>
                <a:gd name="connsiteY4-28" fmla="*/ 0 h 3129314"/>
                <a:gd name="connsiteX5-29" fmla="*/ 8338528 w 8338528"/>
                <a:gd name="connsiteY5-30" fmla="*/ 330174 h 3129314"/>
                <a:gd name="connsiteX6-31" fmla="*/ 8338528 w 8338528"/>
                <a:gd name="connsiteY6-32" fmla="*/ 2799140 h 3129314"/>
                <a:gd name="connsiteX7-33" fmla="*/ 8008354 w 8338528"/>
                <a:gd name="connsiteY7-34" fmla="*/ 3129314 h 3129314"/>
                <a:gd name="connsiteX8-35" fmla="*/ 330174 w 8338528"/>
                <a:gd name="connsiteY8-36" fmla="*/ 3129314 h 3129314"/>
                <a:gd name="connsiteX9-37" fmla="*/ 0 w 8338528"/>
                <a:gd name="connsiteY9-38" fmla="*/ 2799140 h 3129314"/>
                <a:gd name="connsiteX10" fmla="*/ 0 w 8338528"/>
                <a:gd name="connsiteY10" fmla="*/ 330174 h 3129314"/>
                <a:gd name="connsiteX0-39" fmla="*/ 6743131 w 8338528"/>
                <a:gd name="connsiteY0-40" fmla="*/ 3342 h 3129314"/>
                <a:gd name="connsiteX1-41" fmla="*/ 8008354 w 8338528"/>
                <a:gd name="connsiteY1-42" fmla="*/ 0 h 3129314"/>
                <a:gd name="connsiteX2-43" fmla="*/ 8338528 w 8338528"/>
                <a:gd name="connsiteY2-44" fmla="*/ 330174 h 3129314"/>
                <a:gd name="connsiteX3-45" fmla="*/ 8338528 w 8338528"/>
                <a:gd name="connsiteY3-46" fmla="*/ 2799140 h 3129314"/>
                <a:gd name="connsiteX4-47" fmla="*/ 8008354 w 8338528"/>
                <a:gd name="connsiteY4-48" fmla="*/ 3129314 h 3129314"/>
                <a:gd name="connsiteX5-49" fmla="*/ 330174 w 8338528"/>
                <a:gd name="connsiteY5-50" fmla="*/ 3129314 h 3129314"/>
                <a:gd name="connsiteX6-51" fmla="*/ 0 w 8338528"/>
                <a:gd name="connsiteY6-52" fmla="*/ 2799140 h 3129314"/>
                <a:gd name="connsiteX7-53" fmla="*/ 0 w 8338528"/>
                <a:gd name="connsiteY7-54" fmla="*/ 330174 h 3129314"/>
                <a:gd name="connsiteX8-55" fmla="*/ 330174 w 8338528"/>
                <a:gd name="connsiteY8-56" fmla="*/ 0 h 3129314"/>
                <a:gd name="connsiteX9-57" fmla="*/ 1618238 w 8338528"/>
                <a:gd name="connsiteY9-58" fmla="*/ 3342 h 3129314"/>
                <a:gd name="connsiteX10-59" fmla="*/ 6834571 w 8338528"/>
                <a:gd name="connsiteY10-60" fmla="*/ 94782 h 3129314"/>
                <a:gd name="connsiteX0-61" fmla="*/ 6743131 w 8338528"/>
                <a:gd name="connsiteY0-62" fmla="*/ 3342 h 3129314"/>
                <a:gd name="connsiteX1-63" fmla="*/ 8008354 w 8338528"/>
                <a:gd name="connsiteY1-64" fmla="*/ 0 h 3129314"/>
                <a:gd name="connsiteX2-65" fmla="*/ 8338528 w 8338528"/>
                <a:gd name="connsiteY2-66" fmla="*/ 330174 h 3129314"/>
                <a:gd name="connsiteX3-67" fmla="*/ 8338528 w 8338528"/>
                <a:gd name="connsiteY3-68" fmla="*/ 2799140 h 3129314"/>
                <a:gd name="connsiteX4-69" fmla="*/ 8008354 w 8338528"/>
                <a:gd name="connsiteY4-70" fmla="*/ 3129314 h 3129314"/>
                <a:gd name="connsiteX5-71" fmla="*/ 330174 w 8338528"/>
                <a:gd name="connsiteY5-72" fmla="*/ 3129314 h 3129314"/>
                <a:gd name="connsiteX6-73" fmla="*/ 0 w 8338528"/>
                <a:gd name="connsiteY6-74" fmla="*/ 2799140 h 3129314"/>
                <a:gd name="connsiteX7-75" fmla="*/ 0 w 8338528"/>
                <a:gd name="connsiteY7-76" fmla="*/ 330174 h 3129314"/>
                <a:gd name="connsiteX8-77" fmla="*/ 330174 w 8338528"/>
                <a:gd name="connsiteY8-78" fmla="*/ 0 h 3129314"/>
                <a:gd name="connsiteX9-79" fmla="*/ 1618238 w 8338528"/>
                <a:gd name="connsiteY9-80" fmla="*/ 3342 h 3129314"/>
                <a:gd name="connsiteX0-81" fmla="*/ 6743131 w 8338528"/>
                <a:gd name="connsiteY0-82" fmla="*/ 3342 h 3129314"/>
                <a:gd name="connsiteX1-83" fmla="*/ 8008354 w 8338528"/>
                <a:gd name="connsiteY1-84" fmla="*/ 0 h 3129314"/>
                <a:gd name="connsiteX2-85" fmla="*/ 8338528 w 8338528"/>
                <a:gd name="connsiteY2-86" fmla="*/ 330174 h 3129314"/>
                <a:gd name="connsiteX3-87" fmla="*/ 8338528 w 8338528"/>
                <a:gd name="connsiteY3-88" fmla="*/ 2799140 h 3129314"/>
                <a:gd name="connsiteX4-89" fmla="*/ 8008354 w 8338528"/>
                <a:gd name="connsiteY4-90" fmla="*/ 3129314 h 3129314"/>
                <a:gd name="connsiteX5-91" fmla="*/ 330174 w 8338528"/>
                <a:gd name="connsiteY5-92" fmla="*/ 3129314 h 3129314"/>
                <a:gd name="connsiteX6-93" fmla="*/ 0 w 8338528"/>
                <a:gd name="connsiteY6-94" fmla="*/ 2799140 h 3129314"/>
                <a:gd name="connsiteX7-95" fmla="*/ 0 w 8338528"/>
                <a:gd name="connsiteY7-96" fmla="*/ 330174 h 3129314"/>
                <a:gd name="connsiteX8-97" fmla="*/ 330174 w 8338528"/>
                <a:gd name="connsiteY8-98" fmla="*/ 0 h 3129314"/>
                <a:gd name="connsiteX9-99" fmla="*/ 1724564 w 8338528"/>
                <a:gd name="connsiteY9-100" fmla="*/ 10431 h 3129314"/>
                <a:gd name="connsiteX0-101" fmla="*/ 6743131 w 8338528"/>
                <a:gd name="connsiteY0-102" fmla="*/ 3342 h 3129314"/>
                <a:gd name="connsiteX1-103" fmla="*/ 8008354 w 8338528"/>
                <a:gd name="connsiteY1-104" fmla="*/ 0 h 3129314"/>
                <a:gd name="connsiteX2-105" fmla="*/ 8338528 w 8338528"/>
                <a:gd name="connsiteY2-106" fmla="*/ 330174 h 3129314"/>
                <a:gd name="connsiteX3-107" fmla="*/ 8338528 w 8338528"/>
                <a:gd name="connsiteY3-108" fmla="*/ 2799140 h 3129314"/>
                <a:gd name="connsiteX4-109" fmla="*/ 8008354 w 8338528"/>
                <a:gd name="connsiteY4-110" fmla="*/ 3129314 h 3129314"/>
                <a:gd name="connsiteX5-111" fmla="*/ 330174 w 8338528"/>
                <a:gd name="connsiteY5-112" fmla="*/ 3129314 h 3129314"/>
                <a:gd name="connsiteX6-113" fmla="*/ 0 w 8338528"/>
                <a:gd name="connsiteY6-114" fmla="*/ 2799140 h 3129314"/>
                <a:gd name="connsiteX7-115" fmla="*/ 0 w 8338528"/>
                <a:gd name="connsiteY7-116" fmla="*/ 330174 h 3129314"/>
                <a:gd name="connsiteX8-117" fmla="*/ 330174 w 8338528"/>
                <a:gd name="connsiteY8-118" fmla="*/ 0 h 3129314"/>
                <a:gd name="connsiteX9-119" fmla="*/ 1703298 w 8338528"/>
                <a:gd name="connsiteY9-120" fmla="*/ 10431 h 3129314"/>
                <a:gd name="connsiteX0-121" fmla="*/ 6743131 w 8338528"/>
                <a:gd name="connsiteY0-122" fmla="*/ 3342 h 3129314"/>
                <a:gd name="connsiteX1-123" fmla="*/ 8008354 w 8338528"/>
                <a:gd name="connsiteY1-124" fmla="*/ 0 h 3129314"/>
                <a:gd name="connsiteX2-125" fmla="*/ 8338528 w 8338528"/>
                <a:gd name="connsiteY2-126" fmla="*/ 330174 h 3129314"/>
                <a:gd name="connsiteX3-127" fmla="*/ 8338528 w 8338528"/>
                <a:gd name="connsiteY3-128" fmla="*/ 2799140 h 3129314"/>
                <a:gd name="connsiteX4-129" fmla="*/ 8008354 w 8338528"/>
                <a:gd name="connsiteY4-130" fmla="*/ 3129314 h 3129314"/>
                <a:gd name="connsiteX5-131" fmla="*/ 330174 w 8338528"/>
                <a:gd name="connsiteY5-132" fmla="*/ 3129314 h 3129314"/>
                <a:gd name="connsiteX6-133" fmla="*/ 0 w 8338528"/>
                <a:gd name="connsiteY6-134" fmla="*/ 2892616 h 3129314"/>
                <a:gd name="connsiteX7-135" fmla="*/ 0 w 8338528"/>
                <a:gd name="connsiteY7-136" fmla="*/ 330174 h 3129314"/>
                <a:gd name="connsiteX8-137" fmla="*/ 330174 w 8338528"/>
                <a:gd name="connsiteY8-138" fmla="*/ 0 h 3129314"/>
                <a:gd name="connsiteX9-139" fmla="*/ 1703298 w 8338528"/>
                <a:gd name="connsiteY9-140" fmla="*/ 10431 h 31293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8338528" h="3129314">
                  <a:moveTo>
                    <a:pt x="6743131" y="3342"/>
                  </a:moveTo>
                  <a:lnTo>
                    <a:pt x="8008354" y="0"/>
                  </a:lnTo>
                  <a:cubicBezTo>
                    <a:pt x="8190704" y="0"/>
                    <a:pt x="8338528" y="147824"/>
                    <a:pt x="8338528" y="330174"/>
                  </a:cubicBezTo>
                  <a:lnTo>
                    <a:pt x="8338528" y="2799140"/>
                  </a:lnTo>
                  <a:cubicBezTo>
                    <a:pt x="8338528" y="2981490"/>
                    <a:pt x="8190704" y="3129314"/>
                    <a:pt x="8008354" y="3129314"/>
                  </a:cubicBezTo>
                  <a:lnTo>
                    <a:pt x="330174" y="3129314"/>
                  </a:lnTo>
                  <a:cubicBezTo>
                    <a:pt x="147824" y="3129314"/>
                    <a:pt x="0" y="3074966"/>
                    <a:pt x="0" y="2892616"/>
                  </a:cubicBezTo>
                  <a:lnTo>
                    <a:pt x="0" y="330174"/>
                  </a:lnTo>
                  <a:cubicBezTo>
                    <a:pt x="0" y="147824"/>
                    <a:pt x="147824" y="0"/>
                    <a:pt x="330174" y="0"/>
                  </a:cubicBezTo>
                  <a:lnTo>
                    <a:pt x="1703298" y="10431"/>
                  </a:lnTo>
                </a:path>
              </a:pathLst>
            </a:custGeom>
            <a:noFill/>
            <a:ln w="19050" cmpd="thickThin">
              <a:solidFill>
                <a:srgbClr val="0099CC">
                  <a:alpha val="70000"/>
                </a:srgbClr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</p:grpSp>
      <p:sp>
        <p:nvSpPr>
          <p:cNvPr id="48" name="文本框 8"/>
          <p:cNvSpPr txBox="1"/>
          <p:nvPr/>
        </p:nvSpPr>
        <p:spPr>
          <a:xfrm>
            <a:off x="792508" y="251795"/>
            <a:ext cx="315113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93086"/>
            <a:ext cx="605641" cy="746835"/>
          </a:xfrm>
          <a:prstGeom prst="rect">
            <a:avLst/>
          </a:prstGeom>
        </p:spPr>
      </p:pic>
      <p:grpSp>
        <p:nvGrpSpPr>
          <p:cNvPr id="43" name="组合 7"/>
          <p:cNvGrpSpPr/>
          <p:nvPr/>
        </p:nvGrpSpPr>
        <p:grpSpPr bwMode="auto">
          <a:xfrm>
            <a:off x="-13452" y="6536259"/>
            <a:ext cx="12230074" cy="341410"/>
            <a:chOff x="-4274936" y="4831062"/>
            <a:chExt cx="13721653" cy="277718"/>
          </a:xfrm>
        </p:grpSpPr>
        <p:pic>
          <p:nvPicPr>
            <p:cNvPr id="44" name="图片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63" r="24969" b="24265"/>
            <a:stretch>
              <a:fillRect/>
            </a:stretch>
          </p:blipFill>
          <p:spPr bwMode="auto">
            <a:xfrm flipH="1">
              <a:off x="-4274936" y="4831062"/>
              <a:ext cx="6860827" cy="27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25" r="24969" b="24403"/>
            <a:stretch>
              <a:fillRect/>
            </a:stretch>
          </p:blipFill>
          <p:spPr bwMode="auto">
            <a:xfrm>
              <a:off x="2585891" y="4831062"/>
              <a:ext cx="6860826" cy="27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1"/>
          <p:cNvGrpSpPr/>
          <p:nvPr/>
        </p:nvGrpSpPr>
        <p:grpSpPr bwMode="auto">
          <a:xfrm rot="21421826">
            <a:off x="11132916" y="5844742"/>
            <a:ext cx="1265767" cy="933451"/>
            <a:chOff x="8360280" y="4348282"/>
            <a:chExt cx="950101" cy="699874"/>
          </a:xfrm>
        </p:grpSpPr>
        <p:pic>
          <p:nvPicPr>
            <p:cNvPr id="47" name="图片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360280" y="4348282"/>
              <a:ext cx="699874" cy="69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726">
              <a:off x="8757851" y="4448407"/>
              <a:ext cx="552530" cy="55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22"/>
          <p:cNvSpPr txBox="1"/>
          <p:nvPr/>
        </p:nvSpPr>
        <p:spPr>
          <a:xfrm>
            <a:off x="792480" y="3172460"/>
            <a:ext cx="110026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音标特征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舌尖齿背摩擦浊辅音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发音要诀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舌尖轻触上齿背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气流由舌齿间窄缝泄出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摩擦成音。声带振动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属于浊辅音。代表单词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this, that, these, those</a:t>
            </a:r>
            <a:r>
              <a:rPr lang="zh-CN" altLang="en-US" sz="3600" dirty="0" smtClean="0">
                <a:latin typeface="Comic Sans MS" panose="030F0702030302020204" pitchFamily="66" charset="0"/>
              </a:rPr>
              <a:t>。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93115" y="218440"/>
            <a:ext cx="4361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Listen, circle and say.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" y="96141"/>
            <a:ext cx="605641" cy="746835"/>
          </a:xfrm>
          <a:prstGeom prst="rect">
            <a:avLst/>
          </a:prstGeom>
        </p:spPr>
      </p:pic>
      <p:pic>
        <p:nvPicPr>
          <p:cNvPr id="3" name="Picture 2" descr="C:\Users\Administrator\Desktop\df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 t="44387" b="33444"/>
          <a:stretch>
            <a:fillRect/>
          </a:stretch>
        </p:blipFill>
        <p:spPr bwMode="auto">
          <a:xfrm>
            <a:off x="389552" y="1197954"/>
            <a:ext cx="11166987" cy="4400550"/>
          </a:xfrm>
          <a:prstGeom prst="rect">
            <a:avLst/>
          </a:prstGeom>
          <a:noFill/>
        </p:spPr>
      </p:pic>
      <p:sp>
        <p:nvSpPr>
          <p:cNvPr id="13" name="文本框 33"/>
          <p:cNvSpPr txBox="1"/>
          <p:nvPr>
            <p:custDataLst>
              <p:tags r:id="rId5"/>
            </p:custDataLst>
          </p:nvPr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点击画面 播放视频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4"/>
          <p:cNvSpPr txBox="1"/>
          <p:nvPr>
            <p:custDataLst>
              <p:tags r:id="rId6"/>
            </p:custDataLst>
          </p:nvPr>
        </p:nvSpPr>
        <p:spPr>
          <a:xfrm rot="21014977">
            <a:off x="1482679" y="1960837"/>
            <a:ext cx="1644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mother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17"/>
          <p:cNvSpPr txBox="1"/>
          <p:nvPr>
            <p:custDataLst>
              <p:tags r:id="rId7"/>
            </p:custDataLst>
          </p:nvPr>
        </p:nvSpPr>
        <p:spPr>
          <a:xfrm rot="1131514">
            <a:off x="2829356" y="2401072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 smtClean="0">
                <a:latin typeface="Comic Sans MS" panose="030F0702030302020204" pitchFamily="66" charset="0"/>
              </a:rPr>
              <a:t>maths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18"/>
          <p:cNvSpPr txBox="1"/>
          <p:nvPr>
            <p:custDataLst>
              <p:tags r:id="rId8"/>
            </p:custDataLst>
          </p:nvPr>
        </p:nvSpPr>
        <p:spPr>
          <a:xfrm rot="1131514">
            <a:off x="5971364" y="2407812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thin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9"/>
            </p:custDataLst>
          </p:nvPr>
        </p:nvSpPr>
        <p:spPr>
          <a:xfrm rot="1131514">
            <a:off x="9114639" y="2336376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fifth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 rot="21014977">
            <a:off x="4515294" y="2186759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father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 rot="1131514">
            <a:off x="2552132" y="4008618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birthday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2"/>
            </p:custDataLst>
          </p:nvPr>
        </p:nvSpPr>
        <p:spPr>
          <a:xfrm rot="21014977">
            <a:off x="7438194" y="2008651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brother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13"/>
            </p:custDataLst>
          </p:nvPr>
        </p:nvSpPr>
        <p:spPr>
          <a:xfrm rot="21014977">
            <a:off x="1488734" y="3686950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this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>
          <a:xfrm rot="1131514">
            <a:off x="6036743" y="4087092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three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5"/>
            </p:custDataLst>
          </p:nvPr>
        </p:nvSpPr>
        <p:spPr>
          <a:xfrm rot="21014977">
            <a:off x="4580673" y="3866039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there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6"/>
            </p:custDataLst>
          </p:nvPr>
        </p:nvSpPr>
        <p:spPr>
          <a:xfrm rot="1131514">
            <a:off x="8965851" y="4087091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third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7"/>
            </p:custDataLst>
          </p:nvPr>
        </p:nvSpPr>
        <p:spPr>
          <a:xfrm rot="21014977">
            <a:off x="7601212" y="3686950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that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6" name="椭圆 45"/>
          <p:cNvSpPr/>
          <p:nvPr>
            <p:custDataLst>
              <p:tags r:id="rId18"/>
            </p:custDataLst>
          </p:nvPr>
        </p:nvSpPr>
        <p:spPr>
          <a:xfrm>
            <a:off x="2397872" y="2374456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椭圆 46"/>
          <p:cNvSpPr/>
          <p:nvPr>
            <p:custDataLst>
              <p:tags r:id="rId19"/>
            </p:custDataLst>
          </p:nvPr>
        </p:nvSpPr>
        <p:spPr>
          <a:xfrm rot="1195597">
            <a:off x="4278865" y="2149194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椭圆 48"/>
          <p:cNvSpPr/>
          <p:nvPr>
            <p:custDataLst>
              <p:tags r:id="rId20"/>
            </p:custDataLst>
          </p:nvPr>
        </p:nvSpPr>
        <p:spPr>
          <a:xfrm rot="783596">
            <a:off x="7384362" y="2026008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U4A Let's spell.wma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>
                  <p14:trim st="168868.359375" end="6321.273438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337363" y="315630"/>
            <a:ext cx="557213" cy="557213"/>
          </a:xfrm>
          <a:prstGeom prst="rect">
            <a:avLst/>
          </a:prstGeom>
        </p:spPr>
      </p:pic>
      <p:sp>
        <p:nvSpPr>
          <p:cNvPr id="22" name="椭圆 21"/>
          <p:cNvSpPr/>
          <p:nvPr>
            <p:custDataLst>
              <p:tags r:id="rId24"/>
            </p:custDataLst>
          </p:nvPr>
        </p:nvSpPr>
        <p:spPr>
          <a:xfrm>
            <a:off x="2397871" y="3984908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椭圆 22"/>
          <p:cNvSpPr/>
          <p:nvPr>
            <p:custDataLst>
              <p:tags r:id="rId25"/>
            </p:custDataLst>
          </p:nvPr>
        </p:nvSpPr>
        <p:spPr>
          <a:xfrm>
            <a:off x="4336209" y="3839278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椭圆 23"/>
          <p:cNvSpPr/>
          <p:nvPr>
            <p:custDataLst>
              <p:tags r:id="rId26"/>
            </p:custDataLst>
          </p:nvPr>
        </p:nvSpPr>
        <p:spPr>
          <a:xfrm>
            <a:off x="8522006" y="3906434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1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" grpId="0" bldLvl="0" animBg="1"/>
      <p:bldP spid="47" grpId="0" bldLvl="0" animBg="1"/>
      <p:bldP spid="49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istrator\Desktop\dfg.jpg">
            <a:hlinkClick r:id="rId1" action="ppaction://hlinkfile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 t="68931" b="4727"/>
          <a:stretch>
            <a:fillRect/>
          </a:stretch>
        </p:blipFill>
        <p:spPr bwMode="auto">
          <a:xfrm>
            <a:off x="528004" y="1050594"/>
            <a:ext cx="11166987" cy="56150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>
            <p:custDataLst>
              <p:tags r:id="rId4"/>
            </p:custDataLst>
          </p:nvPr>
        </p:nvSpPr>
        <p:spPr>
          <a:xfrm>
            <a:off x="685815" y="1271568"/>
            <a:ext cx="10572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Thursday/ Monday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is his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eleventh/ third/ fourth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birthday.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666712" y="1971654"/>
            <a:ext cx="10572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That is her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brother/ grandfather/ father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752442" y="2628884"/>
            <a:ext cx="10572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His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mother/ brother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is a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 Chinese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teacher.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738150" y="3400414"/>
            <a:ext cx="105727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Thursday is his eleventh birthday.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</a:pP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2.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</a:pP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3.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>
            <a:off x="1200150" y="4086225"/>
            <a:ext cx="61150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9"/>
            </p:custDataLst>
          </p:nvPr>
        </p:nvCxnSpPr>
        <p:spPr>
          <a:xfrm>
            <a:off x="1309654" y="5286388"/>
            <a:ext cx="61150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0"/>
            </p:custDataLst>
          </p:nvPr>
        </p:nvCxnSpPr>
        <p:spPr>
          <a:xfrm>
            <a:off x="1309654" y="6572272"/>
            <a:ext cx="61150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11"/>
            </p:custDataLst>
          </p:nvPr>
        </p:nvSpPr>
        <p:spPr>
          <a:xfrm>
            <a:off x="752442" y="162442"/>
            <a:ext cx="4908550" cy="74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Choose, write and say.</a:t>
            </a:r>
            <a:endParaRPr lang="en-US" altLang="zh-CN" sz="3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" y="96141"/>
            <a:ext cx="605641" cy="746835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1238781" y="4641025"/>
            <a:ext cx="6939280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 is her brother.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1309370" y="5916592"/>
            <a:ext cx="6939280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mother is a Chinese teacher.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8751655" y="3878827"/>
            <a:ext cx="2849456" cy="2757931"/>
            <a:chOff x="3247576" y="555351"/>
            <a:chExt cx="2531711" cy="2220221"/>
          </a:xfrm>
        </p:grpSpPr>
        <p:sp>
          <p:nvSpPr>
            <p:cNvPr id="67" name="矩形 66"/>
            <p:cNvSpPr/>
            <p:nvPr>
              <p:custDataLst>
                <p:tags r:id="rId1"/>
              </p:custDataLst>
            </p:nvPr>
          </p:nvSpPr>
          <p:spPr>
            <a:xfrm>
              <a:off x="4408607" y="555351"/>
              <a:ext cx="104829" cy="22202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245415">
              <a:off x="3247576" y="1817714"/>
              <a:ext cx="2531711" cy="493896"/>
              <a:chOff x="3587667" y="2895144"/>
              <a:chExt cx="2531711" cy="493896"/>
            </a:xfrm>
          </p:grpSpPr>
          <p:sp>
            <p:nvSpPr>
              <p:cNvPr id="69" name="任意多边形 68"/>
              <p:cNvSpPr/>
              <p:nvPr>
                <p:custDataLst>
                  <p:tags r:id="rId2"/>
                </p:custDataLst>
              </p:nvPr>
            </p:nvSpPr>
            <p:spPr>
              <a:xfrm rot="18492637">
                <a:off x="4018161" y="2464650"/>
                <a:ext cx="468394" cy="1329382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>
                <p:custDataLst>
                  <p:tags r:id="rId3"/>
                </p:custDataLst>
              </p:nvPr>
            </p:nvSpPr>
            <p:spPr>
              <a:xfrm rot="4310429">
                <a:off x="5196978" y="2466641"/>
                <a:ext cx="474579" cy="1370220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920269" y="3923072"/>
            <a:ext cx="2849456" cy="2772682"/>
            <a:chOff x="3247576" y="543477"/>
            <a:chExt cx="2531711" cy="2232096"/>
          </a:xfrm>
        </p:grpSpPr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 flipH="1">
              <a:off x="4434806" y="543477"/>
              <a:ext cx="94259" cy="22320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245415">
              <a:off x="3247576" y="1817714"/>
              <a:ext cx="2531711" cy="493896"/>
              <a:chOff x="3587667" y="2895144"/>
              <a:chExt cx="2531711" cy="493896"/>
            </a:xfrm>
          </p:grpSpPr>
          <p:sp>
            <p:nvSpPr>
              <p:cNvPr id="12" name="任意多边形 11"/>
              <p:cNvSpPr/>
              <p:nvPr>
                <p:custDataLst>
                  <p:tags r:id="rId5"/>
                </p:custDataLst>
              </p:nvPr>
            </p:nvSpPr>
            <p:spPr>
              <a:xfrm rot="18492637">
                <a:off x="4018161" y="2464650"/>
                <a:ext cx="468394" cy="1329382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6"/>
                </p:custDataLst>
              </p:nvPr>
            </p:nvSpPr>
            <p:spPr>
              <a:xfrm rot="4310429">
                <a:off x="5196978" y="2466641"/>
                <a:ext cx="474579" cy="1370220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2" name="矩形 31"/>
          <p:cNvSpPr/>
          <p:nvPr>
            <p:custDataLst>
              <p:tags r:id="rId7"/>
            </p:custDataLst>
          </p:nvPr>
        </p:nvSpPr>
        <p:spPr>
          <a:xfrm>
            <a:off x="3461240" y="528351"/>
            <a:ext cx="521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Let’s make beautiful flowers.</a:t>
            </a:r>
            <a:endParaRPr lang="zh-CN" alt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椭圆 62"/>
          <p:cNvSpPr/>
          <p:nvPr>
            <p:custDataLst>
              <p:tags r:id="rId8"/>
            </p:custDataLst>
          </p:nvPr>
        </p:nvSpPr>
        <p:spPr>
          <a:xfrm>
            <a:off x="4402717" y="1242890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椭圆 63"/>
          <p:cNvSpPr/>
          <p:nvPr>
            <p:custDataLst>
              <p:tags r:id="rId9"/>
            </p:custDataLst>
          </p:nvPr>
        </p:nvSpPr>
        <p:spPr>
          <a:xfrm>
            <a:off x="3900170" y="2581568"/>
            <a:ext cx="2331085" cy="1281430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mother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椭圆 75"/>
          <p:cNvSpPr/>
          <p:nvPr>
            <p:custDataLst>
              <p:tags r:id="rId10"/>
            </p:custDataLst>
          </p:nvPr>
        </p:nvSpPr>
        <p:spPr>
          <a:xfrm>
            <a:off x="3900170" y="4034448"/>
            <a:ext cx="2015490" cy="1281430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mouth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椭圆 76"/>
          <p:cNvSpPr/>
          <p:nvPr>
            <p:custDataLst>
              <p:tags r:id="rId11"/>
            </p:custDataLst>
          </p:nvPr>
        </p:nvSpPr>
        <p:spPr>
          <a:xfrm>
            <a:off x="4086860" y="5494313"/>
            <a:ext cx="1697990" cy="1281430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path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椭圆 77"/>
          <p:cNvSpPr/>
          <p:nvPr>
            <p:custDataLst>
              <p:tags r:id="rId12"/>
            </p:custDataLst>
          </p:nvPr>
        </p:nvSpPr>
        <p:spPr>
          <a:xfrm>
            <a:off x="6022266" y="1216807"/>
            <a:ext cx="1492049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椭圆 78"/>
          <p:cNvSpPr/>
          <p:nvPr>
            <p:custDataLst>
              <p:tags r:id="rId13"/>
            </p:custDataLst>
          </p:nvPr>
        </p:nvSpPr>
        <p:spPr>
          <a:xfrm>
            <a:off x="6066790" y="2611413"/>
            <a:ext cx="1533525" cy="1281430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bath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椭圆 79"/>
          <p:cNvSpPr/>
          <p:nvPr>
            <p:custDataLst>
              <p:tags r:id="rId14"/>
            </p:custDataLst>
          </p:nvPr>
        </p:nvSpPr>
        <p:spPr>
          <a:xfrm>
            <a:off x="6110605" y="4042068"/>
            <a:ext cx="1896745" cy="1281430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椭圆 80"/>
          <p:cNvSpPr/>
          <p:nvPr>
            <p:custDataLst>
              <p:tags r:id="rId15"/>
            </p:custDataLst>
          </p:nvPr>
        </p:nvSpPr>
        <p:spPr>
          <a:xfrm>
            <a:off x="6169660" y="5516538"/>
            <a:ext cx="2202815" cy="1281430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father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椭圆 81"/>
          <p:cNvSpPr/>
          <p:nvPr>
            <p:custDataLst>
              <p:tags r:id="rId16"/>
            </p:custDataLst>
          </p:nvPr>
        </p:nvSpPr>
        <p:spPr>
          <a:xfrm>
            <a:off x="7600344" y="1202058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椭圆 82"/>
          <p:cNvSpPr/>
          <p:nvPr>
            <p:custDataLst>
              <p:tags r:id="rId17"/>
            </p:custDataLst>
          </p:nvPr>
        </p:nvSpPr>
        <p:spPr>
          <a:xfrm>
            <a:off x="2836615" y="1305298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椭圆 29"/>
          <p:cNvSpPr/>
          <p:nvPr>
            <p:custDataLst>
              <p:tags r:id="rId18"/>
            </p:custDataLst>
          </p:nvPr>
        </p:nvSpPr>
        <p:spPr>
          <a:xfrm>
            <a:off x="1622338" y="2639964"/>
            <a:ext cx="1386349" cy="1268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rgbClr val="FF0000"/>
                </a:solidFill>
              </a:rPr>
              <a:t>/ð/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5" name="椭圆 74"/>
          <p:cNvSpPr/>
          <p:nvPr>
            <p:custDataLst>
              <p:tags r:id="rId19"/>
            </p:custDataLst>
          </p:nvPr>
        </p:nvSpPr>
        <p:spPr>
          <a:xfrm>
            <a:off x="9424228" y="2615483"/>
            <a:ext cx="1386349" cy="1268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rgbClr val="FF0000"/>
                </a:solidFill>
              </a:rPr>
              <a:t>/θ/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104396"/>
            <a:ext cx="605641" cy="746835"/>
          </a:xfrm>
          <a:prstGeom prst="rect">
            <a:avLst/>
          </a:prstGeom>
        </p:spPr>
      </p:pic>
      <p:sp>
        <p:nvSpPr>
          <p:cNvPr id="26" name="文本框 8"/>
          <p:cNvSpPr txBox="1"/>
          <p:nvPr/>
        </p:nvSpPr>
        <p:spPr>
          <a:xfrm>
            <a:off x="803244" y="222423"/>
            <a:ext cx="473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Play a game.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-0.04671 L -0.24213 0.0929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9" y="69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3978 L -0.31086 0.00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201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6568 L 0.47188 -0.26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4" y="-101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4 -0.00856 L 0.4176 -0.5365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-2641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27E-6 3.36725E-6 L -0.15023 0.324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1" y="162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3 -0.06059 L -0.29289 0.1889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68" y="1246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83 -0.06776 L -0.35082 -0.3478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-1401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77E-6 -1.20259E-7 L 0.1976 0.2437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0" y="1218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256E-7 4.47734E-6 L 0.26256 0.1105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2" y="552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1202 L 0.19851 -0.1644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4" y="-883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63" grpId="0" bldLvl="0" animBg="1"/>
      <p:bldP spid="63" grpId="1" bldLvl="0" animBg="1"/>
      <p:bldP spid="64" grpId="0" bldLvl="0" animBg="1"/>
      <p:bldP spid="64" grpId="1" bldLvl="0" animBg="1"/>
      <p:bldP spid="76" grpId="0" bldLvl="0" animBg="1"/>
      <p:bldP spid="76" grpId="1" bldLvl="0" animBg="1"/>
      <p:bldP spid="77" grpId="0" bldLvl="0" animBg="1"/>
      <p:bldP spid="77" grpId="1" bldLvl="0" animBg="1"/>
      <p:bldP spid="78" grpId="0" bldLvl="0" animBg="1"/>
      <p:bldP spid="78" grpId="1" bldLvl="0" animBg="1"/>
      <p:bldP spid="79" grpId="0" bldLvl="0" animBg="1"/>
      <p:bldP spid="79" grpId="1" bldLvl="0" animBg="1"/>
      <p:bldP spid="80" grpId="0" bldLvl="0" animBg="1"/>
      <p:bldP spid="80" grpId="1" bldLvl="0" animBg="1"/>
      <p:bldP spid="81" grpId="0" bldLvl="0" animBg="1"/>
      <p:bldP spid="81" grpId="1" bldLvl="0" animBg="1"/>
      <p:bldP spid="82" grpId="0" bldLvl="0" animBg="1"/>
      <p:bldP spid="82" grpId="1" bldLvl="0" animBg="1"/>
      <p:bldP spid="83" grpId="0" bldLvl="0" animBg="1"/>
      <p:bldP spid="83" grpId="1" bldLvl="0" animBg="1"/>
      <p:bldP spid="30" grpId="0" bldLvl="0" animBg="1"/>
      <p:bldP spid="7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605229" y="128800"/>
            <a:ext cx="243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Play a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game</a:t>
            </a:r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" y="26515"/>
            <a:ext cx="605641" cy="7468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 bwMode="auto">
          <a:xfrm>
            <a:off x="3492952" y="590647"/>
            <a:ext cx="6400800" cy="6248400"/>
            <a:chOff x="816" y="144"/>
            <a:chExt cx="4032" cy="3936"/>
          </a:xfrm>
        </p:grpSpPr>
        <p:pic>
          <p:nvPicPr>
            <p:cNvPr id="3" name="图片 14338" descr="迷宫_副本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rcRect b="1205"/>
            <a:stretch>
              <a:fillRect/>
            </a:stretch>
          </p:blipFill>
          <p:spPr bwMode="auto">
            <a:xfrm>
              <a:off x="816" y="144"/>
              <a:ext cx="4032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直接连接符 1433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16" y="4080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文本框 143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65965" y="4367310"/>
            <a:ext cx="14763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ree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6" name="文本框 1434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5327" y="1919385"/>
            <a:ext cx="15494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</a:rPr>
              <a:t>bro</a:t>
            </a:r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er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7" name="文本框 143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50752" y="6000847"/>
            <a:ext cx="16002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</a:rPr>
              <a:t>smoo</a:t>
            </a:r>
            <a:r>
              <a:rPr lang="en-US" altLang="zh-CN" sz="3200">
                <a:solidFill>
                  <a:srgbClr val="FF0000"/>
                </a:solidFill>
              </a:rPr>
              <a:t>th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8" name="文本框 1434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45352" y="3181447"/>
            <a:ext cx="15478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irteen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9" name="文本框 1434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58127" y="2495647"/>
            <a:ext cx="24257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</a:rPr>
              <a:t>mo</a:t>
            </a:r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er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0" name="文本框 143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0890" y="2927447"/>
            <a:ext cx="16224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is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1" name="文本框 143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14115" y="3575147"/>
            <a:ext cx="12192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2800">
                <a:solidFill>
                  <a:schemeClr val="tx1"/>
                </a:solidFill>
              </a:rPr>
              <a:t>at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12" name="文本框 1434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06277" y="4078385"/>
            <a:ext cx="169068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</a:rPr>
              <a:t>ma</a:t>
            </a:r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s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3" name="文本框 1434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97990" y="3214785"/>
            <a:ext cx="10668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in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4" name="文本框 1434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37852" y="1270097"/>
            <a:ext cx="19113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ousand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5" name="文本框 1435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58029" y="5447030"/>
            <a:ext cx="19157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ursday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6" name="文本框 1435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69435" y="4934047"/>
            <a:ext cx="1524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th</a:t>
            </a:r>
            <a:r>
              <a:rPr lang="en-US" altLang="zh-CN" sz="3200">
                <a:solidFill>
                  <a:schemeClr val="tx1"/>
                </a:solidFill>
              </a:rPr>
              <a:t>ese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7" name="立方体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571932" y="6030692"/>
            <a:ext cx="914400" cy="914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20" name="图片 19" descr="dog1_副本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0" cstate="print"/>
          <a:srcRect b="56473"/>
          <a:stretch>
            <a:fillRect/>
          </a:stretch>
        </p:blipFill>
        <p:spPr bwMode="auto">
          <a:xfrm>
            <a:off x="2730952" y="4934047"/>
            <a:ext cx="1066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1435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61590" y="5662710"/>
            <a:ext cx="15128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</a:rPr>
              <a:t>wi</a:t>
            </a:r>
            <a:r>
              <a:rPr lang="en-US" altLang="zh-CN" sz="3200">
                <a:solidFill>
                  <a:srgbClr val="FF0000"/>
                </a:solidFill>
              </a:rPr>
              <a:t>th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404E-6 1.85939E-6 C 0.01418 -0.0229 0.04412 0.00948 0.05831 -0.01342 C 0.05988 -0.02706 0.05949 -0.04047 0.06144 -0.05412 C 0.05936 -0.06383 0.05831 -0.07354 0.05571 -0.0828 C 0.05584 -0.08788 0.05324 -0.09552 0.05649 -0.09783 C 0.06469 -0.10315 0.07537 -0.09945 0.0837 -0.09737 C 0.09372 -0.09898 0.10361 -0.1006 0.11364 -0.10315 C 0.1178 -0.10384 0.12405 -0.10153 0.12613 -0.10638 C 0.12874 -0.11286 0.12418 -0.12627 0.12197 -0.13344 C 0.11676 -0.21138 0.12874 -0.19149 0.07563 -0.18293 C 0.06899 -0.18224 0.06274 -0.18132 0.05649 -0.18062 " pathEditMode="relative" rAng="-1112014800" ptsTypes="ffffffffff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3" y="-10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37 -0.218736 C 0.06285 -0.228235 0.05746 -0.245146 0.06337 -0.255999 C 0.11597 -0.255163 0.1559 -0.254121 0.20937 -0.254121 " pathEditMode="relative" rAng="0" ptsTypes="ff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7 -0.25254 C 0.1756 -0.26665 0.17782 -0.27705 0.17938 -0.2907 C 0.17886 -0.33603 0.17508 -0.38136 0.17808 -0.42553 C 0.17873 -0.43709 0.18862 -0.43385 0.18862 -0.43339 C 0.21062 -0.42599 0.22611 -0.42715 0.24993 -0.42969 C 0.26295 -0.43778 0.2899 -0.42969 0.2899 -0.42923 " pathEditMode="relative" rAng="0" ptsTypes="fffff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0" y="-92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99 -0.36308 C 0.33884 -0.35869 0.33377 -0.35985 0.3447 -0.35985 L 0.35056 -0.52335 L 0.41395 -0.53122 L 0.41552 -0.34135 L 0.46576 -0.34944 " pathEditMode="relative" rAng="0" ptsTypes="fAAA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2" y="-73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802 -0.32516 C 0.42802 -0.29348 0.42802 -0.26226 0.42802 -0.23034 L 0.42034 -0.23867 " pathEditMode="relative" rAng="0" ptsTypes="f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4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386 -0.238612 C 0.418816 -0.214802 0.420035 -0.199542 0.413955 -0.179652 C 0.413436 -0.174802 0.410315 -0.150292 0.413955 -0.145432 C 0.416906 -0.141502 0.422466 -0.144052 0.426805 -0.143582 C 0.463086 -0.128792 0.501455 -0.151212 0.537916 -0.151212 " pathEditMode="relative" rAng="0" ptsTypes="ffffA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51 -0.156768 C 0.53881 -0.141738 0.54037 -0.123018 0.54263 -0.105908 C 0.54228 -0.0987376 0.54315 -0.0622074 0.53464 -0.0531874 C 0.53204 -0.0504074 0.52839 -0.0504074 0.52526 -0.0487974 C 0.50096 -0.0527274 0.51572 -0.0511074 0.48082 -0.0511074 " pathEditMode="relative" rAng="0" ptsTypes="ffff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5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592 -0.0513428 C 0.488162 -0.0495374 0.487152 -0.047732 0.487291 -0.0459267 C 0.487583 -0.0421165 0.489884 -0.0348865 0.489884 -0.0348865 C 0.490605 -0.0182306 0.493187 -0.00278116 0.491174 0.0128721 C 0.492036 0.0158796 0.492186 0.0196986 0.493907 0.0219032 C 0.49563 0.0239081 0.498221 0.0237085 0.500375 0.0239081 C 0.512596 0.024915 0.524959 0.0251146 0.53718 0.0257135 C 0.536749 0.0329434 0.53689 0.0403643 0.53588 0.0475857 C 0.535598 0.0497989 0.534017 0.0512051 0.533298 0.05321 C 0.530422 0.0614382 0.530705 0.0700655 0.530705 0.0788925 " pathEditMode="relative" rAng="0" ptsTypes="fffffffffA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6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72 0.07887 C 0.52968 0.09875 0.52929 0.11818 0.5276 0.13807 C 0.52655 0.15079 0.51653 0.14663 0.5276 0.16305 C 0.52903 0.16513 0.54361 0.16767 0.54712 0.16837 C 0.57732 0.17253 0.58761 0.17184 0.62523 0.17184 " pathEditMode="relative" rAng="0" ptsTypes="ffff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9" y="46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6" grpId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/>
        </p:nvSpPr>
        <p:spPr>
          <a:xfrm>
            <a:off x="1501499" y="1128166"/>
            <a:ext cx="9144054" cy="4393145"/>
          </a:xfrm>
          <a:prstGeom prst="roundRect">
            <a:avLst>
              <a:gd name="adj" fmla="val 6973"/>
            </a:avLst>
          </a:prstGeom>
          <a:solidFill>
            <a:schemeClr val="lt1">
              <a:alpha val="6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01499" y="1306660"/>
            <a:ext cx="6224176" cy="1011877"/>
            <a:chOff x="3719" y="1701"/>
            <a:chExt cx="3920" cy="967"/>
          </a:xfrm>
        </p:grpSpPr>
        <p:pic>
          <p:nvPicPr>
            <p:cNvPr id="4" name="图片 3" descr="框图"/>
            <p:cNvPicPr>
              <a:picLocks noChangeAspect="1"/>
            </p:cNvPicPr>
            <p:nvPr/>
          </p:nvPicPr>
          <p:blipFill>
            <a:blip r:embed="rId1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719" y="1701"/>
              <a:ext cx="3920" cy="96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325" y="1915"/>
              <a:ext cx="2553" cy="63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了解</a:t>
              </a:r>
              <a:r>
                <a:rPr kumimoji="1" lang="en-US" altLang="zh-CN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th</a:t>
              </a: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的发音规则</a:t>
              </a:r>
              <a:endParaRPr kumimoji="1" lang="zh-CN" altLang="en-US" sz="3735" b="1" dirty="0">
                <a:ln>
                  <a:noFill/>
                </a:ln>
                <a:solidFill>
                  <a:srgbClr val="1F1F20"/>
                </a:solidFill>
                <a:effectLst/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23814" y="2543327"/>
            <a:ext cx="7063795" cy="948681"/>
            <a:chOff x="4053" y="2991"/>
            <a:chExt cx="4384" cy="967"/>
          </a:xfrm>
        </p:grpSpPr>
        <p:pic>
          <p:nvPicPr>
            <p:cNvPr id="7" name="图片 6" descr="框图"/>
            <p:cNvPicPr>
              <a:picLocks noChangeAspect="1"/>
            </p:cNvPicPr>
            <p:nvPr/>
          </p:nvPicPr>
          <p:blipFill>
            <a:blip r:embed="rId1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4128" y="2991"/>
              <a:ext cx="4309" cy="96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053" y="3117"/>
              <a:ext cx="3832" cy="6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记忆</a:t>
              </a:r>
              <a:r>
                <a:rPr kumimoji="1" lang="en-US" altLang="zh-CN" sz="3735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th</a:t>
              </a:r>
              <a:r>
                <a:rPr kumimoji="1" lang="zh-CN" altLang="en-US" sz="3735" b="1" smtClean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的</a:t>
              </a:r>
              <a:r>
                <a:rPr kumimoji="1" lang="zh-CN" altLang="en-US" sz="3735" b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发音规则</a:t>
              </a:r>
              <a:endParaRPr kumimoji="1" lang="zh-CN" altLang="en-US" sz="3735" b="1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84092" y="3826042"/>
            <a:ext cx="7224868" cy="1695269"/>
            <a:chOff x="3917" y="4137"/>
            <a:chExt cx="5263" cy="1634"/>
          </a:xfrm>
        </p:grpSpPr>
        <p:pic>
          <p:nvPicPr>
            <p:cNvPr id="10" name="图片 9" descr="框图"/>
            <p:cNvPicPr>
              <a:picLocks noChangeAspect="1"/>
            </p:cNvPicPr>
            <p:nvPr/>
          </p:nvPicPr>
          <p:blipFill>
            <a:blip r:embed="rId1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917" y="4137"/>
              <a:ext cx="5263" cy="96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016" y="4304"/>
              <a:ext cx="4375" cy="14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defTabSz="914400" fontAlgn="base">
                <a:buClrTx/>
                <a:buSzTx/>
                <a:buFontTx/>
                <a:defRPr/>
              </a:pP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根据发音规则读出生词</a:t>
              </a:r>
              <a:endParaRPr kumimoji="1" lang="zh-CN" altLang="en-US" sz="3735" b="1" dirty="0">
                <a:ln>
                  <a:noFill/>
                </a:ln>
                <a:solidFill>
                  <a:srgbClr val="1F1F20"/>
                </a:solidFill>
                <a:effectLst/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20005" y="2919184"/>
            <a:ext cx="1175173" cy="467360"/>
            <a:chOff x="7639" y="3163"/>
            <a:chExt cx="1388" cy="552"/>
          </a:xfrm>
        </p:grpSpPr>
        <p:sp>
          <p:nvSpPr>
            <p:cNvPr id="13" name="五角星 5"/>
            <p:cNvSpPr/>
            <p:nvPr/>
          </p:nvSpPr>
          <p:spPr>
            <a:xfrm>
              <a:off x="7639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4" name="五角星 10"/>
            <p:cNvSpPr/>
            <p:nvPr/>
          </p:nvSpPr>
          <p:spPr>
            <a:xfrm>
              <a:off x="8425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</p:grpSp>
      <p:sp>
        <p:nvSpPr>
          <p:cNvPr id="15" name="五角星 23"/>
          <p:cNvSpPr/>
          <p:nvPr/>
        </p:nvSpPr>
        <p:spPr>
          <a:xfrm>
            <a:off x="7782579" y="1636994"/>
            <a:ext cx="510540" cy="4673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6" name="组合 15"/>
          <p:cNvGrpSpPr/>
          <p:nvPr/>
        </p:nvGrpSpPr>
        <p:grpSpPr>
          <a:xfrm>
            <a:off x="8804053" y="4284296"/>
            <a:ext cx="1840653" cy="467360"/>
            <a:chOff x="8075" y="4275"/>
            <a:chExt cx="2174" cy="552"/>
          </a:xfrm>
        </p:grpSpPr>
        <p:sp>
          <p:nvSpPr>
            <p:cNvPr id="17" name="五角星 17"/>
            <p:cNvSpPr/>
            <p:nvPr/>
          </p:nvSpPr>
          <p:spPr>
            <a:xfrm>
              <a:off x="8075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8" name="五角星 18"/>
            <p:cNvSpPr/>
            <p:nvPr/>
          </p:nvSpPr>
          <p:spPr>
            <a:xfrm>
              <a:off x="8861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9" name="五角星 19"/>
            <p:cNvSpPr/>
            <p:nvPr/>
          </p:nvSpPr>
          <p:spPr>
            <a:xfrm>
              <a:off x="9647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200" y="2424584"/>
            <a:ext cx="1014733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three___________        	2. mother___________  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brother_________        	4. that  ____________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 father  _________         	6. fifth_____________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047" y="1485022"/>
            <a:ext cx="5623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、英译汉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>
            <p:custDataLst>
              <p:tags r:id="rId3"/>
            </p:custDataLst>
          </p:nvPr>
        </p:nvSpPr>
        <p:spPr>
          <a:xfrm>
            <a:off x="3083132" y="2359336"/>
            <a:ext cx="21026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endParaRPr lang="zh-CN" altLang="en-US" sz="32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8313410" y="2351714"/>
            <a:ext cx="21026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妈妈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3054646" y="3178490"/>
            <a:ext cx="21026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兄弟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>
            <p:custDataLst>
              <p:tags r:id="rId6"/>
            </p:custDataLst>
          </p:nvPr>
        </p:nvSpPr>
        <p:spPr>
          <a:xfrm>
            <a:off x="8268642" y="3204208"/>
            <a:ext cx="21026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那个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>
            <p:custDataLst>
              <p:tags r:id="rId7"/>
            </p:custDataLst>
          </p:nvPr>
        </p:nvSpPr>
        <p:spPr>
          <a:xfrm>
            <a:off x="3099394" y="4000504"/>
            <a:ext cx="21026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爸爸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>
            <p:custDataLst>
              <p:tags r:id="rId8"/>
            </p:custDataLst>
          </p:nvPr>
        </p:nvSpPr>
        <p:spPr>
          <a:xfrm>
            <a:off x="8284846" y="4061464"/>
            <a:ext cx="21026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第五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82352" cy="106877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9930" y="305873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Exercises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2" descr="https://ss1.bdstatic.com/70cFvXSh_Q1YnxGkpoWK1HF6hhy/it/u=945104708,67299179&amp;fm=27&amp;gp=0.jpg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020855" y="3241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" name="矩形 167"/>
          <p:cNvSpPr/>
          <p:nvPr>
            <p:custDataLst>
              <p:tags r:id="rId2"/>
            </p:custDataLst>
          </p:nvPr>
        </p:nvSpPr>
        <p:spPr>
          <a:xfrm>
            <a:off x="971340" y="1858750"/>
            <a:ext cx="10453636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)1. A.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ree   B.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ousand   C. bo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      D.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ese</a:t>
            </a:r>
            <a:endParaRPr lang="en-US" altLang="zh-CN" sz="2800" dirty="0" smtClean="0">
              <a:ln w="0"/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ln w="0"/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(   )2. A. brea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  B. brea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   C.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ough   D.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ank</a:t>
            </a:r>
            <a:endParaRPr lang="en-US" altLang="zh-CN" sz="2800" dirty="0" smtClean="0">
              <a:ln w="0"/>
              <a:latin typeface="Comic Sans MS" panose="030F0702030302020204" pitchFamily="66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ln w="0"/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(   )3. A. wor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    B. sou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       C. four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   D.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at</a:t>
            </a:r>
            <a:endParaRPr lang="en-US" altLang="zh-CN" sz="2800" dirty="0" smtClean="0">
              <a:ln w="0"/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ln w="0"/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(   )4. A. no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ing   B. wi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        C.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eatre  D. </a:t>
            </a:r>
            <a:r>
              <a:rPr lang="en-US" altLang="zh-CN" sz="2800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</a:t>
            </a:r>
            <a:r>
              <a:rPr lang="en-US" altLang="zh-CN" sz="280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ank</a:t>
            </a:r>
            <a:endParaRPr lang="en-US" altLang="zh-CN" sz="2800" dirty="0" smtClean="0">
              <a:ln w="0"/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>
            <p:custDataLst>
              <p:tags r:id="rId3"/>
            </p:custDataLst>
          </p:nvPr>
        </p:nvSpPr>
        <p:spPr>
          <a:xfrm>
            <a:off x="552415" y="961775"/>
            <a:ext cx="88617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二、找出下列单词中字母组合</a:t>
            </a:r>
            <a:r>
              <a:rPr lang="en-US" altLang="zh-CN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</a:t>
            </a:r>
            <a:r>
              <a:rPr lang="zh-CN" altLang="en-US" sz="3200" b="1" dirty="0" smtClean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发音不同的单词</a:t>
            </a:r>
            <a:r>
              <a:rPr lang="zh-CN" altLang="en-US" sz="3200" b="1" dirty="0">
                <a:solidFill>
                  <a:srgbClr val="66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 dirty="0" smtClean="0">
              <a:solidFill>
                <a:srgbClr val="66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Box 39"/>
          <p:cNvSpPr txBox="1"/>
          <p:nvPr>
            <p:custDataLst>
              <p:tags r:id="rId4"/>
            </p:custDataLst>
          </p:nvPr>
        </p:nvSpPr>
        <p:spPr>
          <a:xfrm>
            <a:off x="1145511" y="1963541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5"/>
            </p:custDataLst>
          </p:nvPr>
        </p:nvSpPr>
        <p:spPr>
          <a:xfrm>
            <a:off x="1135462" y="4205463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6"/>
            </p:custDataLst>
          </p:nvPr>
        </p:nvSpPr>
        <p:spPr>
          <a:xfrm>
            <a:off x="1126099" y="5313292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7"/>
            </p:custDataLst>
          </p:nvPr>
        </p:nvSpPr>
        <p:spPr>
          <a:xfrm>
            <a:off x="1126098" y="3084761"/>
            <a:ext cx="4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175" y="-1427423"/>
            <a:ext cx="4381500" cy="99187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4" name="组合 32"/>
          <p:cNvGrpSpPr/>
          <p:nvPr/>
        </p:nvGrpSpPr>
        <p:grpSpPr>
          <a:xfrm>
            <a:off x="993427" y="4614215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25654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5" name="文本框 8"/>
          <p:cNvSpPr txBox="1"/>
          <p:nvPr/>
        </p:nvSpPr>
        <p:spPr>
          <a:xfrm>
            <a:off x="282287" y="38158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483839" y="2645754"/>
            <a:ext cx="2863284" cy="1604266"/>
            <a:chOff x="1704220" y="2111032"/>
            <a:chExt cx="2863284" cy="1604266"/>
          </a:xfrm>
        </p:grpSpPr>
        <p:sp>
          <p:nvSpPr>
            <p:cNvPr id="44" name="TextBox 43"/>
            <p:cNvSpPr txBox="1"/>
            <p:nvPr>
              <p:custDataLst>
                <p:tags r:id="rId3"/>
              </p:custDataLst>
            </p:nvPr>
          </p:nvSpPr>
          <p:spPr>
            <a:xfrm>
              <a:off x="1704220" y="2111032"/>
              <a:ext cx="2863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字母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/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字母组合</a:t>
              </a:r>
              <a:endPara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205522" y="2884301"/>
              <a:ext cx="1343638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-</a:t>
              </a:r>
              <a:r>
                <a:rPr lang="en-US" altLang="zh-CN" sz="48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4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-</a:t>
              </a:r>
              <a:endParaRPr lang="zh-CN" alt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984659" y="2646430"/>
            <a:ext cx="1643263" cy="1500876"/>
            <a:chOff x="5382866" y="2177159"/>
            <a:chExt cx="1643263" cy="1500876"/>
          </a:xfrm>
        </p:grpSpPr>
        <p:sp>
          <p:nvSpPr>
            <p:cNvPr id="48" name="TextBox 47"/>
            <p:cNvSpPr txBox="1"/>
            <p:nvPr>
              <p:custDataLst>
                <p:tags r:id="rId5"/>
              </p:custDataLst>
            </p:nvPr>
          </p:nvSpPr>
          <p:spPr>
            <a:xfrm>
              <a:off x="5382866" y="2177159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发音</a:t>
              </a:r>
              <a:endPara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矩形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82866" y="2847038"/>
              <a:ext cx="1643263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4800" dirty="0"/>
                <a:t>/</a:t>
              </a:r>
              <a:r>
                <a:rPr lang="en-US" altLang="zh-CN" sz="4800" dirty="0" smtClean="0"/>
                <a:t>θ</a:t>
              </a:r>
              <a:r>
                <a:rPr lang="en-US" altLang="zh-CN" sz="4800" dirty="0">
                  <a:latin typeface="Comic Sans MS" panose="030F0702030302020204" pitchFamily="66" charset="0"/>
                  <a:cs typeface="Times New Roman" panose="02020603050405020304" pitchFamily="18" charset="0"/>
                </a:rPr>
                <a:t>/</a:t>
              </a:r>
              <a:endParaRPr lang="zh-CN" altLang="en-US" sz="48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直接箭头连接符 55"/>
          <p:cNvCxnSpPr/>
          <p:nvPr>
            <p:custDataLst>
              <p:tags r:id="rId7"/>
            </p:custDataLst>
          </p:nvPr>
        </p:nvCxnSpPr>
        <p:spPr>
          <a:xfrm>
            <a:off x="3421625" y="3817155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>
            <p:custDataLst>
              <p:tags r:id="rId8"/>
            </p:custDataLst>
          </p:nvPr>
        </p:nvCxnSpPr>
        <p:spPr>
          <a:xfrm>
            <a:off x="6259540" y="3816237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7428206" y="2582988"/>
            <a:ext cx="3408305" cy="1658779"/>
            <a:chOff x="7428206" y="2084220"/>
            <a:chExt cx="3408305" cy="1658779"/>
          </a:xfrm>
        </p:grpSpPr>
        <p:sp>
          <p:nvSpPr>
            <p:cNvPr id="47" name="TextBox 46"/>
            <p:cNvSpPr txBox="1"/>
            <p:nvPr>
              <p:custDataLst>
                <p:tags r:id="rId9"/>
              </p:custDataLst>
            </p:nvPr>
          </p:nvSpPr>
          <p:spPr>
            <a:xfrm>
              <a:off x="8438936" y="2084220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词语</a:t>
              </a:r>
              <a:endPara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TextBox 58"/>
            <p:cNvSpPr txBox="1"/>
            <p:nvPr>
              <p:custDataLst>
                <p:tags r:id="rId10"/>
              </p:custDataLst>
            </p:nvPr>
          </p:nvSpPr>
          <p:spPr>
            <a:xfrm>
              <a:off x="7428206" y="2665781"/>
              <a:ext cx="340830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ree    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in</a:t>
              </a:r>
              <a:endParaRPr lang="en-US" altLang="zh-CN" sz="32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irteen </a:t>
              </a:r>
              <a:r>
                <a:rPr lang="en-US" altLang="zh-CN" sz="3200" dirty="0" err="1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ma</a:t>
              </a:r>
              <a:r>
                <a:rPr lang="en-US" altLang="zh-CN" sz="32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err="1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 </a:t>
              </a:r>
              <a:endParaRPr lang="zh-CN" altLang="en-US" sz="2800" dirty="0" err="1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80933" y="4658090"/>
            <a:ext cx="13436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altLang="zh-CN" sz="48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</a:t>
            </a:r>
            <a:r>
              <a:rPr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endParaRPr lang="zh-CN" altLang="en-US" sz="48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51" name="直接箭头连接符 50"/>
          <p:cNvCxnSpPr/>
          <p:nvPr>
            <p:custDataLst>
              <p:tags r:id="rId12"/>
            </p:custDataLst>
          </p:nvPr>
        </p:nvCxnSpPr>
        <p:spPr>
          <a:xfrm>
            <a:off x="3421625" y="5073588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84659" y="4556939"/>
            <a:ext cx="16432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/</a:t>
            </a:r>
            <a:r>
              <a:rPr lang="en-US" altLang="zh-CN" sz="4800" dirty="0" smtClean="0"/>
              <a:t>ð</a:t>
            </a:r>
            <a:r>
              <a:rPr lang="en-US" altLang="zh-CN" sz="4800" dirty="0">
                <a:latin typeface="Comic Sans MS" panose="030F0702030302020204" pitchFamily="66" charset="0"/>
                <a:cs typeface="Times New Roman" panose="02020603050405020304" pitchFamily="18" charset="0"/>
              </a:rPr>
              <a:t>/</a:t>
            </a:r>
            <a:endParaRPr lang="zh-CN" altLang="en-US" sz="4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55" name="直接箭头连接符 54"/>
          <p:cNvCxnSpPr/>
          <p:nvPr>
            <p:custDataLst>
              <p:tags r:id="rId14"/>
            </p:custDataLst>
          </p:nvPr>
        </p:nvCxnSpPr>
        <p:spPr>
          <a:xfrm>
            <a:off x="6280741" y="5068369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>
            <p:custDataLst>
              <p:tags r:id="rId15"/>
            </p:custDataLst>
          </p:nvPr>
        </p:nvSpPr>
        <p:spPr>
          <a:xfrm>
            <a:off x="7405799" y="4534979"/>
            <a:ext cx="3544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     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</a:t>
            </a:r>
            <a:endParaRPr lang="en-US" altLang="zh-CN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er bro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er</a:t>
            </a:r>
            <a:r>
              <a:rPr lang="en-US" altLang="zh-C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endParaRPr lang="zh-CN" altLang="en-US" sz="2800" dirty="0" err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6493" y="1487182"/>
            <a:ext cx="9117610" cy="82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</a:t>
            </a:r>
            <a:r>
              <a:rPr lang="zh-CN" altLang="en-US" sz="360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字母组</a:t>
            </a:r>
            <a:r>
              <a:rPr lang="zh-CN" altLang="en-US" sz="360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合</a:t>
            </a:r>
            <a:r>
              <a:rPr lang="en-US" altLang="zh-CN" sz="360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zh-CN" altLang="en-US" sz="360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发音规</a:t>
            </a:r>
            <a:r>
              <a:rPr lang="zh-CN" altLang="en-US" sz="360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则。</a:t>
            </a:r>
            <a:endParaRPr lang="zh-CN" altLang="en-US" sz="3600" dirty="0">
              <a:solidFill>
                <a:srgbClr val="000000"/>
              </a:solidFill>
              <a:latin typeface="Comic Sans MS" panose="030F0702030302020204" pitchFamily="66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20461" y="285091"/>
            <a:ext cx="231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Lead in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957237" y="2008989"/>
            <a:ext cx="90525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Go to the study.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likes to learn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Go to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ba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room.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likes to take a ba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Go to the kitchen.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likes to eat cake. Ah! A big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mou</a:t>
            </a:r>
            <a:r>
              <a:rPr lang="en-US" altLang="zh-CN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!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60960" y="1200642"/>
            <a:ext cx="333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read.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1080416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273359" y="1144545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34"/>
          <p:cNvGrpSpPr/>
          <p:nvPr/>
        </p:nvGrpSpPr>
        <p:grpSpPr>
          <a:xfrm>
            <a:off x="1767400" y="232689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105" name="文本框 8"/>
          <p:cNvSpPr txBox="1"/>
          <p:nvPr/>
        </p:nvSpPr>
        <p:spPr>
          <a:xfrm>
            <a:off x="295927" y="380749"/>
            <a:ext cx="25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>
            <p:custDataLst>
              <p:tags r:id="rId2"/>
            </p:custDataLst>
          </p:nvPr>
        </p:nvSpPr>
        <p:spPr>
          <a:xfrm>
            <a:off x="2610372" y="2230897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Read the words.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16" name="矩形 115"/>
          <p:cNvSpPr/>
          <p:nvPr>
            <p:custDataLst>
              <p:tags r:id="rId3"/>
            </p:custDataLst>
          </p:nvPr>
        </p:nvSpPr>
        <p:spPr>
          <a:xfrm>
            <a:off x="2580875" y="3329236"/>
            <a:ext cx="345638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Collect words with “</a:t>
            </a:r>
            <a:r>
              <a:rPr lang="en-US" sz="2800" dirty="0" smtClean="0"/>
              <a:t>/θ/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” or “</a:t>
            </a:r>
            <a:r>
              <a:rPr lang="en-US" sz="2800" dirty="0" smtClean="0"/>
              <a:t>/ð/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”.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4"/>
            </p:custDataLst>
          </p:nvPr>
        </p:nvSpPr>
        <p:spPr>
          <a:xfrm>
            <a:off x="6725173" y="2221418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sentences using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words we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have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6870" y="1631044"/>
            <a:ext cx="8138350" cy="2622297"/>
            <a:chOff x="1403349" y="2070100"/>
            <a:chExt cx="8138350" cy="2622297"/>
          </a:xfrm>
        </p:grpSpPr>
        <p:pic>
          <p:nvPicPr>
            <p:cNvPr id="6" name="图片 5" descr="未标题-2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79360" y="3746500"/>
              <a:ext cx="3962339" cy="94589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349" y="2070100"/>
              <a:ext cx="4446271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54355" y="290366"/>
            <a:ext cx="4162545" cy="1890372"/>
            <a:chOff x="6864522" y="413821"/>
            <a:chExt cx="5509982" cy="21526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4522" y="413821"/>
              <a:ext cx="3049601" cy="21526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0961807" y="1063936"/>
              <a:ext cx="1412697" cy="60556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4991823"/>
            <a:ext cx="2006600" cy="14301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3390630"/>
            <a:ext cx="1534232" cy="189190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31273" y="2204488"/>
            <a:ext cx="11875" cy="35261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6176" y="2534459"/>
            <a:ext cx="0" cy="294006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6161" y="1953128"/>
            <a:ext cx="11875" cy="41507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6176" y="5474525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7210" y="5759534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68036" y="6090063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1"/>
          <p:cNvSpPr txBox="1"/>
          <p:nvPr>
            <p:custDataLst>
              <p:tags r:id="rId1"/>
            </p:custDataLst>
          </p:nvPr>
        </p:nvSpPr>
        <p:spPr>
          <a:xfrm>
            <a:off x="3566160" y="1115060"/>
            <a:ext cx="4275455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How </a:t>
            </a:r>
            <a:r>
              <a:rPr lang="en-US" altLang="zh-CN" sz="3600" b="1">
                <a:solidFill>
                  <a:srgbClr val="0070C0"/>
                </a:solidFill>
                <a:latin typeface="Comic Sans MS" panose="030F0702030302020204" pitchFamily="66" charset="0"/>
              </a:rPr>
              <a:t>to </a:t>
            </a:r>
            <a:r>
              <a:rPr lang="en-US" altLang="zh-CN" sz="36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spell th?</a:t>
            </a:r>
            <a:endParaRPr lang="en-US" altLang="zh-C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31"/>
          <p:cNvSpPr txBox="1"/>
          <p:nvPr>
            <p:custDataLst>
              <p:tags r:id="rId2"/>
            </p:custDataLst>
          </p:nvPr>
        </p:nvSpPr>
        <p:spPr>
          <a:xfrm>
            <a:off x="2617224" y="2214938"/>
            <a:ext cx="6892290" cy="603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学习</a:t>
            </a:r>
            <a:r>
              <a:rPr lang="en-US" altLang="zh-CN" sz="3200" b="1" dirty="0" err="1" smtClean="0">
                <a:latin typeface="Comic Sans MS" panose="030F0702030302020204" pitchFamily="66" charset="0"/>
              </a:rPr>
              <a:t>th</a:t>
            </a:r>
            <a:r>
              <a:rPr lang="zh-CN" altLang="zh-CN" sz="3200" b="1" dirty="0" smtClean="0">
                <a:latin typeface="Comic Sans MS" panose="030F0702030302020204" pitchFamily="66" charset="0"/>
              </a:rPr>
              <a:t> </a:t>
            </a:r>
            <a:r>
              <a:rPr lang="zh-CN" altLang="zh-CN" sz="3200" b="1" dirty="0">
                <a:latin typeface="Comic Sans MS" panose="030F0702030302020204" pitchFamily="66" charset="0"/>
              </a:rPr>
              <a:t>在单词中发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θ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zh-CN" altLang="zh-CN" sz="3200" b="1" dirty="0">
                <a:latin typeface="Comic Sans MS" panose="030F0702030302020204" pitchFamily="66" charset="0"/>
              </a:rPr>
              <a:t>规</a:t>
            </a:r>
            <a:r>
              <a:rPr lang="zh-CN" altLang="zh-CN" sz="3200" b="1" dirty="0" smtClean="0">
                <a:latin typeface="Comic Sans MS" panose="030F0702030302020204" pitchFamily="66" charset="0"/>
              </a:rPr>
              <a:t>则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箭头: 下 1"/>
          <p:cNvSpPr/>
          <p:nvPr>
            <p:custDataLst>
              <p:tags r:id="rId3"/>
            </p:custDataLst>
          </p:nvPr>
        </p:nvSpPr>
        <p:spPr>
          <a:xfrm>
            <a:off x="5446643" y="2902226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31"/>
          <p:cNvSpPr txBox="1"/>
          <p:nvPr>
            <p:custDataLst>
              <p:tags r:id="rId4"/>
            </p:custDataLst>
          </p:nvPr>
        </p:nvSpPr>
        <p:spPr>
          <a:xfrm>
            <a:off x="2815651" y="3431441"/>
            <a:ext cx="65724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学习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latin typeface="Comic Sans MS" panose="030F0702030302020204" pitchFamily="66" charset="0"/>
              </a:rPr>
              <a:t>th</a:t>
            </a:r>
            <a:r>
              <a:rPr lang="zh-CN" altLang="zh-CN" sz="3200" b="1" dirty="0">
                <a:latin typeface="Comic Sans MS" panose="030F0702030302020204" pitchFamily="66" charset="0"/>
              </a:rPr>
              <a:t>在单词中发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ð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zh-CN" altLang="zh-CN" sz="3200" b="1" dirty="0">
                <a:latin typeface="Comic Sans MS" panose="030F0702030302020204" pitchFamily="66" charset="0"/>
              </a:rPr>
              <a:t>规则</a:t>
            </a:r>
            <a:endParaRPr lang="zh-CN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28" name="箭头: 下 27"/>
          <p:cNvSpPr/>
          <p:nvPr>
            <p:custDataLst>
              <p:tags r:id="rId5"/>
            </p:custDataLst>
          </p:nvPr>
        </p:nvSpPr>
        <p:spPr>
          <a:xfrm>
            <a:off x="5446642" y="4127084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1"/>
          <p:cNvSpPr txBox="1"/>
          <p:nvPr>
            <p:custDataLst>
              <p:tags r:id="rId6"/>
            </p:custDataLst>
          </p:nvPr>
        </p:nvSpPr>
        <p:spPr>
          <a:xfrm>
            <a:off x="3276143" y="4836795"/>
            <a:ext cx="5808479" cy="629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 smtClean="0">
                <a:latin typeface="Comic Sans MS" panose="030F0702030302020204" pitchFamily="66" charset="0"/>
              </a:rPr>
              <a:t>学习</a:t>
            </a:r>
            <a:r>
              <a:rPr lang="en-US" altLang="zh-CN" sz="3200" b="1" dirty="0" err="1" smtClean="0">
                <a:latin typeface="Comic Sans MS" panose="030F0702030302020204" pitchFamily="66" charset="0"/>
              </a:rPr>
              <a:t>th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θ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&amp;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ð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200" b="1" dirty="0">
                <a:latin typeface="Comic Sans MS" panose="030F0702030302020204" pitchFamily="66" charset="0"/>
              </a:rPr>
              <a:t>的发音要</a:t>
            </a:r>
            <a:r>
              <a:rPr lang="zh-CN" altLang="en-US" sz="3200" b="1" dirty="0" smtClean="0">
                <a:latin typeface="Comic Sans MS" panose="030F0702030302020204" pitchFamily="66" charset="0"/>
              </a:rPr>
              <a:t>领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3080243" cy="10687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3040" y="315979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Presentation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bldLvl="0" animBg="1"/>
      <p:bldP spid="2" grpId="1" bldLvl="0" animBg="1"/>
      <p:bldP spid="27" grpId="0"/>
      <p:bldP spid="27" grpId="1"/>
      <p:bldP spid="28" grpId="0" bldLvl="0" animBg="1"/>
      <p:bldP spid="28" grpId="1" bldLvl="0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24秋\英语\图\P40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2" y="1699811"/>
            <a:ext cx="10727339" cy="39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8"/>
          <p:cNvSpPr txBox="1"/>
          <p:nvPr/>
        </p:nvSpPr>
        <p:spPr>
          <a:xfrm>
            <a:off x="777368" y="813783"/>
            <a:ext cx="473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read.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693557"/>
            <a:ext cx="605641" cy="74683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28" y="106668"/>
            <a:ext cx="838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027900" y="217971"/>
            <a:ext cx="21788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Let’s </a:t>
            </a:r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spell</a:t>
            </a:r>
            <a:endParaRPr lang="en-US" altLang="zh-CN" sz="3200" b="1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9" name="文本框 20"/>
          <p:cNvSpPr txBox="1"/>
          <p:nvPr/>
        </p:nvSpPr>
        <p:spPr>
          <a:xfrm>
            <a:off x="1089660" y="1806349"/>
            <a:ext cx="905395" cy="6743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1"/>
          <p:cNvSpPr txBox="1"/>
          <p:nvPr/>
        </p:nvSpPr>
        <p:spPr>
          <a:xfrm>
            <a:off x="1059180" y="4162199"/>
            <a:ext cx="935875" cy="6743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ð/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/>
          <p:cNvSpPr txBox="1"/>
          <p:nvPr>
            <p:custDataLst>
              <p:tags r:id="rId5"/>
            </p:custDataLst>
          </p:nvPr>
        </p:nvSpPr>
        <p:spPr>
          <a:xfrm rot="21265642">
            <a:off x="3233709" y="1874481"/>
            <a:ext cx="1612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ree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TextBox 9"/>
          <p:cNvSpPr txBox="1"/>
          <p:nvPr>
            <p:custDataLst>
              <p:tags r:id="rId6"/>
            </p:custDataLst>
          </p:nvPr>
        </p:nvSpPr>
        <p:spPr>
          <a:xfrm rot="322279">
            <a:off x="5352591" y="1965656"/>
            <a:ext cx="1612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in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3" name="TextBox 9"/>
          <p:cNvSpPr txBox="1"/>
          <p:nvPr>
            <p:custDataLst>
              <p:tags r:id="rId7"/>
            </p:custDataLst>
          </p:nvPr>
        </p:nvSpPr>
        <p:spPr>
          <a:xfrm rot="20676594">
            <a:off x="6595103" y="1864478"/>
            <a:ext cx="1612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irteen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5" name="TextBox 9"/>
          <p:cNvSpPr txBox="1"/>
          <p:nvPr>
            <p:custDataLst>
              <p:tags r:id="rId8"/>
            </p:custDataLst>
          </p:nvPr>
        </p:nvSpPr>
        <p:spPr>
          <a:xfrm rot="626341">
            <a:off x="8527392" y="1971253"/>
            <a:ext cx="1612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ma</a:t>
            </a:r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s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7" name="TextBox 9"/>
          <p:cNvSpPr txBox="1"/>
          <p:nvPr>
            <p:custDataLst>
              <p:tags r:id="rId9"/>
            </p:custDataLst>
          </p:nvPr>
        </p:nvSpPr>
        <p:spPr>
          <a:xfrm rot="892084">
            <a:off x="2696850" y="3822374"/>
            <a:ext cx="1612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is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8" name="TextBox 9"/>
          <p:cNvSpPr txBox="1"/>
          <p:nvPr>
            <p:custDataLst>
              <p:tags r:id="rId10"/>
            </p:custDataLst>
          </p:nvPr>
        </p:nvSpPr>
        <p:spPr>
          <a:xfrm rot="20996651">
            <a:off x="4670901" y="3743794"/>
            <a:ext cx="1612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at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0" name="TextBox 9"/>
          <p:cNvSpPr txBox="1"/>
          <p:nvPr>
            <p:custDataLst>
              <p:tags r:id="rId11"/>
            </p:custDataLst>
          </p:nvPr>
        </p:nvSpPr>
        <p:spPr>
          <a:xfrm rot="626341">
            <a:off x="6112729" y="3794082"/>
            <a:ext cx="1612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mo</a:t>
            </a:r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er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1" name="TextBox 9"/>
          <p:cNvSpPr txBox="1"/>
          <p:nvPr>
            <p:custDataLst>
              <p:tags r:id="rId12"/>
            </p:custDataLst>
          </p:nvPr>
        </p:nvSpPr>
        <p:spPr>
          <a:xfrm rot="20861710">
            <a:off x="7795906" y="3732040"/>
            <a:ext cx="161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bro</a:t>
            </a:r>
            <a:r>
              <a:rPr lang="en-US" altLang="zh-CN" sz="2800" b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altLang="zh-CN" sz="2800" b="1" smtClean="0">
                <a:latin typeface="Comic Sans MS" panose="030F0702030302020204" pitchFamily="66" charset="0"/>
                <a:cs typeface="Comic Sans MS" panose="030F0702030302020204" pitchFamily="66" charset="0"/>
              </a:rPr>
              <a:t>er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U4A Let's spell.wma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8127.353516" end="158031.875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74125" y="883179"/>
            <a:ext cx="557213" cy="5572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0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5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/>
          <p:nvPr/>
        </p:nvSpPr>
        <p:spPr>
          <a:xfrm>
            <a:off x="5717170" y="2550276"/>
            <a:ext cx="4774565" cy="113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ree </a:t>
            </a:r>
            <a:r>
              <a:rPr 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ː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701167" y="440160"/>
            <a:ext cx="35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Read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the words</a:t>
            </a:r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0" y="298470"/>
            <a:ext cx="605641" cy="746835"/>
          </a:xfrm>
          <a:prstGeom prst="rect">
            <a:avLst/>
          </a:prstGeom>
        </p:spPr>
      </p:pic>
      <p:pic>
        <p:nvPicPr>
          <p:cNvPr id="4098" name="Picture 2" descr="E:\24秋\英语\图\P40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r="64639" b="50000"/>
          <a:stretch>
            <a:fillRect/>
          </a:stretch>
        </p:blipFill>
        <p:spPr bwMode="auto">
          <a:xfrm>
            <a:off x="1178318" y="1239932"/>
            <a:ext cx="3847427" cy="43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165243" y="3160953"/>
            <a:ext cx="4774565" cy="113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US" sz="5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θɪn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97965" y="1301990"/>
            <a:ext cx="4196080" cy="4848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59195" y="2444115"/>
            <a:ext cx="4144010" cy="2213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irteen</a:t>
            </a:r>
            <a:endParaRPr lang="en-US" sz="5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ˌ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ɜ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ːˈ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tiːn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r="3482"/>
          <a:stretch>
            <a:fillRect/>
          </a:stretch>
        </p:blipFill>
        <p:spPr>
          <a:xfrm>
            <a:off x="1345565" y="1252220"/>
            <a:ext cx="4203180" cy="4545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615940" y="2415221"/>
            <a:ext cx="6576060" cy="1215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ma</a:t>
            </a:r>
            <a:r>
              <a:rPr lang="en-US" sz="54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54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</a:t>
            </a:r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mæ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θ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9664" y="1113693"/>
            <a:ext cx="3924796" cy="40893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commondata" val="eyJoZGlkIjoiNTdjZWYzNWRlMTM2NWY2ODAxZjFiZmExYWJmYWRhNzQifQ=="/>
  <p:tag name="KSO_WPP_MARK_KEY" val="5bbc48b0-c522-4433-8439-ed0b54ab2f25"/>
  <p:tag name="COMMONDATA" val="eyJoZGlkIjoiYjQwMGZiMTcxN2Y0MjdlMWMyYmU2MGI4ZTBkYTBjZWI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>
        <a:noAutofit/>
      </a:bodyPr>
      <a:lstStyle>
        <a:defPPr>
          <a:lnSpc>
            <a:spcPct val="120000"/>
          </a:lnSpc>
          <a:defRPr lang="zh-CN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</Words>
  <Application>WPS 演示</Application>
  <PresentationFormat>自定义</PresentationFormat>
  <Paragraphs>350</Paragraphs>
  <Slides>31</Slides>
  <Notes>18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Comic Sans MS</vt:lpstr>
      <vt:lpstr>Segoe UI Semilight</vt:lpstr>
      <vt:lpstr>黑体</vt:lpstr>
      <vt:lpstr>Times New Roman</vt:lpstr>
      <vt:lpstr>Gulim</vt:lpstr>
      <vt:lpstr>Calibri</vt:lpstr>
      <vt:lpstr>微软雅黑</vt:lpstr>
      <vt:lpstr>Arial Unicode MS</vt:lpstr>
      <vt:lpstr>MS UI Gothic</vt:lpstr>
      <vt:lpstr>楷体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Emily</cp:lastModifiedBy>
  <cp:revision>1081</cp:revision>
  <dcterms:created xsi:type="dcterms:W3CDTF">2019-08-19T07:47:00Z</dcterms:created>
  <dcterms:modified xsi:type="dcterms:W3CDTF">2024-04-11T03:09:23Z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FB0087F5C2A842ADA7D427C2C54BEF80_13</vt:lpwstr>
  </property>
  <property fmtid="{D5CDD505-2E9C-101B-9397-08002B2CF9AE}" pid="3" name="KSOProductBuildVer">
    <vt:lpwstr>2052-11.1.0.14309</vt:lpwstr>
  </property>
</Properties>
</file>