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65" r:id="rId3"/>
    <p:sldId id="276" r:id="rId4"/>
    <p:sldId id="310" r:id="rId5"/>
    <p:sldId id="330" r:id="rId6"/>
    <p:sldId id="282" r:id="rId7"/>
    <p:sldId id="322" r:id="rId8"/>
    <p:sldId id="326" r:id="rId9"/>
    <p:sldId id="325" r:id="rId10"/>
    <p:sldId id="331" r:id="rId11"/>
    <p:sldId id="332" r:id="rId12"/>
    <p:sldId id="323" r:id="rId13"/>
    <p:sldId id="324" r:id="rId14"/>
    <p:sldId id="279" r:id="rId15"/>
    <p:sldId id="333" r:id="rId16"/>
    <p:sldId id="272" r:id="rId17"/>
    <p:sldId id="294" r:id="rId18"/>
    <p:sldId id="295" r:id="rId19"/>
    <p:sldId id="334" r:id="rId20"/>
    <p:sldId id="280" r:id="rId21"/>
    <p:sldId id="27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BFF"/>
    <a:srgbClr val="4BB3B1"/>
    <a:srgbClr val="7CBF33"/>
    <a:srgbClr val="9379F1"/>
    <a:srgbClr val="FA4CD5"/>
    <a:srgbClr val="FF00FF"/>
    <a:srgbClr val="F0C2C7"/>
    <a:srgbClr val="6CC2C0"/>
    <a:srgbClr val="B5E0E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16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26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36229;&#38142;&#25509;&#25991;&#20214;/Lets%20spell.sw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36229;&#38142;&#25509;&#25991;&#20214;/Lets%20sing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Read,%20listen%20and%20chant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5944471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417764" y="2633515"/>
            <a:ext cx="5722028" cy="3102042"/>
            <a:chOff x="-381388" y="2289482"/>
            <a:chExt cx="5722028" cy="3102042"/>
          </a:xfrm>
        </p:grpSpPr>
        <p:sp>
          <p:nvSpPr>
            <p:cNvPr id="54" name="文本框 7"/>
            <p:cNvSpPr txBox="1"/>
            <p:nvPr/>
          </p:nvSpPr>
          <p:spPr>
            <a:xfrm>
              <a:off x="-381388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4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When is the art show?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18473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A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45193"/>
              <a:ext cx="5232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spell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441" y="484774"/>
            <a:ext cx="473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Let’s chant together.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615440"/>
            <a:ext cx="905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Go to the study. 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likes to learn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ma</a:t>
            </a:r>
            <a:r>
              <a:rPr lang="en-US" altLang="zh-CN" sz="3200" u="sng" dirty="0" err="1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Go to the ba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room. 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likes to take a ba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, 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Go to the kitchen. Be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likes to eat cake. Ah! A big mo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!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dministrator\Desktop\dfg.jpg"/>
          <p:cNvPicPr>
            <a:picLocks noChangeAspect="1" noChangeArrowheads="1"/>
          </p:cNvPicPr>
          <p:nvPr/>
        </p:nvPicPr>
        <p:blipFill>
          <a:blip r:embed="rId4"/>
          <a:srcRect t="44387" b="33444"/>
          <a:stretch>
            <a:fillRect/>
          </a:stretch>
        </p:blipFill>
        <p:spPr bwMode="auto">
          <a:xfrm>
            <a:off x="457201" y="1985962"/>
            <a:ext cx="11166987" cy="4400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10414" y="484774"/>
            <a:ext cx="490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Listen, circle and say.</a:t>
            </a:r>
          </a:p>
        </p:txBody>
      </p:sp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14977">
            <a:off x="1399551" y="2729771"/>
            <a:ext cx="1644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mother</a:t>
            </a:r>
          </a:p>
        </p:txBody>
      </p:sp>
      <p:sp>
        <p:nvSpPr>
          <p:cNvPr id="18" name="TextBox 17"/>
          <p:cNvSpPr txBox="1"/>
          <p:nvPr/>
        </p:nvSpPr>
        <p:spPr>
          <a:xfrm rot="1131514">
            <a:off x="2746228" y="3170006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 smtClean="0">
                <a:latin typeface="Comic Sans MS" panose="030F0702030302020204" pitchFamily="66" charset="0"/>
              </a:rPr>
              <a:t>maths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131514">
            <a:off x="5888236" y="3176746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thin</a:t>
            </a:r>
          </a:p>
        </p:txBody>
      </p:sp>
      <p:sp>
        <p:nvSpPr>
          <p:cNvPr id="20" name="TextBox 19"/>
          <p:cNvSpPr txBox="1"/>
          <p:nvPr/>
        </p:nvSpPr>
        <p:spPr>
          <a:xfrm rot="1131514">
            <a:off x="9031511" y="3105310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fifth</a:t>
            </a:r>
          </a:p>
        </p:txBody>
      </p:sp>
      <p:sp>
        <p:nvSpPr>
          <p:cNvPr id="21" name="TextBox 20"/>
          <p:cNvSpPr txBox="1"/>
          <p:nvPr/>
        </p:nvSpPr>
        <p:spPr>
          <a:xfrm rot="21014977">
            <a:off x="4432166" y="2955693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father</a:t>
            </a:r>
          </a:p>
        </p:txBody>
      </p:sp>
      <p:sp>
        <p:nvSpPr>
          <p:cNvPr id="30" name="TextBox 29"/>
          <p:cNvSpPr txBox="1"/>
          <p:nvPr/>
        </p:nvSpPr>
        <p:spPr>
          <a:xfrm rot="1131514">
            <a:off x="2544931" y="4734091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birthday</a:t>
            </a:r>
          </a:p>
        </p:txBody>
      </p:sp>
      <p:sp>
        <p:nvSpPr>
          <p:cNvPr id="31" name="TextBox 30"/>
          <p:cNvSpPr txBox="1"/>
          <p:nvPr/>
        </p:nvSpPr>
        <p:spPr>
          <a:xfrm rot="21014977">
            <a:off x="7355066" y="2777585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brother</a:t>
            </a:r>
          </a:p>
        </p:txBody>
      </p:sp>
      <p:sp>
        <p:nvSpPr>
          <p:cNvPr id="32" name="TextBox 31"/>
          <p:cNvSpPr txBox="1"/>
          <p:nvPr/>
        </p:nvSpPr>
        <p:spPr>
          <a:xfrm rot="21014977">
            <a:off x="1631799" y="4455884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this</a:t>
            </a:r>
          </a:p>
        </p:txBody>
      </p:sp>
      <p:sp>
        <p:nvSpPr>
          <p:cNvPr id="40" name="TextBox 39"/>
          <p:cNvSpPr txBox="1"/>
          <p:nvPr/>
        </p:nvSpPr>
        <p:spPr>
          <a:xfrm rot="1131514">
            <a:off x="5953615" y="4856026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three</a:t>
            </a:r>
          </a:p>
        </p:txBody>
      </p:sp>
      <p:sp>
        <p:nvSpPr>
          <p:cNvPr id="41" name="TextBox 40"/>
          <p:cNvSpPr txBox="1"/>
          <p:nvPr/>
        </p:nvSpPr>
        <p:spPr>
          <a:xfrm rot="21014977">
            <a:off x="4497545" y="4634973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42" name="TextBox 41"/>
          <p:cNvSpPr txBox="1"/>
          <p:nvPr/>
        </p:nvSpPr>
        <p:spPr>
          <a:xfrm rot="1131514">
            <a:off x="8931495" y="4862683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third</a:t>
            </a:r>
          </a:p>
        </p:txBody>
      </p:sp>
      <p:sp>
        <p:nvSpPr>
          <p:cNvPr id="43" name="TextBox 42"/>
          <p:cNvSpPr txBox="1"/>
          <p:nvPr/>
        </p:nvSpPr>
        <p:spPr>
          <a:xfrm rot="21014977">
            <a:off x="7583674" y="4634974"/>
            <a:ext cx="1644139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that</a:t>
            </a:r>
          </a:p>
        </p:txBody>
      </p:sp>
      <p:sp>
        <p:nvSpPr>
          <p:cNvPr id="44" name="椭圆 43"/>
          <p:cNvSpPr/>
          <p:nvPr/>
        </p:nvSpPr>
        <p:spPr>
          <a:xfrm>
            <a:off x="2371720" y="3128963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67174" y="2928934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096132" y="2714620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椭圆 46"/>
          <p:cNvSpPr/>
          <p:nvPr/>
        </p:nvSpPr>
        <p:spPr>
          <a:xfrm rot="1195597">
            <a:off x="2409800" y="4700600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椭圆 47"/>
          <p:cNvSpPr/>
          <p:nvPr/>
        </p:nvSpPr>
        <p:spPr>
          <a:xfrm rot="21000846">
            <a:off x="4247945" y="4678803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椭圆 48"/>
          <p:cNvSpPr/>
          <p:nvPr/>
        </p:nvSpPr>
        <p:spPr>
          <a:xfrm rot="783596">
            <a:off x="8515491" y="4720252"/>
            <a:ext cx="1785938" cy="871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U4A Let's spell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6196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4235" y="7061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0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dministrator\Desktop\dfg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t="68931" b="4727"/>
          <a:stretch>
            <a:fillRect/>
          </a:stretch>
        </p:blipFill>
        <p:spPr bwMode="auto">
          <a:xfrm>
            <a:off x="528639" y="1242999"/>
            <a:ext cx="11166987" cy="561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2442" y="214512"/>
            <a:ext cx="4908550" cy="74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Choose, write and say.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15" y="1271568"/>
            <a:ext cx="10572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Thursday/ Monday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is his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eleventh/ third/ fourth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birthday.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712" y="1971654"/>
            <a:ext cx="10572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That is her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brother/ grandfather/ father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442" y="2628884"/>
            <a:ext cx="10572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His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mother/ brother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is a </a:t>
            </a:r>
            <a:r>
              <a:rPr lang="en-US" altLang="zh-CN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 Chinese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teacher.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150" y="3400414"/>
            <a:ext cx="105727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Thursday is his eleventh birthday.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2.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3.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200150" y="4086225"/>
            <a:ext cx="61150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309654" y="5286388"/>
            <a:ext cx="61150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309654" y="6572272"/>
            <a:ext cx="61150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3393" y="1909506"/>
            <a:ext cx="68861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全班分成八个人一组，每个小组排成一个长队，请第一位学生选其中一个词，小声告诉下一位学生，如此这样，直到小声传到本队的最后一名学生时，就请这位最后的学生大声说出他所听到的单词，然后请第一名学生也大声说出自己刚一开始传给第二名学生的单词，这样就可以判断出他们一组，每个组员是否都传递了正确的读音。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491608" y="1102615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Passing Words.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2413" y="2143129"/>
            <a:ext cx="3800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Three; 	thin; thirteen;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maths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; this; 	that;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mother; 	brother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8751655" y="3878827"/>
            <a:ext cx="2849456" cy="2757931"/>
            <a:chOff x="3247576" y="555351"/>
            <a:chExt cx="2531711" cy="2220221"/>
          </a:xfrm>
        </p:grpSpPr>
        <p:sp>
          <p:nvSpPr>
            <p:cNvPr id="67" name="矩形 66"/>
            <p:cNvSpPr/>
            <p:nvPr/>
          </p:nvSpPr>
          <p:spPr>
            <a:xfrm>
              <a:off x="4408607" y="555351"/>
              <a:ext cx="104829" cy="22202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245415">
              <a:off x="3247576" y="1817714"/>
              <a:ext cx="2531711" cy="493896"/>
              <a:chOff x="3587667" y="2895144"/>
              <a:chExt cx="2531711" cy="493896"/>
            </a:xfrm>
          </p:grpSpPr>
          <p:sp>
            <p:nvSpPr>
              <p:cNvPr id="69" name="任意多边形 68"/>
              <p:cNvSpPr/>
              <p:nvPr/>
            </p:nvSpPr>
            <p:spPr>
              <a:xfrm rot="18492637">
                <a:off x="4018161" y="2464650"/>
                <a:ext cx="468394" cy="1329382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4310429">
                <a:off x="5196978" y="2466641"/>
                <a:ext cx="474579" cy="1370220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920269" y="3923072"/>
            <a:ext cx="2849456" cy="2772682"/>
            <a:chOff x="3247576" y="543477"/>
            <a:chExt cx="2531711" cy="2232096"/>
          </a:xfrm>
        </p:grpSpPr>
        <p:sp>
          <p:nvSpPr>
            <p:cNvPr id="14" name="矩形 13"/>
            <p:cNvSpPr/>
            <p:nvPr/>
          </p:nvSpPr>
          <p:spPr>
            <a:xfrm flipH="1">
              <a:off x="4434806" y="543477"/>
              <a:ext cx="94259" cy="22320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245415">
              <a:off x="3247576" y="1817714"/>
              <a:ext cx="2531711" cy="493896"/>
              <a:chOff x="3587667" y="2895144"/>
              <a:chExt cx="2531711" cy="493896"/>
            </a:xfrm>
          </p:grpSpPr>
          <p:sp>
            <p:nvSpPr>
              <p:cNvPr id="12" name="任意多边形 11"/>
              <p:cNvSpPr/>
              <p:nvPr/>
            </p:nvSpPr>
            <p:spPr>
              <a:xfrm rot="18492637">
                <a:off x="4018161" y="2464650"/>
                <a:ext cx="468394" cy="1329382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4310429">
                <a:off x="5196978" y="2466641"/>
                <a:ext cx="474579" cy="1370220"/>
              </a:xfrm>
              <a:custGeom>
                <a:avLst/>
                <a:gdLst>
                  <a:gd name="connsiteX0" fmla="*/ 162233 w 843117"/>
                  <a:gd name="connsiteY0" fmla="*/ 19664 h 1366683"/>
                  <a:gd name="connsiteX1" fmla="*/ 73742 w 843117"/>
                  <a:gd name="connsiteY1" fmla="*/ 712838 h 1366683"/>
                  <a:gd name="connsiteX2" fmla="*/ 604684 w 843117"/>
                  <a:gd name="connsiteY2" fmla="*/ 1347019 h 1366683"/>
                  <a:gd name="connsiteX3" fmla="*/ 766917 w 843117"/>
                  <a:gd name="connsiteY3" fmla="*/ 594851 h 1366683"/>
                  <a:gd name="connsiteX4" fmla="*/ 162233 w 843117"/>
                  <a:gd name="connsiteY4" fmla="*/ 19664 h 136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117" h="1366683">
                    <a:moveTo>
                      <a:pt x="162233" y="19664"/>
                    </a:moveTo>
                    <a:cubicBezTo>
                      <a:pt x="46704" y="39328"/>
                      <a:pt x="0" y="491612"/>
                      <a:pt x="73742" y="712838"/>
                    </a:cubicBezTo>
                    <a:cubicBezTo>
                      <a:pt x="147484" y="934064"/>
                      <a:pt x="489155" y="1366683"/>
                      <a:pt x="604684" y="1347019"/>
                    </a:cubicBezTo>
                    <a:cubicBezTo>
                      <a:pt x="720213" y="1327355"/>
                      <a:pt x="843117" y="820993"/>
                      <a:pt x="766917" y="594851"/>
                    </a:cubicBezTo>
                    <a:cubicBezTo>
                      <a:pt x="690717" y="368709"/>
                      <a:pt x="277762" y="0"/>
                      <a:pt x="162233" y="19664"/>
                    </a:cubicBezTo>
                    <a:close/>
                  </a:path>
                </a:pathLst>
              </a:custGeom>
              <a:solidFill>
                <a:srgbClr val="7CBF33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855414" y="593347"/>
            <a:ext cx="521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Let’s make beautiful flowers.</a:t>
            </a:r>
            <a:endParaRPr lang="zh-CN" alt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402717" y="619430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422067" y="2082937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mother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426107" y="3535467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moth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440855" y="4995556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path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6022266" y="593347"/>
            <a:ext cx="1492049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6066513" y="2112431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bath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6110758" y="3543024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6169752" y="5017863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father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600344" y="578598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836615" y="681838"/>
            <a:ext cx="1344564" cy="1281343"/>
          </a:xfrm>
          <a:prstGeom prst="ellipse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622338" y="2639964"/>
            <a:ext cx="1386349" cy="1268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rgbClr val="FF0000"/>
                </a:solidFill>
              </a:rPr>
              <a:t>/ð/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424228" y="2639961"/>
            <a:ext cx="1386349" cy="1268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rgbClr val="FF0000"/>
                </a:solidFill>
              </a:rPr>
              <a:t>/θ/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1" name="图片 30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984E-6 -4.81481E-6 L -0.22738 0.148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74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278E-6 -7.40741E-7 L -0.30587 0.0405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2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78E-6 3.7037E-6 L 0.49225 -0.178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89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039E-6 0.00208 L 0.40882 -0.4946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248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992E-6 5.55556E-6 L -0.15112 0.42154 " pathEditMode="relative" ptsTypes="AA">
                                      <p:cBhvr>
                                        <p:cTn id="10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3771E-6 0.00625 L -0.27931 0.255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992E-6 -4.44444E-6 L -0.32162 -0.22129 " pathEditMode="relative" ptsTypes="AA">
                                      <p:cBhvr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FF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3327E-7 2.22222E-6 L 0.20435 0.4236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212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005E-6 1.11111E-6 L 0.22361 0.2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100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425E-8 4.44444E-6 L 0.19459 -0.1763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88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EBA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63" grpId="0" animBg="1"/>
      <p:bldP spid="63" grpId="1" animBg="1"/>
      <p:bldP spid="64" grpId="0" animBg="1"/>
      <p:bldP spid="64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30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1386" y="121647"/>
            <a:ext cx="2581381" cy="727439"/>
            <a:chOff x="182825" y="1571625"/>
            <a:chExt cx="2804465" cy="732050"/>
          </a:xfrm>
        </p:grpSpPr>
        <p:sp>
          <p:nvSpPr>
            <p:cNvPr id="32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6" name="文本框 8"/>
            <p:cNvSpPr txBox="1"/>
            <p:nvPr/>
          </p:nvSpPr>
          <p:spPr>
            <a:xfrm>
              <a:off x="844622" y="1631098"/>
              <a:ext cx="2127554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12200" y="2424584"/>
            <a:ext cx="10147330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three___________        	2. mother___________  </a:t>
            </a: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brother_________        	4. that  ____________</a:t>
            </a: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 father  _________         	6. fifth_____________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13047" y="1485022"/>
            <a:ext cx="5623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、英译汉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3132" y="2359336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13410" y="2351714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4646" y="3178490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兄弟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68642" y="3204208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那个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9394" y="4000504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4846" y="4061464"/>
            <a:ext cx="210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427741" y="1295112"/>
            <a:ext cx="8285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、连词成句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5461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117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587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21463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26797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71563" y="1907827"/>
            <a:ext cx="8544327" cy="4130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brother   That    her    is (.)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2. mother   His   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maths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a   is   teacher (.)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3. English  When  the  is  test (?)</a:t>
            </a:r>
          </a:p>
          <a:p>
            <a:pPr>
              <a:lnSpc>
                <a:spcPct val="12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______________________________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36420" y="2507174"/>
            <a:ext cx="555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 is her brother.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2620" y="3680619"/>
            <a:ext cx="669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mother is a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teacher.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1626" y="4879181"/>
            <a:ext cx="669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is the English test?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89233" y="1122795"/>
            <a:ext cx="102365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、判断下列每组单词画线部分发音是“</a:t>
            </a:r>
            <a:r>
              <a:rPr kumimoji="1" lang="en-US" altLang="zh-CN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T”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否“</a:t>
            </a:r>
            <a:r>
              <a:rPr kumimoji="1" lang="en-US" altLang="zh-CN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F”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 descr="未标题-1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210" y="4777839"/>
            <a:ext cx="1606790" cy="1592939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6146" name="Group 2"/>
          <p:cNvGrpSpPr/>
          <p:nvPr/>
        </p:nvGrpSpPr>
        <p:grpSpPr bwMode="auto">
          <a:xfrm>
            <a:off x="1071517" y="2549525"/>
            <a:ext cx="2013460" cy="2036763"/>
            <a:chOff x="2700" y="5652"/>
            <a:chExt cx="1080" cy="1092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2700" y="5652"/>
              <a:ext cx="1080" cy="7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latin typeface="Comic Sans MS" panose="030F0702030302020204" pitchFamily="66" charset="0"/>
                </a:rPr>
                <a:t>ree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dirty="0" smtClean="0">
                  <a:latin typeface="Comic Sans MS" panose="030F0702030302020204" pitchFamily="66" charset="0"/>
                </a:rPr>
                <a:t>fa</a:t>
              </a: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latin typeface="Comic Sans MS" panose="030F0702030302020204" pitchFamily="66" charset="0"/>
                </a:rPr>
                <a:t>er</a:t>
              </a:r>
              <a:endParaRPr lang="zh-CN" altLang="zh-CN" sz="32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3060" y="6432"/>
              <a:ext cx="360" cy="3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49" name="Group 5"/>
          <p:cNvGrpSpPr/>
          <p:nvPr/>
        </p:nvGrpSpPr>
        <p:grpSpPr bwMode="auto">
          <a:xfrm>
            <a:off x="3800484" y="2549525"/>
            <a:ext cx="7643688" cy="2036763"/>
            <a:chOff x="4320" y="5652"/>
            <a:chExt cx="4100" cy="1092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4320" y="5652"/>
              <a:ext cx="1080" cy="7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latin typeface="Comic Sans MS" panose="030F0702030302020204" pitchFamily="66" charset="0"/>
                </a:rPr>
                <a:t>is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latin typeface="Comic Sans MS" panose="030F0702030302020204" pitchFamily="66" charset="0"/>
                </a:rPr>
                <a:t>at</a:t>
              </a:r>
              <a:endParaRPr lang="zh-CN" altLang="zh-CN" sz="32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760" y="5652"/>
              <a:ext cx="1080" cy="7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latin typeface="Comic Sans MS" panose="030F0702030302020204" pitchFamily="66" charset="0"/>
                </a:rPr>
                <a:t>in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latin typeface="Comic Sans MS" panose="030F0702030302020204" pitchFamily="66" charset="0"/>
                </a:rPr>
                <a:t>ird</a:t>
              </a:r>
              <a:endParaRPr lang="zh-CN" altLang="zh-CN" sz="3200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7242" y="5652"/>
              <a:ext cx="1178" cy="7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dirty="0" smtClean="0">
                  <a:latin typeface="Comic Sans MS" panose="030F0702030302020204" pitchFamily="66" charset="0"/>
                </a:rPr>
                <a:t>bro</a:t>
              </a: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latin typeface="Comic Sans MS" panose="030F0702030302020204" pitchFamily="66" charset="0"/>
                </a:rPr>
                <a:t>er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200" dirty="0" smtClean="0">
                  <a:latin typeface="Comic Sans MS" panose="030F0702030302020204" pitchFamily="66" charset="0"/>
                </a:rPr>
                <a:t>fif</a:t>
              </a:r>
              <a:r>
                <a:rPr lang="en-US" altLang="zh-CN" sz="3200" u="sng" dirty="0" smtClean="0">
                  <a:latin typeface="Comic Sans MS" panose="030F0702030302020204" pitchFamily="66" charset="0"/>
                </a:rPr>
                <a:t>th</a:t>
              </a:r>
              <a:endParaRPr lang="zh-CN" altLang="zh-CN" sz="3200" u="sng" dirty="0" smtClean="0">
                <a:latin typeface="Comic Sans MS" panose="030F0702030302020204" pitchFamily="66" charset="0"/>
              </a:endParaRPr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4680" y="6432"/>
              <a:ext cx="360" cy="3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6120" y="6432"/>
              <a:ext cx="360" cy="3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7602" y="6432"/>
              <a:ext cx="360" cy="3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881897" y="4001571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74216" y="4001572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53294" y="4014794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25088" y="400050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7"/>
          <p:cNvSpPr txBox="1"/>
          <p:nvPr/>
        </p:nvSpPr>
        <p:spPr>
          <a:xfrm>
            <a:off x="4167143" y="2958928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prstClr val="white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prstClr val="white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prstClr val="white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prstClr val="white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9059" y="-983655"/>
            <a:ext cx="4448692" cy="897188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 rot="21326535">
            <a:off x="1151028" y="4661426"/>
            <a:ext cx="1003622" cy="1320338"/>
            <a:chOff x="518592" y="3482801"/>
            <a:chExt cx="1003622" cy="1320338"/>
          </a:xfrm>
        </p:grpSpPr>
        <p:grpSp>
          <p:nvGrpSpPr>
            <p:cNvPr id="34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704220" y="1799302"/>
            <a:ext cx="2863284" cy="1915996"/>
            <a:chOff x="1704220" y="1799302"/>
            <a:chExt cx="2863284" cy="1915996"/>
          </a:xfrm>
        </p:grpSpPr>
        <p:sp>
          <p:nvSpPr>
            <p:cNvPr id="44" name="TextBox 43"/>
            <p:cNvSpPr txBox="1"/>
            <p:nvPr/>
          </p:nvSpPr>
          <p:spPr>
            <a:xfrm>
              <a:off x="1704220" y="1799302"/>
              <a:ext cx="2863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字母</a:t>
              </a:r>
              <a:r>
                <a:rPr lang="en-US" altLang="zh-CN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/</a:t>
              </a:r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字母组合</a:t>
              </a: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2205522" y="2884301"/>
              <a:ext cx="1343638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4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-</a:t>
              </a:r>
              <a:r>
                <a:rPr lang="en-US" altLang="zh-CN" sz="4800" dirty="0" err="1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th</a:t>
              </a:r>
              <a:r>
                <a:rPr lang="en-US" altLang="zh-CN" sz="48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-</a:t>
              </a:r>
              <a:endParaRPr lang="zh-CN" altLang="en-US" sz="48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984659" y="1835932"/>
            <a:ext cx="1643263" cy="1812606"/>
            <a:chOff x="5382866" y="1865429"/>
            <a:chExt cx="1643263" cy="1812606"/>
          </a:xfrm>
        </p:grpSpPr>
        <p:sp>
          <p:nvSpPr>
            <p:cNvPr id="48" name="TextBox 47"/>
            <p:cNvSpPr txBox="1"/>
            <p:nvPr/>
          </p:nvSpPr>
          <p:spPr>
            <a:xfrm>
              <a:off x="5382866" y="1865429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发音</a:t>
              </a:r>
            </a:p>
          </p:txBody>
        </p:sp>
        <p:sp>
          <p:nvSpPr>
            <p:cNvPr id="52" name="矩形 11"/>
            <p:cNvSpPr>
              <a:spLocks noChangeArrowheads="1"/>
            </p:cNvSpPr>
            <p:nvPr/>
          </p:nvSpPr>
          <p:spPr bwMode="auto">
            <a:xfrm>
              <a:off x="5382866" y="2847038"/>
              <a:ext cx="1643263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48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[</a:t>
              </a:r>
              <a:r>
                <a:rPr lang="en-US" altLang="zh-CN" sz="4800" dirty="0"/>
                <a:t>θ</a:t>
              </a:r>
              <a:r>
                <a:rPr lang="en-US" altLang="zh-CN" sz="4800" dirty="0" smtClean="0">
                  <a:latin typeface="Comic Sans MS" panose="030F0702030302020204" pitchFamily="66" charset="0"/>
                  <a:cs typeface="Times New Roman" panose="02020603050405020304" pitchFamily="18" charset="0"/>
                </a:rPr>
                <a:t>]</a:t>
              </a:r>
              <a:endParaRPr lang="zh-CN" altLang="en-US" sz="4800" dirty="0"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直接箭头连接符 55"/>
          <p:cNvCxnSpPr/>
          <p:nvPr/>
        </p:nvCxnSpPr>
        <p:spPr>
          <a:xfrm>
            <a:off x="3421625" y="3318387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6259540" y="3317469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7428206" y="1814054"/>
            <a:ext cx="3408305" cy="1928945"/>
            <a:chOff x="7428206" y="1814054"/>
            <a:chExt cx="3408305" cy="1928945"/>
          </a:xfrm>
        </p:grpSpPr>
        <p:sp>
          <p:nvSpPr>
            <p:cNvPr id="47" name="TextBox 46"/>
            <p:cNvSpPr txBox="1"/>
            <p:nvPr/>
          </p:nvSpPr>
          <p:spPr>
            <a:xfrm>
              <a:off x="8438936" y="1814054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词语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28206" y="2665781"/>
              <a:ext cx="340830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ree    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in</a:t>
              </a:r>
              <a:endParaRPr lang="en-US" altLang="zh-CN" sz="32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  <a:p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irteen </a:t>
              </a:r>
              <a:r>
                <a:rPr lang="en-US" altLang="zh-CN" sz="3200" dirty="0" err="1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ma</a:t>
              </a:r>
              <a:r>
                <a:rPr lang="en-US" altLang="zh-CN" sz="32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</a:t>
              </a:r>
              <a:r>
                <a:rPr lang="en-US" altLang="zh-CN" sz="3200" dirty="0" err="1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  </a:t>
              </a:r>
              <a:endParaRPr lang="zh-CN" altLang="en-US" sz="2800" dirty="0" err="1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62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6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prstClr val="white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180933" y="4159322"/>
            <a:ext cx="13436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altLang="zh-CN" sz="4800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</a:t>
            </a:r>
            <a:r>
              <a:rPr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endParaRPr lang="zh-CN" altLang="en-US" sz="48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3421625" y="4574820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11"/>
          <p:cNvSpPr>
            <a:spLocks noChangeArrowheads="1"/>
          </p:cNvSpPr>
          <p:nvPr/>
        </p:nvSpPr>
        <p:spPr bwMode="auto">
          <a:xfrm>
            <a:off x="4984659" y="4058171"/>
            <a:ext cx="16432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</a:t>
            </a:r>
            <a:r>
              <a:rPr lang="en-US" altLang="zh-CN" sz="4800" dirty="0" smtClean="0"/>
              <a:t>ð</a:t>
            </a:r>
            <a:r>
              <a:rPr lang="en-US" altLang="zh-CN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]</a:t>
            </a:r>
            <a:endParaRPr lang="zh-CN" altLang="en-US" sz="4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6280741" y="4569601"/>
            <a:ext cx="1194619" cy="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405799" y="4036211"/>
            <a:ext cx="3544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     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</a:t>
            </a:r>
            <a:endParaRPr lang="en-US" altLang="zh-CN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er bro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er</a:t>
            </a:r>
            <a:r>
              <a:rPr lang="en-US" altLang="zh-C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endParaRPr lang="zh-CN" altLang="en-US" sz="2800" dirty="0" err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Freeform 34"/>
          <p:cNvSpPr>
            <a:spLocks noEditPoints="1"/>
          </p:cNvSpPr>
          <p:nvPr/>
        </p:nvSpPr>
        <p:spPr bwMode="auto">
          <a:xfrm rot="8869549">
            <a:off x="9897722" y="1000041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05" name="矩形 104"/>
          <p:cNvSpPr/>
          <p:nvPr/>
        </p:nvSpPr>
        <p:spPr>
          <a:xfrm>
            <a:off x="3349996" y="1849075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636218" y="1835856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610372" y="2230897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Read the words.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2580875" y="3329236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Collect words with “</a:t>
            </a:r>
            <a:r>
              <a:rPr lang="en-US" sz="2800" dirty="0" smtClean="0"/>
              <a:t>/θ/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” and “</a:t>
            </a:r>
            <a:r>
              <a:rPr lang="en-US" sz="2800" dirty="0" smtClean="0"/>
              <a:t>/ð/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”.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725173" y="2221418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sentences using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the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words we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have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2313" y="89899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Let’s sing.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9" name="组合 10"/>
          <p:cNvGrpSpPr/>
          <p:nvPr/>
        </p:nvGrpSpPr>
        <p:grpSpPr>
          <a:xfrm>
            <a:off x="8214825" y="954467"/>
            <a:ext cx="2228850" cy="406050"/>
            <a:chOff x="8289713" y="1109970"/>
            <a:chExt cx="2228850" cy="422184"/>
          </a:xfrm>
        </p:grpSpPr>
        <p:sp>
          <p:nvSpPr>
            <p:cNvPr id="20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6667" y="1743075"/>
            <a:ext cx="5970614" cy="443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组合 101"/>
          <p:cNvGrpSpPr/>
          <p:nvPr/>
        </p:nvGrpSpPr>
        <p:grpSpPr>
          <a:xfrm>
            <a:off x="144255" y="171555"/>
            <a:ext cx="2464751" cy="727439"/>
            <a:chOff x="226718" y="1571625"/>
            <a:chExt cx="2760572" cy="732050"/>
          </a:xfrm>
        </p:grpSpPr>
        <p:sp>
          <p:nvSpPr>
            <p:cNvPr id="15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2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52" y="-50527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7848" y="756751"/>
            <a:ext cx="399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Let’s chant.</a:t>
            </a:r>
          </a:p>
        </p:txBody>
      </p:sp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grpSp>
        <p:nvGrpSpPr>
          <p:cNvPr id="15" name="组合 10"/>
          <p:cNvGrpSpPr/>
          <p:nvPr/>
        </p:nvGrpSpPr>
        <p:grpSpPr>
          <a:xfrm>
            <a:off x="7457634" y="1040192"/>
            <a:ext cx="2228850" cy="406050"/>
            <a:chOff x="8289713" y="1109970"/>
            <a:chExt cx="2228850" cy="422184"/>
          </a:xfrm>
        </p:grpSpPr>
        <p:sp>
          <p:nvSpPr>
            <p:cNvPr id="16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1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4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77" y="1587748"/>
            <a:ext cx="7593607" cy="509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80230" y="855564"/>
            <a:ext cx="1016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	Listen again and </a:t>
            </a:r>
            <a:r>
              <a:rPr lang="en-US" altLang="zh-CN" sz="3200" dirty="0">
                <a:latin typeface="Comic Sans MS" panose="030F0702030302020204" pitchFamily="66" charset="0"/>
              </a:rPr>
              <a:t>answer the question.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8662" y="2497574"/>
            <a:ext cx="820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birthday is on </a:t>
            </a:r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third of the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month.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6090" y="1689853"/>
            <a:ext cx="6279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When </a:t>
            </a:r>
            <a:r>
              <a:rPr lang="en-US" altLang="zh-CN" sz="3200" dirty="0">
                <a:latin typeface="Comic Sans MS" panose="030F0702030302020204" pitchFamily="66" charset="0"/>
              </a:rPr>
              <a:t>is my </a:t>
            </a:r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brother</a:t>
            </a:r>
            <a:r>
              <a:rPr lang="en-US" altLang="zh-CN" sz="3200" dirty="0">
                <a:latin typeface="Comic Sans MS" panose="030F0702030302020204" pitchFamily="66" charset="0"/>
              </a:rPr>
              <a:t>’s birthday?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1615087" y="3721387"/>
            <a:ext cx="840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1112167" y="4435881"/>
            <a:ext cx="169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brother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5917404" y="4060014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/ð/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2790391" y="3856030"/>
            <a:ext cx="584043" cy="90026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95731" y="4030056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587240" y="4268924"/>
            <a:ext cx="1097280" cy="166957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U4A Let's spell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435.179688" end="44912.73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5373" y="16898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4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 animBg="1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30750" y="1404868"/>
            <a:ext cx="716597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Do you want to know my birthday?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5367" y="4408226"/>
            <a:ext cx="205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bir</a:t>
            </a:r>
            <a:r>
              <a:rPr lang="en-US" altLang="zh-CN" sz="32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day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5367" y="2338015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birthday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on December 5th. It’s in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three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more days.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5" y="1404868"/>
            <a:ext cx="4086931" cy="545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175" y="1431180"/>
            <a:ext cx="365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December 5th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0098" y="5443538"/>
            <a:ext cx="1261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ree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9747324" y="5038725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/θ/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6737551" y="4835661"/>
            <a:ext cx="584043" cy="90026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36981" y="5000355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8528490" y="5239223"/>
            <a:ext cx="1097280" cy="166957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图片 29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4" name="U4A Let's spell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83.837890999999" end="194950.89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1807" y="50003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29" grpId="0"/>
      <p:bldP spid="3" grpId="0"/>
      <p:bldP spid="19" grpId="0"/>
      <p:bldP spid="20" grpId="0" animBg="1"/>
      <p:bldP spid="21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5122" name="Picture 2" descr="C:\Users\Administrator\Desktop\dfg.jpg"/>
          <p:cNvPicPr>
            <a:picLocks noChangeAspect="1" noChangeArrowheads="1"/>
          </p:cNvPicPr>
          <p:nvPr/>
        </p:nvPicPr>
        <p:blipFill>
          <a:blip r:embed="rId5"/>
          <a:srcRect t="15781" b="56328"/>
          <a:stretch>
            <a:fillRect/>
          </a:stretch>
        </p:blipFill>
        <p:spPr bwMode="auto">
          <a:xfrm>
            <a:off x="1046742" y="1757025"/>
            <a:ext cx="9874080" cy="4331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11729" y="1947892"/>
            <a:ext cx="138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ree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6368" y="1877882"/>
            <a:ext cx="138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9265" y="1755030"/>
            <a:ext cx="188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irteen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0011" y="1877881"/>
            <a:ext cx="138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atin typeface="Comic Sans MS" panose="030F0702030302020204" pitchFamily="66" charset="0"/>
              </a:rPr>
              <a:t>ma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ths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084" y="4236720"/>
            <a:ext cx="138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is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236720"/>
            <a:ext cx="138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at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1370" y="3995647"/>
            <a:ext cx="175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mo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1913" y="4001302"/>
            <a:ext cx="182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bro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912" y="516972"/>
            <a:ext cx="405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Listen and read.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U4A Let's spell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96.744629" end="154973.60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4355" y="5169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1321" y="1757025"/>
            <a:ext cx="10441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发音组合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en-US" sz="3200" dirty="0" smtClean="0"/>
              <a:t> θ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的音。 音标特征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舌尖齿背摩擦清辅音。发音要诀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舌尖轻触上齿背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气流由舌齿间窄缝泄出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摩擦成音。声带不振动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属于清辅音。代表单词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think, teeth, thin, thank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137920" y="1008857"/>
            <a:ext cx="2165350" cy="554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知识要点：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3"/>
          <p:cNvSpPr txBox="1"/>
          <p:nvPr/>
        </p:nvSpPr>
        <p:spPr>
          <a:xfrm>
            <a:off x="9414975" y="1587748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点击画面 播放视频</a:t>
            </a: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0097" y="1587748"/>
            <a:ext cx="10182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发音组合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/ð/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的音。 音标特征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舌尖齿背摩擦浊辅音。 发音要诀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舌尖轻触上齿背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气流由舌齿间窄缝泄出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摩擦成音。声带振动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属于浊辅音。代表单词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this, that, these, those,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201" y="484773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Can you read more?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6641" y="2209800"/>
            <a:ext cx="9997440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ix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         	nin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       	pa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            	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ick           	lea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               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umb        	wea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      	fea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er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Be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        	mo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         	fif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A4CD5"/>
          </a:solidFill>
        </a:ln>
      </a:spPr>
      <a:bodyPr rtlCol="0" anchor="ctr"/>
      <a:lstStyle>
        <a:defPPr algn="ctr">
          <a:defRPr sz="2800" dirty="0" smtClean="0">
            <a:solidFill>
              <a:schemeClr val="tx1"/>
            </a:solidFill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678</Words>
  <Application>Microsoft Office PowerPoint</Application>
  <PresentationFormat>自定义</PresentationFormat>
  <Paragraphs>156</Paragraphs>
  <Slides>20</Slides>
  <Notes>0</Notes>
  <HiddenSlides>0</HiddenSlides>
  <MMClips>4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706</cp:revision>
  <dcterms:created xsi:type="dcterms:W3CDTF">2019-08-19T07:47:00Z</dcterms:created>
  <dcterms:modified xsi:type="dcterms:W3CDTF">2021-11-19T01:29:03Z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