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comments/comment1.xml" ContentType="application/vnd.openxmlformats-officedocument.presentationml.comment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Override1.xml" ContentType="application/vnd.openxmlformats-officedocument.themeOverr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3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4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5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6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7.xml" ContentType="application/vnd.openxmlformats-officedocument.presentationml.notesSlide+xml"/>
  <Override PartName="/ppt/tags/tag53.xml" ContentType="application/vnd.openxmlformats-officedocument.presentationml.tags+xml"/>
  <Override PartName="/ppt/notesSlides/notesSlide8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9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0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1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3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4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65" r:id="rId2"/>
    <p:sldId id="583" r:id="rId3"/>
    <p:sldId id="640" r:id="rId4"/>
    <p:sldId id="586" r:id="rId5"/>
    <p:sldId id="641" r:id="rId6"/>
    <p:sldId id="614" r:id="rId7"/>
    <p:sldId id="615" r:id="rId8"/>
    <p:sldId id="547" r:id="rId9"/>
    <p:sldId id="642" r:id="rId10"/>
    <p:sldId id="643" r:id="rId11"/>
    <p:sldId id="644" r:id="rId12"/>
    <p:sldId id="645" r:id="rId13"/>
    <p:sldId id="646" r:id="rId14"/>
    <p:sldId id="647" r:id="rId15"/>
    <p:sldId id="685" r:id="rId16"/>
    <p:sldId id="680" r:id="rId17"/>
    <p:sldId id="681" r:id="rId18"/>
    <p:sldId id="649" r:id="rId19"/>
    <p:sldId id="650" r:id="rId20"/>
    <p:sldId id="446" r:id="rId21"/>
    <p:sldId id="484" r:id="rId22"/>
    <p:sldId id="655" r:id="rId23"/>
    <p:sldId id="656" r:id="rId24"/>
    <p:sldId id="594" r:id="rId25"/>
    <p:sldId id="595" r:id="rId26"/>
    <p:sldId id="686" r:id="rId27"/>
    <p:sldId id="658" r:id="rId28"/>
    <p:sldId id="687" r:id="rId29"/>
    <p:sldId id="596" r:id="rId30"/>
    <p:sldId id="659" r:id="rId31"/>
    <p:sldId id="682" r:id="rId32"/>
    <p:sldId id="683" r:id="rId33"/>
    <p:sldId id="363" r:id="rId34"/>
    <p:sldId id="280" r:id="rId35"/>
    <p:sldId id="271" r:id="rId36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77" userDrawn="1">
          <p15:clr>
            <a:srgbClr val="A4A3A4"/>
          </p15:clr>
        </p15:guide>
        <p15:guide id="2" pos="385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EC8AEE"/>
    <a:srgbClr val="FF9900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-126" y="-786"/>
      </p:cViewPr>
      <p:guideLst>
        <p:guide orient="horz" pos="2177"/>
        <p:guide pos="385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03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0T17:11:44.054" idx="1">
    <p:pos x="10" y="10"/>
    <p:text>暑假    是   节日    吗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952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500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喇叭有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3710" y="5997189"/>
            <a:ext cx="418935" cy="54317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3" cstate="print"/>
          <a:srcRect l="-420" t="-44884" r="95337" b="2492"/>
          <a:stretch>
            <a:fillRect/>
          </a:stretch>
        </p:blipFill>
        <p:spPr>
          <a:xfrm>
            <a:off x="-257137" y="1413671"/>
            <a:ext cx="582814" cy="2647701"/>
          </a:xfrm>
          <a:custGeom>
            <a:avLst/>
            <a:gdLst>
              <a:gd name="connsiteX0" fmla="*/ 0 w 582814"/>
              <a:gd name="connsiteY0" fmla="*/ 0 h 2647701"/>
              <a:gd name="connsiteX1" fmla="*/ 582814 w 582814"/>
              <a:gd name="connsiteY1" fmla="*/ 0 h 2647701"/>
              <a:gd name="connsiteX2" fmla="*/ 582814 w 582814"/>
              <a:gd name="connsiteY2" fmla="*/ 834598 h 2647701"/>
              <a:gd name="connsiteX3" fmla="*/ 48113 w 582814"/>
              <a:gd name="connsiteY3" fmla="*/ 834598 h 2647701"/>
              <a:gd name="connsiteX4" fmla="*/ 48113 w 582814"/>
              <a:gd name="connsiteY4" fmla="*/ 2647701 h 2647701"/>
              <a:gd name="connsiteX5" fmla="*/ 0 w 582814"/>
              <a:gd name="connsiteY5" fmla="*/ 2647701 h 2647701"/>
              <a:gd name="connsiteX6" fmla="*/ 0 w 582814"/>
              <a:gd name="connsiteY6" fmla="*/ 0 h 2647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814" h="2647701">
                <a:moveTo>
                  <a:pt x="0" y="0"/>
                </a:moveTo>
                <a:lnTo>
                  <a:pt x="582814" y="0"/>
                </a:lnTo>
                <a:lnTo>
                  <a:pt x="582814" y="834598"/>
                </a:lnTo>
                <a:lnTo>
                  <a:pt x="48113" y="834598"/>
                </a:lnTo>
                <a:lnTo>
                  <a:pt x="48113" y="2647701"/>
                </a:lnTo>
                <a:lnTo>
                  <a:pt x="0" y="264770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8" name="图片 57"/>
          <p:cNvPicPr>
            <a:picLocks noChangeAspect="1"/>
          </p:cNvPicPr>
          <p:nvPr userDrawn="1"/>
        </p:nvPicPr>
        <p:blipFill>
          <a:blip r:embed="rId4" cstate="print"/>
          <a:srcRect l="380" t="48505" r="-10112" b="-948"/>
          <a:stretch>
            <a:fillRect/>
          </a:stretch>
        </p:blipFill>
        <p:spPr>
          <a:xfrm>
            <a:off x="-345289" y="6761699"/>
            <a:ext cx="12590212" cy="914400"/>
          </a:xfrm>
          <a:custGeom>
            <a:avLst/>
            <a:gdLst>
              <a:gd name="connsiteX0" fmla="*/ 11430023 w 12590212"/>
              <a:gd name="connsiteY0" fmla="*/ 0 h 914400"/>
              <a:gd name="connsiteX1" fmla="*/ 12590212 w 12590212"/>
              <a:gd name="connsiteY1" fmla="*/ 0 h 914400"/>
              <a:gd name="connsiteX2" fmla="*/ 12590212 w 12590212"/>
              <a:gd name="connsiteY2" fmla="*/ 914400 h 914400"/>
              <a:gd name="connsiteX3" fmla="*/ 0 w 12590212"/>
              <a:gd name="connsiteY3" fmla="*/ 914400 h 914400"/>
              <a:gd name="connsiteX4" fmla="*/ 0 w 12590212"/>
              <a:gd name="connsiteY4" fmla="*/ 897878 h 914400"/>
              <a:gd name="connsiteX5" fmla="*/ 11430023 w 12590212"/>
              <a:gd name="connsiteY5" fmla="*/ 897878 h 914400"/>
              <a:gd name="connsiteX6" fmla="*/ 11430023 w 12590212"/>
              <a:gd name="connsiteY6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0212" h="914400">
                <a:moveTo>
                  <a:pt x="11430023" y="0"/>
                </a:moveTo>
                <a:lnTo>
                  <a:pt x="12590212" y="0"/>
                </a:lnTo>
                <a:lnTo>
                  <a:pt x="12590212" y="914400"/>
                </a:lnTo>
                <a:lnTo>
                  <a:pt x="0" y="914400"/>
                </a:lnTo>
                <a:lnTo>
                  <a:pt x="0" y="897878"/>
                </a:lnTo>
                <a:lnTo>
                  <a:pt x="11430023" y="897878"/>
                </a:lnTo>
                <a:lnTo>
                  <a:pt x="11430023" y="0"/>
                </a:lnTo>
                <a:close/>
              </a:path>
            </a:pathLst>
          </a:custGeom>
        </p:spPr>
      </p:pic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4" cstate="print"/>
          <a:srcRect t="77711" r="99620"/>
          <a:stretch>
            <a:fillRect/>
          </a:stretch>
        </p:blipFill>
        <p:spPr>
          <a:xfrm>
            <a:off x="-388931" y="7270945"/>
            <a:ext cx="43643" cy="388632"/>
          </a:xfrm>
          <a:custGeom>
            <a:avLst/>
            <a:gdLst>
              <a:gd name="connsiteX0" fmla="*/ 0 w 43643"/>
              <a:gd name="connsiteY0" fmla="*/ 0 h 388632"/>
              <a:gd name="connsiteX1" fmla="*/ 43643 w 43643"/>
              <a:gd name="connsiteY1" fmla="*/ 0 h 388632"/>
              <a:gd name="connsiteX2" fmla="*/ 43643 w 43643"/>
              <a:gd name="connsiteY2" fmla="*/ 388632 h 388632"/>
              <a:gd name="connsiteX3" fmla="*/ 0 w 43643"/>
              <a:gd name="connsiteY3" fmla="*/ 388632 h 388632"/>
              <a:gd name="connsiteX4" fmla="*/ 0 w 43643"/>
              <a:gd name="connsiteY4" fmla="*/ 0 h 38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43" h="388632">
                <a:moveTo>
                  <a:pt x="0" y="0"/>
                </a:moveTo>
                <a:lnTo>
                  <a:pt x="43643" y="0"/>
                </a:lnTo>
                <a:lnTo>
                  <a:pt x="43643" y="388632"/>
                </a:lnTo>
                <a:lnTo>
                  <a:pt x="0" y="38863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4" name="图片 53"/>
          <p:cNvPicPr>
            <a:picLocks noChangeAspect="1"/>
          </p:cNvPicPr>
          <p:nvPr userDrawn="1"/>
        </p:nvPicPr>
        <p:blipFill>
          <a:blip r:embed="rId4" cstate="print"/>
          <a:srcRect l="-4473" t="25268" r="100000" b="22289"/>
          <a:stretch>
            <a:fillRect/>
          </a:stretch>
        </p:blipFill>
        <p:spPr>
          <a:xfrm>
            <a:off x="-902136" y="6356545"/>
            <a:ext cx="513204" cy="914400"/>
          </a:xfrm>
          <a:custGeom>
            <a:avLst/>
            <a:gdLst>
              <a:gd name="connsiteX0" fmla="*/ 0 w 513204"/>
              <a:gd name="connsiteY0" fmla="*/ 0 h 914400"/>
              <a:gd name="connsiteX1" fmla="*/ 513204 w 513204"/>
              <a:gd name="connsiteY1" fmla="*/ 0 h 914400"/>
              <a:gd name="connsiteX2" fmla="*/ 513204 w 513204"/>
              <a:gd name="connsiteY2" fmla="*/ 914400 h 914400"/>
              <a:gd name="connsiteX3" fmla="*/ 0 w 513204"/>
              <a:gd name="connsiteY3" fmla="*/ 914400 h 914400"/>
              <a:gd name="connsiteX4" fmla="*/ 0 w 513204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04" h="914400">
                <a:moveTo>
                  <a:pt x="0" y="0"/>
                </a:moveTo>
                <a:lnTo>
                  <a:pt x="513204" y="0"/>
                </a:lnTo>
                <a:lnTo>
                  <a:pt x="513204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2" name="组合 11"/>
          <p:cNvGrpSpPr/>
          <p:nvPr userDrawn="1"/>
        </p:nvGrpSpPr>
        <p:grpSpPr>
          <a:xfrm>
            <a:off x="320273" y="5772542"/>
            <a:ext cx="325664" cy="968472"/>
            <a:chOff x="162845" y="5707378"/>
            <a:chExt cx="325664" cy="968472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162845" y="5707378"/>
              <a:ext cx="325664" cy="968472"/>
              <a:chOff x="780804" y="4633491"/>
              <a:chExt cx="325664" cy="968472"/>
            </a:xfrm>
          </p:grpSpPr>
          <p:sp>
            <p:nvSpPr>
              <p:cNvPr id="89" name="矩形 88"/>
              <p:cNvSpPr/>
              <p:nvPr userDrawn="1"/>
            </p:nvSpPr>
            <p:spPr>
              <a:xfrm>
                <a:off x="832154" y="4902984"/>
                <a:ext cx="222964" cy="698979"/>
              </a:xfrm>
              <a:custGeom>
                <a:avLst/>
                <a:gdLst>
                  <a:gd name="connsiteX0" fmla="*/ 0 w 157649"/>
                  <a:gd name="connsiteY0" fmla="*/ 0 h 398534"/>
                  <a:gd name="connsiteX1" fmla="*/ 157649 w 157649"/>
                  <a:gd name="connsiteY1" fmla="*/ 0 h 398534"/>
                  <a:gd name="connsiteX2" fmla="*/ 157649 w 157649"/>
                  <a:gd name="connsiteY2" fmla="*/ 398534 h 398534"/>
                  <a:gd name="connsiteX3" fmla="*/ 0 w 157649"/>
                  <a:gd name="connsiteY3" fmla="*/ 398534 h 398534"/>
                  <a:gd name="connsiteX4" fmla="*/ 0 w 157649"/>
                  <a:gd name="connsiteY4" fmla="*/ 0 h 398534"/>
                  <a:gd name="connsiteX0-1" fmla="*/ 0 w 222964"/>
                  <a:gd name="connsiteY0-2" fmla="*/ 209005 h 607539"/>
                  <a:gd name="connsiteX1-3" fmla="*/ 222964 w 222964"/>
                  <a:gd name="connsiteY1-4" fmla="*/ 0 h 607539"/>
                  <a:gd name="connsiteX2-5" fmla="*/ 157649 w 222964"/>
                  <a:gd name="connsiteY2-6" fmla="*/ 607539 h 607539"/>
                  <a:gd name="connsiteX3-7" fmla="*/ 0 w 222964"/>
                  <a:gd name="connsiteY3-8" fmla="*/ 607539 h 607539"/>
                  <a:gd name="connsiteX4-9" fmla="*/ 0 w 222964"/>
                  <a:gd name="connsiteY4-10" fmla="*/ 209005 h 607539"/>
                  <a:gd name="connsiteX0-11" fmla="*/ 26125 w 222964"/>
                  <a:gd name="connsiteY0-12" fmla="*/ 0 h 698979"/>
                  <a:gd name="connsiteX1-13" fmla="*/ 222964 w 222964"/>
                  <a:gd name="connsiteY1-14" fmla="*/ 91440 h 698979"/>
                  <a:gd name="connsiteX2-15" fmla="*/ 157649 w 222964"/>
                  <a:gd name="connsiteY2-16" fmla="*/ 698979 h 698979"/>
                  <a:gd name="connsiteX3-17" fmla="*/ 0 w 222964"/>
                  <a:gd name="connsiteY3-18" fmla="*/ 698979 h 698979"/>
                  <a:gd name="connsiteX4-19" fmla="*/ 26125 w 222964"/>
                  <a:gd name="connsiteY4-20" fmla="*/ 0 h 6989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22964" h="698979">
                    <a:moveTo>
                      <a:pt x="26125" y="0"/>
                    </a:moveTo>
                    <a:lnTo>
                      <a:pt x="222964" y="91440"/>
                    </a:lnTo>
                    <a:lnTo>
                      <a:pt x="157649" y="698979"/>
                    </a:lnTo>
                    <a:lnTo>
                      <a:pt x="0" y="698979"/>
                    </a:lnTo>
                    <a:lnTo>
                      <a:pt x="26125" y="0"/>
                    </a:lnTo>
                    <a:close/>
                  </a:path>
                </a:pathLst>
              </a:custGeom>
              <a:solidFill>
                <a:srgbClr val="2CA03B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等腰三角形 89"/>
              <p:cNvSpPr/>
              <p:nvPr userDrawn="1"/>
            </p:nvSpPr>
            <p:spPr>
              <a:xfrm>
                <a:off x="780804" y="4633491"/>
                <a:ext cx="325664" cy="391158"/>
              </a:xfrm>
              <a:prstGeom prst="triangle">
                <a:avLst/>
              </a:prstGeom>
              <a:solidFill>
                <a:srgbClr val="EE7A24"/>
              </a:solidFill>
              <a:ln>
                <a:solidFill>
                  <a:srgbClr val="EE7A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弦形 90"/>
              <p:cNvSpPr/>
              <p:nvPr userDrawn="1"/>
            </p:nvSpPr>
            <p:spPr>
              <a:xfrm rot="5400000">
                <a:off x="823546" y="5129388"/>
                <a:ext cx="240178" cy="108043"/>
              </a:xfrm>
              <a:prstGeom prst="chord">
                <a:avLst>
                  <a:gd name="adj1" fmla="val 8945213"/>
                  <a:gd name="adj2" fmla="val 13213291"/>
                </a:avLst>
              </a:prstGeom>
              <a:solidFill>
                <a:srgbClr val="69482C"/>
              </a:solidFill>
              <a:ln>
                <a:solidFill>
                  <a:srgbClr val="6948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852060" y="5180748"/>
                <a:ext cx="165099" cy="45719"/>
              </a:xfrm>
              <a:custGeom>
                <a:avLst/>
                <a:gdLst>
                  <a:gd name="connsiteX0" fmla="*/ 0 w 156633"/>
                  <a:gd name="connsiteY0" fmla="*/ 0 h 46567"/>
                  <a:gd name="connsiteX1" fmla="*/ 156633 w 156633"/>
                  <a:gd name="connsiteY1" fmla="*/ 0 h 46567"/>
                  <a:gd name="connsiteX2" fmla="*/ 156633 w 156633"/>
                  <a:gd name="connsiteY2" fmla="*/ 46567 h 46567"/>
                  <a:gd name="connsiteX3" fmla="*/ 0 w 156633"/>
                  <a:gd name="connsiteY3" fmla="*/ 46567 h 46567"/>
                  <a:gd name="connsiteX4" fmla="*/ 0 w 156633"/>
                  <a:gd name="connsiteY4" fmla="*/ 0 h 46567"/>
                  <a:gd name="connsiteX0-1" fmla="*/ 8466 w 165099"/>
                  <a:gd name="connsiteY0-2" fmla="*/ 0 h 46567"/>
                  <a:gd name="connsiteX1-3" fmla="*/ 165099 w 165099"/>
                  <a:gd name="connsiteY1-4" fmla="*/ 0 h 46567"/>
                  <a:gd name="connsiteX2-5" fmla="*/ 165099 w 165099"/>
                  <a:gd name="connsiteY2-6" fmla="*/ 46567 h 46567"/>
                  <a:gd name="connsiteX3-7" fmla="*/ 0 w 165099"/>
                  <a:gd name="connsiteY3-8" fmla="*/ 25400 h 46567"/>
                  <a:gd name="connsiteX4-9" fmla="*/ 8466 w 165099"/>
                  <a:gd name="connsiteY4-10" fmla="*/ 0 h 465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65099" h="46567">
                    <a:moveTo>
                      <a:pt x="8466" y="0"/>
                    </a:moveTo>
                    <a:lnTo>
                      <a:pt x="165099" y="0"/>
                    </a:lnTo>
                    <a:lnTo>
                      <a:pt x="165099" y="46567"/>
                    </a:lnTo>
                    <a:lnTo>
                      <a:pt x="0" y="25400"/>
                    </a:lnTo>
                    <a:lnTo>
                      <a:pt x="8466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弦形 19"/>
              <p:cNvSpPr/>
              <p:nvPr userDrawn="1"/>
            </p:nvSpPr>
            <p:spPr>
              <a:xfrm rot="5400000">
                <a:off x="813462" y="5318541"/>
                <a:ext cx="240178" cy="108043"/>
              </a:xfrm>
              <a:prstGeom prst="chord">
                <a:avLst>
                  <a:gd name="adj1" fmla="val 8945213"/>
                  <a:gd name="adj2" fmla="val 13213291"/>
                </a:avLst>
              </a:prstGeom>
              <a:solidFill>
                <a:srgbClr val="69482C"/>
              </a:solidFill>
              <a:ln>
                <a:solidFill>
                  <a:srgbClr val="6948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7" name="直接连接符 6"/>
            <p:cNvCxnSpPr>
              <a:stCxn id="90" idx="1"/>
              <a:endCxn id="90" idx="5"/>
            </p:cNvCxnSpPr>
            <p:nvPr userDrawn="1"/>
          </p:nvCxnSpPr>
          <p:spPr>
            <a:xfrm>
              <a:off x="244261" y="5902957"/>
              <a:ext cx="162832" cy="0"/>
            </a:xfrm>
            <a:prstGeom prst="line">
              <a:avLst/>
            </a:prstGeom>
            <a:ln w="38100">
              <a:solidFill>
                <a:srgbClr val="D9A2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 userDrawn="1"/>
          </p:nvCxnSpPr>
          <p:spPr>
            <a:xfrm flipV="1">
              <a:off x="206782" y="5988807"/>
              <a:ext cx="216000" cy="12956"/>
            </a:xfrm>
            <a:prstGeom prst="line">
              <a:avLst/>
            </a:prstGeom>
            <a:ln w="38100">
              <a:solidFill>
                <a:srgbClr val="D9A2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6" name="图片 85"/>
          <p:cNvPicPr>
            <a:picLocks noChangeAspect="1"/>
          </p:cNvPicPr>
          <p:nvPr userDrawn="1"/>
        </p:nvPicPr>
        <p:blipFill>
          <a:blip r:embed="rId5" cstate="print"/>
          <a:srcRect r="38168" b="53720"/>
          <a:stretch>
            <a:fillRect/>
          </a:stretch>
        </p:blipFill>
        <p:spPr>
          <a:xfrm>
            <a:off x="9697211" y="5940827"/>
            <a:ext cx="2494789" cy="929444"/>
          </a:xfrm>
          <a:custGeom>
            <a:avLst/>
            <a:gdLst>
              <a:gd name="connsiteX0" fmla="*/ 0 w 2229950"/>
              <a:gd name="connsiteY0" fmla="*/ 0 h 1102244"/>
              <a:gd name="connsiteX1" fmla="*/ 2229950 w 2229950"/>
              <a:gd name="connsiteY1" fmla="*/ 0 h 1102244"/>
              <a:gd name="connsiteX2" fmla="*/ 2229950 w 2229950"/>
              <a:gd name="connsiteY2" fmla="*/ 1102244 h 1102244"/>
              <a:gd name="connsiteX3" fmla="*/ 0 w 2229950"/>
              <a:gd name="connsiteY3" fmla="*/ 1102244 h 1102244"/>
              <a:gd name="connsiteX4" fmla="*/ 0 w 2229950"/>
              <a:gd name="connsiteY4" fmla="*/ 0 h 110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9950" h="1102244">
                <a:moveTo>
                  <a:pt x="0" y="0"/>
                </a:moveTo>
                <a:lnTo>
                  <a:pt x="2229950" y="0"/>
                </a:lnTo>
                <a:lnTo>
                  <a:pt x="2229950" y="1102244"/>
                </a:lnTo>
                <a:lnTo>
                  <a:pt x="0" y="110224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0" name="图片 59"/>
          <p:cNvPicPr>
            <a:picLocks noChangeAspect="1"/>
          </p:cNvPicPr>
          <p:nvPr userDrawn="1"/>
        </p:nvPicPr>
        <p:blipFill>
          <a:blip r:embed="rId4" cstate="print"/>
          <a:srcRect b="51495"/>
          <a:stretch>
            <a:fillRect/>
          </a:stretch>
        </p:blipFill>
        <p:spPr>
          <a:xfrm>
            <a:off x="-464734" y="6270980"/>
            <a:ext cx="12364823" cy="594408"/>
          </a:xfrm>
          <a:custGeom>
            <a:avLst/>
            <a:gdLst>
              <a:gd name="connsiteX0" fmla="*/ 0 w 11473666"/>
              <a:gd name="connsiteY0" fmla="*/ 0 h 845729"/>
              <a:gd name="connsiteX1" fmla="*/ 11473666 w 11473666"/>
              <a:gd name="connsiteY1" fmla="*/ 0 h 845729"/>
              <a:gd name="connsiteX2" fmla="*/ 11473666 w 11473666"/>
              <a:gd name="connsiteY2" fmla="*/ 845729 h 845729"/>
              <a:gd name="connsiteX3" fmla="*/ 401196 w 11473666"/>
              <a:gd name="connsiteY3" fmla="*/ 845729 h 845729"/>
              <a:gd name="connsiteX4" fmla="*/ 401196 w 11473666"/>
              <a:gd name="connsiteY4" fmla="*/ 440575 h 845729"/>
              <a:gd name="connsiteX5" fmla="*/ 0 w 11473666"/>
              <a:gd name="connsiteY5" fmla="*/ 440575 h 845729"/>
              <a:gd name="connsiteX6" fmla="*/ 0 w 11473666"/>
              <a:gd name="connsiteY6" fmla="*/ 0 h 84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73666" h="845729">
                <a:moveTo>
                  <a:pt x="0" y="0"/>
                </a:moveTo>
                <a:lnTo>
                  <a:pt x="11473666" y="0"/>
                </a:lnTo>
                <a:lnTo>
                  <a:pt x="11473666" y="845729"/>
                </a:lnTo>
                <a:lnTo>
                  <a:pt x="401196" y="845729"/>
                </a:lnTo>
                <a:lnTo>
                  <a:pt x="401196" y="440575"/>
                </a:lnTo>
                <a:lnTo>
                  <a:pt x="0" y="4405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2" name="图片 81"/>
          <p:cNvPicPr>
            <a:picLocks noChangeAspect="1"/>
          </p:cNvPicPr>
          <p:nvPr userDrawn="1"/>
        </p:nvPicPr>
        <p:blipFill>
          <a:blip r:embed="rId6" cstate="print"/>
          <a:srcRect b="61499"/>
          <a:stretch>
            <a:fillRect/>
          </a:stretch>
        </p:blipFill>
        <p:spPr>
          <a:xfrm>
            <a:off x="9583381" y="6271203"/>
            <a:ext cx="2424987" cy="594408"/>
          </a:xfrm>
          <a:custGeom>
            <a:avLst/>
            <a:gdLst>
              <a:gd name="connsiteX0" fmla="*/ 0 w 2468880"/>
              <a:gd name="connsiteY0" fmla="*/ 0 h 514039"/>
              <a:gd name="connsiteX1" fmla="*/ 2468880 w 2468880"/>
              <a:gd name="connsiteY1" fmla="*/ 0 h 514039"/>
              <a:gd name="connsiteX2" fmla="*/ 2468880 w 2468880"/>
              <a:gd name="connsiteY2" fmla="*/ 514039 h 514039"/>
              <a:gd name="connsiteX3" fmla="*/ 0 w 2468880"/>
              <a:gd name="connsiteY3" fmla="*/ 514039 h 514039"/>
              <a:gd name="connsiteX4" fmla="*/ 0 w 2468880"/>
              <a:gd name="connsiteY4" fmla="*/ 0 h 51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8880" h="514039">
                <a:moveTo>
                  <a:pt x="0" y="0"/>
                </a:moveTo>
                <a:lnTo>
                  <a:pt x="2468880" y="0"/>
                </a:lnTo>
                <a:lnTo>
                  <a:pt x="2468880" y="514039"/>
                </a:lnTo>
                <a:lnTo>
                  <a:pt x="0" y="51403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347780" y="386088"/>
            <a:ext cx="761830" cy="520375"/>
          </a:xfrm>
          <a:prstGeom prst="rect">
            <a:avLst/>
          </a:prstGeom>
        </p:spPr>
      </p:pic>
      <p:grpSp>
        <p:nvGrpSpPr>
          <p:cNvPr id="77" name="组合 76"/>
          <p:cNvGrpSpPr/>
          <p:nvPr userDrawn="1"/>
        </p:nvGrpSpPr>
        <p:grpSpPr>
          <a:xfrm>
            <a:off x="11091480" y="130931"/>
            <a:ext cx="992954" cy="941760"/>
            <a:chOff x="10489935" y="0"/>
            <a:chExt cx="1608057" cy="1525150"/>
          </a:xfrm>
        </p:grpSpPr>
        <p:sp>
          <p:nvSpPr>
            <p:cNvPr id="78" name="流程图: 接点 77"/>
            <p:cNvSpPr/>
            <p:nvPr/>
          </p:nvSpPr>
          <p:spPr>
            <a:xfrm>
              <a:off x="10755841" y="145679"/>
              <a:ext cx="1131139" cy="1131139"/>
            </a:xfrm>
            <a:prstGeom prst="flowChartConnector">
              <a:avLst/>
            </a:prstGeom>
            <a:solidFill>
              <a:srgbClr val="F8C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9" name="图片 78" descr="图形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77690" y="275770"/>
              <a:ext cx="870956" cy="870956"/>
            </a:xfrm>
            <a:prstGeom prst="rect">
              <a:avLst/>
            </a:prstGeom>
          </p:spPr>
        </p:pic>
        <p:cxnSp>
          <p:nvCxnSpPr>
            <p:cNvPr id="80" name="直接连接符 79"/>
            <p:cNvCxnSpPr/>
            <p:nvPr/>
          </p:nvCxnSpPr>
          <p:spPr>
            <a:xfrm flipH="1">
              <a:off x="11810054" y="159278"/>
              <a:ext cx="84966" cy="138125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11913497" y="569262"/>
              <a:ext cx="165459" cy="80326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H="1" flipV="1">
              <a:off x="11885211" y="930061"/>
              <a:ext cx="212781" cy="55399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H="1">
              <a:off x="10489935" y="659396"/>
              <a:ext cx="191138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H="1">
              <a:off x="10572670" y="1048409"/>
              <a:ext cx="210923" cy="45547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H="1" flipV="1">
              <a:off x="10572670" y="297403"/>
              <a:ext cx="183171" cy="80928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11484172" y="0"/>
              <a:ext cx="0" cy="160482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H="1" flipV="1">
              <a:off x="11016024" y="7554"/>
              <a:ext cx="92228" cy="160482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H="1" flipV="1">
              <a:off x="11723798" y="1172965"/>
              <a:ext cx="128739" cy="162409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11280482" y="1325705"/>
              <a:ext cx="26881" cy="199445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10877690" y="1246542"/>
              <a:ext cx="124653" cy="199444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41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wav"/><Relationship Id="rId4" Type="http://schemas.microsoft.com/office/2007/relationships/media" Target="../media/media3.wav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44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wav"/><Relationship Id="rId4" Type="http://schemas.microsoft.com/office/2007/relationships/media" Target="../media/media4.wav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47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5.wav"/><Relationship Id="rId4" Type="http://schemas.microsoft.com/office/2007/relationships/media" Target="../media/media5.wav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50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6.wav"/><Relationship Id="rId4" Type="http://schemas.microsoft.com/office/2007/relationships/media" Target="../media/media6.wav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7.wav"/><Relationship Id="rId7" Type="http://schemas.openxmlformats.org/officeDocument/2006/relationships/image" Target="../media/image40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41.png"/><Relationship Id="rId2" Type="http://schemas.microsoft.com/office/2007/relationships/media" Target="../media/media8.wav"/><Relationship Id="rId1" Type="http://schemas.openxmlformats.org/officeDocument/2006/relationships/tags" Target="../tags/tag53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9.wav"/><Relationship Id="rId7" Type="http://schemas.openxmlformats.org/officeDocument/2006/relationships/image" Target="../media/image34.png"/><Relationship Id="rId2" Type="http://schemas.microsoft.com/office/2007/relationships/media" Target="../media/media9.wav"/><Relationship Id="rId1" Type="http://schemas.openxmlformats.org/officeDocument/2006/relationships/tags" Target="../tags/tag54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10.wav"/><Relationship Id="rId7" Type="http://schemas.openxmlformats.org/officeDocument/2006/relationships/image" Target="../media/image43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3" Type="http://schemas.openxmlformats.org/officeDocument/2006/relationships/tags" Target="../tags/tag60.xml"/><Relationship Id="rId7" Type="http://schemas.openxmlformats.org/officeDocument/2006/relationships/tags" Target="../tags/tag62.xml"/><Relationship Id="rId12" Type="http://schemas.openxmlformats.org/officeDocument/2006/relationships/image" Target="../media/image34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audio" Target="../media/media11.wav"/><Relationship Id="rId11" Type="http://schemas.openxmlformats.org/officeDocument/2006/relationships/image" Target="../media/image44.png"/><Relationship Id="rId5" Type="http://schemas.microsoft.com/office/2007/relationships/media" Target="../media/media11.wav"/><Relationship Id="rId10" Type="http://schemas.openxmlformats.org/officeDocument/2006/relationships/notesSlide" Target="../notesSlides/notesSlide11.xml"/><Relationship Id="rId4" Type="http://schemas.openxmlformats.org/officeDocument/2006/relationships/tags" Target="../tags/tag61.xml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openxmlformats.org/officeDocument/2006/relationships/tags" Target="../tags/tag6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audio" Target="../media/media12.wav"/><Relationship Id="rId5" Type="http://schemas.microsoft.com/office/2007/relationships/media" Target="../media/media12.wav"/><Relationship Id="rId10" Type="http://schemas.openxmlformats.org/officeDocument/2006/relationships/image" Target="../media/image34.png"/><Relationship Id="rId4" Type="http://schemas.openxmlformats.org/officeDocument/2006/relationships/tags" Target="../tags/tag67.xm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notesSlide" Target="../notesSlides/notesSlide13.xm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5" Type="http://schemas.openxmlformats.org/officeDocument/2006/relationships/tags" Target="../tags/tag72.xml"/><Relationship Id="rId15" Type="http://schemas.microsoft.com/office/2007/relationships/hdphoto" Target="../media/hdphoto4.wdp"/><Relationship Id="rId10" Type="http://schemas.openxmlformats.org/officeDocument/2006/relationships/tags" Target="../tags/tag77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microsoft.com/office/2007/relationships/hdphoto" Target="../media/hdphoto4.wdp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12" Type="http://schemas.openxmlformats.org/officeDocument/2006/relationships/image" Target="../media/image31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notesSlide" Target="../notesSlides/notesSlide14.xml"/><Relationship Id="rId5" Type="http://schemas.openxmlformats.org/officeDocument/2006/relationships/tags" Target="../tags/tag83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2.xml"/><Relationship Id="rId9" Type="http://schemas.openxmlformats.org/officeDocument/2006/relationships/tags" Target="../tags/tag8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audio" Target="../media/media13.mp3"/><Relationship Id="rId18" Type="http://schemas.openxmlformats.org/officeDocument/2006/relationships/image" Target="../media/image34.png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microsoft.com/office/2007/relationships/media" Target="../media/media13.mp3"/><Relationship Id="rId17" Type="http://schemas.microsoft.com/office/2007/relationships/hdphoto" Target="../media/hdphoto4.wdp"/><Relationship Id="rId2" Type="http://schemas.openxmlformats.org/officeDocument/2006/relationships/tags" Target="../tags/tag89.xml"/><Relationship Id="rId16" Type="http://schemas.openxmlformats.org/officeDocument/2006/relationships/image" Target="../media/image31.png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5" Type="http://schemas.openxmlformats.org/officeDocument/2006/relationships/tags" Target="../tags/tag92.xml"/><Relationship Id="rId15" Type="http://schemas.openxmlformats.org/officeDocument/2006/relationships/image" Target="../media/image46.png"/><Relationship Id="rId10" Type="http://schemas.openxmlformats.org/officeDocument/2006/relationships/tags" Target="../tags/tag97.xml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image" Target="../media/image48.png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image" Target="../media/image47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03.xml"/><Relationship Id="rId15" Type="http://schemas.microsoft.com/office/2007/relationships/hdphoto" Target="../media/hdphoto4.wdp"/><Relationship Id="rId10" Type="http://schemas.openxmlformats.org/officeDocument/2006/relationships/tags" Target="../tags/tag108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1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1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microsoft.com/office/2007/relationships/hdphoto" Target="../media/hdphoto6.wdp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54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53.png"/><Relationship Id="rId5" Type="http://schemas.openxmlformats.org/officeDocument/2006/relationships/tags" Target="../tags/tag115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114.xml"/><Relationship Id="rId9" Type="http://schemas.openxmlformats.org/officeDocument/2006/relationships/tags" Target="../tags/tag119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122.xml"/><Relationship Id="rId7" Type="http://schemas.openxmlformats.org/officeDocument/2006/relationships/image" Target="../media/image31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5" Type="http://schemas.openxmlformats.org/officeDocument/2006/relationships/image" Target="../media/image57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10" Type="http://schemas.openxmlformats.org/officeDocument/2006/relationships/tags" Target="../tags/tag17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image" Target="../media/image22.pn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tags" Target="../tags/tag137.xml"/><Relationship Id="rId5" Type="http://schemas.openxmlformats.org/officeDocument/2006/relationships/tags" Target="../tags/tag131.xml"/><Relationship Id="rId10" Type="http://schemas.openxmlformats.org/officeDocument/2006/relationships/tags" Target="../tags/tag136.xml"/><Relationship Id="rId4" Type="http://schemas.openxmlformats.org/officeDocument/2006/relationships/tags" Target="../tags/tag130.xml"/><Relationship Id="rId9" Type="http://schemas.openxmlformats.org/officeDocument/2006/relationships/tags" Target="../tags/tag1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microsoft.com/office/2007/relationships/hdphoto" Target="../media/hdphoto5.wdp"/><Relationship Id="rId3" Type="http://schemas.openxmlformats.org/officeDocument/2006/relationships/tags" Target="../tags/tag33.xml"/><Relationship Id="rId7" Type="http://schemas.openxmlformats.org/officeDocument/2006/relationships/audio" Target="../media/media1.wav"/><Relationship Id="rId12" Type="http://schemas.openxmlformats.org/officeDocument/2006/relationships/image" Target="../media/image32.png"/><Relationship Id="rId2" Type="http://schemas.openxmlformats.org/officeDocument/2006/relationships/tags" Target="../tags/tag32.xml"/><Relationship Id="rId1" Type="http://schemas.openxmlformats.org/officeDocument/2006/relationships/themeOverride" Target="../theme/themeOverride1.xml"/><Relationship Id="rId6" Type="http://schemas.microsoft.com/office/2007/relationships/media" Target="../media/media1.wav"/><Relationship Id="rId11" Type="http://schemas.microsoft.com/office/2007/relationships/hdphoto" Target="../media/hdphoto4.wdp"/><Relationship Id="rId5" Type="http://schemas.openxmlformats.org/officeDocument/2006/relationships/tags" Target="../tags/tag35.xml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tags" Target="../tags/tag34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8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wav"/><Relationship Id="rId4" Type="http://schemas.microsoft.com/office/2007/relationships/media" Target="../media/media2.wav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4981" y="2300004"/>
            <a:ext cx="6603365" cy="3837305"/>
            <a:chOff x="-434704" y="2381642"/>
            <a:chExt cx="6603365" cy="3837305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Unit 3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My school </a:t>
              </a:r>
              <a:r>
                <a:rPr lang="en-US" altLang="zh-CN" sz="4000" b="1" dirty="0" smtClean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calendar</a:t>
              </a:r>
              <a:endParaRPr lang="en-US" altLang="zh-CN" sz="4000" b="1" dirty="0">
                <a:latin typeface="Comic Sans MS" panose="030F0702030302020204" pitchFamily="66" charset="0"/>
                <a:ea typeface="+mj-ea"/>
                <a:cs typeface="Segoe UI Semilight" panose="020B0402040204020203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Part B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434704" y="4900052"/>
              <a:ext cx="6603365" cy="13188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 Let’s learn &amp; Ask and write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649042" y="4492605"/>
            <a:ext cx="6607400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Teachers’ Day is in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September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0" y="1400175"/>
            <a:ext cx="6031865" cy="1113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</a:rPr>
              <a:t>September/sepˈtembə(r)/</a:t>
            </a:r>
            <a:endParaRPr lang="en-US" altLang="zh-CN" sz="3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endParaRPr lang="zh-CN" altLang="zh-CN" sz="3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5143500" y="2833370"/>
            <a:ext cx="3147695" cy="822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sz="3200" dirty="0">
                <a:latin typeface="宋体" panose="02010600030101010101" pitchFamily="2" charset="-122"/>
                <a:ea typeface="宋体" panose="02010600030101010101" pitchFamily="2" charset="-122"/>
              </a:rPr>
              <a:t>缩写形式：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Sept.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61060" y="1499870"/>
            <a:ext cx="3378200" cy="4742180"/>
          </a:xfrm>
          <a:prstGeom prst="rect">
            <a:avLst/>
          </a:prstGeom>
        </p:spPr>
      </p:pic>
      <p:pic>
        <p:nvPicPr>
          <p:cNvPr id="4" name="September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45165" y="149987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ldLvl="0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268470" y="4744085"/>
            <a:ext cx="7766214" cy="713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China’s National Day is in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October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0" y="1400175"/>
            <a:ext cx="6031865" cy="1113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</a:rPr>
              <a:t>October/ɒkˈtəʊbə(r)/</a:t>
            </a:r>
            <a:endParaRPr lang="en-US" altLang="zh-CN" sz="3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endParaRPr lang="zh-CN" altLang="zh-CN" sz="3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5143500" y="2833370"/>
            <a:ext cx="3147695" cy="822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缩写形式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Oct.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38860" y="1231900"/>
            <a:ext cx="2745740" cy="5019040"/>
          </a:xfrm>
          <a:prstGeom prst="rect">
            <a:avLst/>
          </a:prstGeom>
        </p:spPr>
      </p:pic>
      <p:pic>
        <p:nvPicPr>
          <p:cNvPr id="4" name="October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53955" y="146177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ldLvl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143500" y="4544695"/>
            <a:ext cx="6906895" cy="713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Linda’s birthday is in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November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0" y="1400175"/>
            <a:ext cx="6031865" cy="1113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</a:rPr>
              <a:t>November/nəʊˈvembə(r)/</a:t>
            </a:r>
            <a:endParaRPr lang="en-US" altLang="zh-CN" sz="3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endParaRPr lang="zh-CN" altLang="zh-CN" sz="3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5370195" y="2485390"/>
            <a:ext cx="3147695" cy="822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缩写形式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Nov.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95985" y="1489075"/>
            <a:ext cx="3727450" cy="4481195"/>
          </a:xfrm>
          <a:prstGeom prst="rect">
            <a:avLst/>
          </a:prstGeom>
        </p:spPr>
      </p:pic>
      <p:pic>
        <p:nvPicPr>
          <p:cNvPr id="4" name="November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48645" y="14890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ldLvl="0"/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00996" y="4269105"/>
            <a:ext cx="6906895" cy="713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Christmas is in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December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0" y="1400175"/>
            <a:ext cx="6031865" cy="1113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</a:rPr>
              <a:t>December/dɪˈsembə(r)/</a:t>
            </a:r>
            <a:endParaRPr lang="en-US" altLang="zh-CN" sz="3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endParaRPr lang="zh-CN" altLang="zh-CN" sz="3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5143500" y="2833370"/>
            <a:ext cx="3147695" cy="822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缩写形式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Dec.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15365" y="1400175"/>
            <a:ext cx="2986405" cy="4618990"/>
          </a:xfrm>
          <a:prstGeom prst="rect">
            <a:avLst/>
          </a:prstGeom>
        </p:spPr>
      </p:pic>
      <p:pic>
        <p:nvPicPr>
          <p:cNvPr id="4" name="December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89235" y="14001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ldLvl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27295" y="4438650"/>
            <a:ext cx="6906895" cy="713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Teachers’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Day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is in September.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2195" y="2096770"/>
            <a:ext cx="4239260" cy="1024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Teachers’ Day</a:t>
            </a:r>
            <a:endParaRPr lang="en-US" altLang="zh-CN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zh-CN" altLang="zh-C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教师节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45770" y="1835945"/>
            <a:ext cx="4581525" cy="2664460"/>
          </a:xfrm>
          <a:prstGeom prst="rect">
            <a:avLst/>
          </a:prstGeom>
        </p:spPr>
      </p:pic>
      <p:pic>
        <p:nvPicPr>
          <p:cNvPr id="8" name="Teachers' day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5445" y="215963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ldLvl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705984" y="4224894"/>
            <a:ext cx="6906895" cy="713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China’s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National Day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is in October.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0" y="2204720"/>
            <a:ext cx="6031865" cy="1113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China‘s </a:t>
            </a:r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National </a:t>
            </a:r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Day</a:t>
            </a:r>
            <a:endParaRPr lang="en-US" altLang="zh-CN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zh-CN" altLang="zh-C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中国国庆节</a:t>
            </a:r>
          </a:p>
        </p:txBody>
      </p:sp>
      <p:pic>
        <p:nvPicPr>
          <p:cNvPr id="4" name="China's national day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0168" y="2142172"/>
            <a:ext cx="619125" cy="6191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3909" y="1820412"/>
            <a:ext cx="2635582" cy="35118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ldLvl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794884" y="4236769"/>
            <a:ext cx="7158355" cy="713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Mid-Autumn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Day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is in October</a:t>
            </a:r>
            <a:r>
              <a:rPr 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this year.</a:t>
            </a:r>
            <a:endParaRPr lang="en-US" altLang="zh-CN" sz="28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0" y="2204720"/>
            <a:ext cx="6031865" cy="1113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</a:rPr>
              <a:t>Mid-Autumn Day</a:t>
            </a:r>
            <a:endParaRPr lang="en-US" altLang="zh-CN" sz="3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zh-CN" altLang="zh-CN" sz="3600">
                <a:solidFill>
                  <a:schemeClr val="tx1"/>
                </a:solidFill>
                <a:latin typeface="Comic Sans MS" panose="030F0702030302020204" pitchFamily="66" charset="0"/>
              </a:rPr>
              <a:t>中秋节</a:t>
            </a:r>
          </a:p>
        </p:txBody>
      </p:sp>
      <p:pic>
        <p:nvPicPr>
          <p:cNvPr id="5" name="Mid-Autumn day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45880" y="2275840"/>
            <a:ext cx="619125" cy="619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9850" y="1637665"/>
            <a:ext cx="4725035" cy="35147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096000" y="4380865"/>
            <a:ext cx="5589270" cy="684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I 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like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summer vacation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2136775"/>
            <a:ext cx="4239260" cy="106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</a:rPr>
              <a:t>summer vacation</a:t>
            </a:r>
            <a:endParaRPr lang="en-US" altLang="zh-CN" sz="3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zh-CN" altLang="zh-CN" sz="3600">
                <a:solidFill>
                  <a:schemeClr val="tx1"/>
                </a:solidFill>
                <a:latin typeface="Comic Sans MS" panose="030F0702030302020204" pitchFamily="66" charset="0"/>
              </a:rPr>
              <a:t>暑假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8905" y="1977390"/>
            <a:ext cx="5843905" cy="2858770"/>
          </a:xfrm>
          <a:prstGeom prst="rect">
            <a:avLst/>
          </a:prstGeom>
        </p:spPr>
      </p:pic>
      <p:pic>
        <p:nvPicPr>
          <p:cNvPr id="4" name="summer vacation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08210" y="223710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ldLvl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204271" y="5062014"/>
            <a:ext cx="8412460" cy="713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American Thanksgiving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Day </a:t>
            </a:r>
            <a:r>
              <a:rPr lang="en-US" altLang="zh-CN" sz="2800" dirty="0" smtClean="0">
                <a:latin typeface="Comic Sans MS" panose="030F0702030302020204" pitchFamily="66" charset="0"/>
                <a:cs typeface="Comic Sans MS" panose="030F0702030302020204" pitchFamily="66" charset="0"/>
              </a:rPr>
              <a:t>is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in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November.</a:t>
            </a:r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0" y="1400175"/>
            <a:ext cx="6438900" cy="1113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American Thanksgiving Day</a:t>
            </a:r>
            <a:endParaRPr lang="en-US" altLang="zh-CN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zh-CN" alt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美国的</a:t>
            </a:r>
            <a:r>
              <a:rPr lang="zh-CN" altLang="zh-C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感恩节</a:t>
            </a:r>
          </a:p>
        </p:txBody>
      </p:sp>
      <p:sp>
        <p:nvSpPr>
          <p:cNvPr id="14" name="圆角矩形 13"/>
          <p:cNvSpPr/>
          <p:nvPr>
            <p:custDataLst>
              <p:tags r:id="rId2"/>
            </p:custDataLst>
          </p:nvPr>
        </p:nvSpPr>
        <p:spPr>
          <a:xfrm>
            <a:off x="5143246" y="4132542"/>
            <a:ext cx="1064338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短语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6316980" y="3860165"/>
            <a:ext cx="5807075" cy="1109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on</a:t>
            </a:r>
            <a:r>
              <a:rPr lang="en-US" sz="3200" dirty="0">
                <a:latin typeface="Comic Sans MS" panose="030F0702030302020204" pitchFamily="66" charset="0"/>
              </a:rPr>
              <a:t> Thanksgiving Day</a:t>
            </a:r>
            <a:r>
              <a:rPr lang="zh-CN" sz="3200" dirty="0">
                <a:latin typeface="Comic Sans MS" panose="030F0702030302020204" pitchFamily="66" charset="0"/>
              </a:rPr>
              <a:t>在感恩节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55270" y="1852930"/>
            <a:ext cx="4605020" cy="2532380"/>
          </a:xfrm>
          <a:prstGeom prst="rect">
            <a:avLst/>
          </a:prstGeom>
        </p:spPr>
      </p:pic>
      <p:pic>
        <p:nvPicPr>
          <p:cNvPr id="4" name="American thanksgiving day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79072" y="1532902"/>
            <a:ext cx="619125" cy="619125"/>
          </a:xfrm>
          <a:prstGeom prst="rect">
            <a:avLst/>
          </a:prstGeom>
        </p:spPr>
      </p:pic>
      <p:sp>
        <p:nvSpPr>
          <p:cNvPr id="5" name="圆角矩形 4"/>
          <p:cNvSpPr/>
          <p:nvPr>
            <p:custDataLst>
              <p:tags r:id="rId7"/>
            </p:custDataLst>
          </p:nvPr>
        </p:nvSpPr>
        <p:spPr>
          <a:xfrm>
            <a:off x="5143246" y="2925407"/>
            <a:ext cx="1064338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拓展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8"/>
          <p:cNvSpPr txBox="1"/>
          <p:nvPr>
            <p:custDataLst>
              <p:tags r:id="rId8"/>
            </p:custDataLst>
          </p:nvPr>
        </p:nvSpPr>
        <p:spPr>
          <a:xfrm>
            <a:off x="6316724" y="2646016"/>
            <a:ext cx="4646608" cy="946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Comic Sans MS" panose="030F0702030302020204" pitchFamily="66" charset="0"/>
              </a:rPr>
              <a:t>America</a:t>
            </a:r>
            <a:r>
              <a:rPr lang="zh-CN" sz="3200" dirty="0">
                <a:latin typeface="Comic Sans MS" panose="030F0702030302020204" pitchFamily="66" charset="0"/>
              </a:rPr>
              <a:t>美国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ldLvl="0"/>
      <p:bldP spid="7" grpId="0"/>
      <p:bldP spid="14" grpId="0" bldLvl="0" animBg="1"/>
      <p:bldP spid="9" grpId="0"/>
      <p:bldP spid="5" grpId="0" bldLvl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202936" y="4779018"/>
            <a:ext cx="5054600" cy="713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Merry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Christmas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!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0" y="1400175"/>
            <a:ext cx="6438900" cy="1113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</a:rPr>
              <a:t>Christmas/ˈkrɪsməs/</a:t>
            </a:r>
            <a:endParaRPr lang="en-US" altLang="zh-CN" sz="3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zh-CN" altLang="en-US" sz="3600">
                <a:solidFill>
                  <a:schemeClr val="tx1"/>
                </a:solidFill>
                <a:latin typeface="Comic Sans MS" panose="030F0702030302020204" pitchFamily="66" charset="0"/>
              </a:rPr>
              <a:t>圣诞</a:t>
            </a:r>
            <a:r>
              <a:rPr lang="zh-CN" altLang="zh-CN" sz="3600">
                <a:solidFill>
                  <a:schemeClr val="tx1"/>
                </a:solidFill>
                <a:latin typeface="Comic Sans MS" panose="030F0702030302020204" pitchFamily="66" charset="0"/>
              </a:rPr>
              <a:t>节</a:t>
            </a:r>
          </a:p>
        </p:txBody>
      </p:sp>
      <p:sp>
        <p:nvSpPr>
          <p:cNvPr id="14" name="圆角矩形 13"/>
          <p:cNvSpPr/>
          <p:nvPr>
            <p:custDataLst>
              <p:tags r:id="rId2"/>
            </p:custDataLst>
          </p:nvPr>
        </p:nvSpPr>
        <p:spPr>
          <a:xfrm>
            <a:off x="5202936" y="3418802"/>
            <a:ext cx="1064338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短语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6384925" y="3228340"/>
            <a:ext cx="5807075" cy="1109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at</a:t>
            </a:r>
            <a:r>
              <a:rPr lang="en-US" sz="3200">
                <a:latin typeface="Comic Sans MS" panose="030F0702030302020204" pitchFamily="66" charset="0"/>
              </a:rPr>
              <a:t> Christmas</a:t>
            </a:r>
            <a:r>
              <a:rPr lang="zh-CN" sz="3200">
                <a:latin typeface="Comic Sans MS" panose="030F0702030302020204" pitchFamily="66" charset="0"/>
              </a:rPr>
              <a:t>在圣诞节</a:t>
            </a:r>
            <a:endParaRPr lang="zh-CN" sz="3200" dirty="0">
              <a:latin typeface="Comic Sans MS" panose="030F0702030302020204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69265" y="1567180"/>
            <a:ext cx="4318635" cy="3953510"/>
          </a:xfrm>
          <a:prstGeom prst="rect">
            <a:avLst/>
          </a:prstGeom>
        </p:spPr>
      </p:pic>
      <p:pic>
        <p:nvPicPr>
          <p:cNvPr id="4" name="Chirstmas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37420" y="14001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ldLvl="0"/>
      <p:bldP spid="7" grpId="0"/>
      <p:bldP spid="14" grpId="0" bldLvl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864" y="1491382"/>
            <a:ext cx="4785839" cy="4591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393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quickly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7" name="TextBox 6"/>
          <p:cNvSpPr txBox="1"/>
          <p:nvPr>
            <p:custDataLst>
              <p:tags r:id="rId1"/>
            </p:custDataLst>
          </p:nvPr>
        </p:nvSpPr>
        <p:spPr>
          <a:xfrm>
            <a:off x="3235569" y="2049863"/>
            <a:ext cx="20699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August</a:t>
            </a:r>
            <a:endParaRPr lang="zh-CN" altLang="en-US" sz="4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664866" y="1961103"/>
            <a:ext cx="1395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July</a:t>
            </a:r>
            <a:endParaRPr lang="zh-CN" altLang="en-US" sz="4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右箭头 10"/>
          <p:cNvSpPr/>
          <p:nvPr>
            <p:custDataLst>
              <p:tags r:id="rId3"/>
            </p:custDataLst>
          </p:nvPr>
        </p:nvSpPr>
        <p:spPr>
          <a:xfrm>
            <a:off x="1979525" y="2090057"/>
            <a:ext cx="1065125" cy="723481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右箭头 5"/>
          <p:cNvSpPr/>
          <p:nvPr>
            <p:custDataLst>
              <p:tags r:id="rId4"/>
            </p:custDataLst>
          </p:nvPr>
        </p:nvSpPr>
        <p:spPr>
          <a:xfrm>
            <a:off x="5546689" y="2150346"/>
            <a:ext cx="1135464" cy="663191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6824505" y="2051538"/>
            <a:ext cx="3364523" cy="792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September</a:t>
            </a:r>
            <a:endParaRPr lang="zh-CN" altLang="en-US" sz="4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右箭头 9"/>
          <p:cNvSpPr/>
          <p:nvPr>
            <p:custDataLst>
              <p:tags r:id="rId6"/>
            </p:custDataLst>
          </p:nvPr>
        </p:nvSpPr>
        <p:spPr>
          <a:xfrm rot="5400000">
            <a:off x="8224575" y="3260692"/>
            <a:ext cx="1361554" cy="75865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8048732" y="4421275"/>
            <a:ext cx="27130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October</a:t>
            </a:r>
            <a:endParaRPr lang="zh-CN" altLang="en-US" sz="4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右箭头 12"/>
          <p:cNvSpPr/>
          <p:nvPr>
            <p:custDataLst>
              <p:tags r:id="rId8"/>
            </p:custDataLst>
          </p:nvPr>
        </p:nvSpPr>
        <p:spPr>
          <a:xfrm rot="10800000">
            <a:off x="6903217" y="4501661"/>
            <a:ext cx="1155560" cy="753626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>
            <p:custDataLst>
              <p:tags r:id="rId9"/>
            </p:custDataLst>
          </p:nvPr>
        </p:nvSpPr>
        <p:spPr>
          <a:xfrm>
            <a:off x="3980822" y="4483240"/>
            <a:ext cx="2912347" cy="79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November</a:t>
            </a:r>
            <a:endParaRPr lang="zh-CN" altLang="en-US" sz="4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 rot="10800000">
            <a:off x="2875502" y="4523432"/>
            <a:ext cx="1123741" cy="73185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>
            <p:custDataLst>
              <p:tags r:id="rId11"/>
            </p:custDataLst>
          </p:nvPr>
        </p:nvSpPr>
        <p:spPr>
          <a:xfrm>
            <a:off x="150727" y="4401179"/>
            <a:ext cx="3114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December</a:t>
            </a:r>
            <a:endParaRPr lang="zh-CN" altLang="en-US" sz="4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bldLvl="0" animBg="1"/>
      <p:bldP spid="6" grpId="0" bldLvl="0" animBg="1"/>
      <p:bldP spid="9" grpId="0"/>
      <p:bldP spid="10" grpId="0" bldLvl="0" animBg="1"/>
      <p:bldP spid="12" grpId="0"/>
      <p:bldP spid="13" grpId="0" bldLvl="0" animBg="1"/>
      <p:bldP spid="14" grpId="0"/>
      <p:bldP spid="15" grpId="0" bldLvl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00685" y="2334260"/>
            <a:ext cx="468630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00B05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China’s National Day</a:t>
            </a:r>
            <a:endParaRPr lang="en-US" sz="3600" b="1" dirty="0">
              <a:solidFill>
                <a:srgbClr val="00B05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695325" y="1416050"/>
            <a:ext cx="3623945" cy="808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7030A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Teachers’ Day</a:t>
            </a:r>
            <a:endParaRPr lang="en-US" sz="3600" b="1" dirty="0">
              <a:solidFill>
                <a:srgbClr val="7030A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15010" y="3429000"/>
            <a:ext cx="5114290" cy="821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00B0F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Thanksgiving</a:t>
            </a:r>
            <a:endParaRPr lang="en-US" sz="3600" b="1" dirty="0">
              <a:solidFill>
                <a:srgbClr val="00B0F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861060" y="4581525"/>
            <a:ext cx="3661410" cy="772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Christmas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691890" y="2858770"/>
            <a:ext cx="4341495" cy="1967230"/>
          </a:xfrm>
          <a:prstGeom prst="line">
            <a:avLst/>
          </a:prstGeom>
          <a:ln w="28575" cmpd="sng">
            <a:solidFill>
              <a:srgbClr val="FF00FF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710940" y="1928495"/>
            <a:ext cx="4351655" cy="181229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3662680" y="2190115"/>
            <a:ext cx="4351655" cy="167640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3274695" y="3207385"/>
            <a:ext cx="4778375" cy="1705610"/>
          </a:xfrm>
          <a:prstGeom prst="line">
            <a:avLst/>
          </a:prstGeom>
          <a:ln w="28575" cmpd="sng">
            <a:solidFill>
              <a:srgbClr val="7030A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8035450" y="1555603"/>
            <a:ext cx="3364523" cy="64516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November</a:t>
            </a:r>
            <a:endParaRPr lang="zh-CN" altLang="en-US" sz="3600"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TextBox 8"/>
          <p:cNvSpPr txBox="1"/>
          <p:nvPr>
            <p:custDataLst>
              <p:tags r:id="rId6"/>
            </p:custDataLst>
          </p:nvPr>
        </p:nvSpPr>
        <p:spPr>
          <a:xfrm>
            <a:off x="8036720" y="2612878"/>
            <a:ext cx="3364523" cy="64516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December</a:t>
            </a:r>
            <a:endParaRPr lang="zh-CN" altLang="en-US" sz="4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8"/>
          <p:cNvSpPr txBox="1"/>
          <p:nvPr>
            <p:custDataLst>
              <p:tags r:id="rId7"/>
            </p:custDataLst>
          </p:nvPr>
        </p:nvSpPr>
        <p:spPr>
          <a:xfrm>
            <a:off x="8036085" y="3750163"/>
            <a:ext cx="3364523" cy="64516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September</a:t>
            </a:r>
          </a:p>
        </p:txBody>
      </p:sp>
      <p:sp>
        <p:nvSpPr>
          <p:cNvPr id="6" name="TextBox 8"/>
          <p:cNvSpPr txBox="1"/>
          <p:nvPr>
            <p:custDataLst>
              <p:tags r:id="rId8"/>
            </p:custDataLst>
          </p:nvPr>
        </p:nvSpPr>
        <p:spPr>
          <a:xfrm>
            <a:off x="8037355" y="4804263"/>
            <a:ext cx="3364523" cy="64516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October</a:t>
            </a:r>
          </a:p>
        </p:txBody>
      </p:sp>
      <p:sp>
        <p:nvSpPr>
          <p:cNvPr id="18" name="文本框 8"/>
          <p:cNvSpPr txBox="1"/>
          <p:nvPr>
            <p:custDataLst>
              <p:tags r:id="rId9"/>
            </p:custDataLst>
          </p:nvPr>
        </p:nvSpPr>
        <p:spPr>
          <a:xfrm>
            <a:off x="938212" y="291754"/>
            <a:ext cx="6200775" cy="735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match</a:t>
            </a:r>
            <a:endParaRPr lang="zh-CN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8"/>
          <p:cNvSpPr txBox="1"/>
          <p:nvPr/>
        </p:nvSpPr>
        <p:spPr>
          <a:xfrm>
            <a:off x="981274" y="406886"/>
            <a:ext cx="6117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to the tape.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81075" y="968375"/>
            <a:ext cx="8903335" cy="525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圆角矩形标注 6"/>
          <p:cNvSpPr/>
          <p:nvPr>
            <p:custDataLst>
              <p:tags r:id="rId2"/>
            </p:custDataLst>
          </p:nvPr>
        </p:nvSpPr>
        <p:spPr>
          <a:xfrm>
            <a:off x="0" y="4396101"/>
            <a:ext cx="3406978" cy="607980"/>
          </a:xfrm>
          <a:prstGeom prst="wedgeRoundRectCallout">
            <a:avLst>
              <a:gd name="adj1" fmla="val -13732"/>
              <a:gd name="adj2" fmla="val 7535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>
                <a:solidFill>
                  <a:schemeClr val="tx1"/>
                </a:solidFill>
                <a:latin typeface="Comic Sans MS" panose="030F0702030302020204" pitchFamily="66" charset="0"/>
              </a:rPr>
              <a:t>When is Mid-Autumn Day?</a:t>
            </a:r>
            <a:endParaRPr lang="zh-CN" alt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圆角矩形标注 7"/>
          <p:cNvSpPr/>
          <p:nvPr>
            <p:custDataLst>
              <p:tags r:id="rId3"/>
            </p:custDataLst>
          </p:nvPr>
        </p:nvSpPr>
        <p:spPr>
          <a:xfrm>
            <a:off x="4432410" y="4799708"/>
            <a:ext cx="3535933" cy="1179061"/>
          </a:xfrm>
          <a:prstGeom prst="wedgeRoundRectCallout">
            <a:avLst>
              <a:gd name="adj1" fmla="val -56838"/>
              <a:gd name="adj2" fmla="val 1987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>
                <a:solidFill>
                  <a:schemeClr val="tx1"/>
                </a:solidFill>
                <a:latin typeface="Comic Sans MS" panose="030F0702030302020204" pitchFamily="66" charset="0"/>
              </a:rPr>
              <a:t>It’s usually in September or October. I’ll eat mooncakes with my family.</a:t>
            </a:r>
            <a:endParaRPr lang="zh-CN" alt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4"/>
            </p:custDataLst>
          </p:nvPr>
        </p:nvSpPr>
        <p:spPr>
          <a:xfrm>
            <a:off x="1567543" y="1778558"/>
            <a:ext cx="226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tx1"/>
                </a:solidFill>
                <a:latin typeface="Comic Sans MS" panose="030F0702030302020204" pitchFamily="66" charset="0"/>
              </a:rPr>
              <a:t>summer vacation</a:t>
            </a:r>
          </a:p>
        </p:txBody>
      </p:sp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3928906" y="1607736"/>
            <a:ext cx="226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tx1"/>
                </a:solidFill>
                <a:latin typeface="Comic Sans MS" panose="030F0702030302020204" pitchFamily="66" charset="0"/>
              </a:rPr>
              <a:t>summer vacation</a:t>
            </a:r>
          </a:p>
        </p:txBody>
      </p:sp>
      <p:sp>
        <p:nvSpPr>
          <p:cNvPr id="12" name="TextBox 11"/>
          <p:cNvSpPr txBox="1"/>
          <p:nvPr>
            <p:custDataLst>
              <p:tags r:id="rId6"/>
            </p:custDataLst>
          </p:nvPr>
        </p:nvSpPr>
        <p:spPr>
          <a:xfrm>
            <a:off x="6290561" y="1668027"/>
            <a:ext cx="2793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tx1"/>
                </a:solidFill>
                <a:latin typeface="Comic Sans MS" panose="030F0702030302020204" pitchFamily="66" charset="0"/>
              </a:rPr>
              <a:t>Teachers’ Day</a:t>
            </a:r>
          </a:p>
        </p:txBody>
      </p:sp>
      <p:sp>
        <p:nvSpPr>
          <p:cNvPr id="13" name="TextBox 12"/>
          <p:cNvSpPr txBox="1"/>
          <p:nvPr>
            <p:custDataLst>
              <p:tags r:id="rId7"/>
            </p:custDataLst>
          </p:nvPr>
        </p:nvSpPr>
        <p:spPr>
          <a:xfrm>
            <a:off x="1668026" y="3285811"/>
            <a:ext cx="2090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latin typeface="Comic Sans MS" panose="030F0702030302020204" pitchFamily="66" charset="0"/>
              </a:rPr>
              <a:t>China’s National Day</a:t>
            </a:r>
            <a:endParaRPr lang="zh-CN" altLang="en-US" sz="200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8"/>
            </p:custDataLst>
          </p:nvPr>
        </p:nvSpPr>
        <p:spPr>
          <a:xfrm>
            <a:off x="3858567" y="3336053"/>
            <a:ext cx="22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latin typeface="Comic Sans MS" panose="030F0702030302020204" pitchFamily="66" charset="0"/>
              </a:rPr>
              <a:t>American Thanksgiving Day</a:t>
            </a:r>
            <a:endParaRPr lang="zh-CN" altLang="en-US" sz="200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>
            <p:custDataLst>
              <p:tags r:id="rId9"/>
            </p:custDataLst>
          </p:nvPr>
        </p:nvSpPr>
        <p:spPr>
          <a:xfrm>
            <a:off x="6370655" y="3456633"/>
            <a:ext cx="226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Comic Sans MS" panose="030F0702030302020204" pitchFamily="66" charset="0"/>
              </a:rPr>
              <a:t>Christmas</a:t>
            </a:r>
            <a:endParaRPr lang="zh-CN" altLang="en-US" sz="200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>
            <p:custDataLst>
              <p:tags r:id="rId10"/>
            </p:custDataLst>
          </p:nvPr>
        </p:nvSpPr>
        <p:spPr>
          <a:xfrm>
            <a:off x="6370980" y="2113963"/>
            <a:ext cx="226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tx1"/>
                </a:solidFill>
                <a:latin typeface="Comic Sans MS" panose="030F0702030302020204" pitchFamily="66" charset="0"/>
              </a:rPr>
              <a:t>Mid-Autumn Day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3" name="U3B Let's learn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01974" y="307380"/>
            <a:ext cx="774065" cy="709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6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ldLvl="0" animBg="1"/>
      <p:bldP spid="8" grpId="0" bldLvl="0" animBg="1"/>
      <p:bldP spid="10" grpId="0"/>
      <p:bldP spid="11" grpId="0"/>
      <p:bldP spid="12" grpId="0"/>
      <p:bldP spid="13" grpId="0"/>
      <p:bldP spid="15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553" y="1006171"/>
            <a:ext cx="9046878" cy="569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76415" y="5003783"/>
            <a:ext cx="4519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When is …?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0128" y="5680996"/>
            <a:ext cx="4519652" cy="42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It’s usually in….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>
            <p:custDataLst>
              <p:tags r:id="rId2"/>
            </p:custDataLst>
          </p:nvPr>
        </p:nvSpPr>
        <p:spPr>
          <a:xfrm>
            <a:off x="2010578" y="1935664"/>
            <a:ext cx="2590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summer vacation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>
            <p:custDataLst>
              <p:tags r:id="rId3"/>
            </p:custDataLst>
          </p:nvPr>
        </p:nvSpPr>
        <p:spPr>
          <a:xfrm>
            <a:off x="4711065" y="1692008"/>
            <a:ext cx="1954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summer vacation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>
            <p:custDataLst>
              <p:tags r:id="rId4"/>
            </p:custDataLst>
          </p:nvPr>
        </p:nvSpPr>
        <p:spPr>
          <a:xfrm>
            <a:off x="6758560" y="1520165"/>
            <a:ext cx="2590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Teacher’s Day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Mid-Autumn Day</a:t>
            </a:r>
          </a:p>
        </p:txBody>
      </p:sp>
      <p:sp>
        <p:nvSpPr>
          <p:cNvPr id="20" name="TextBox 19"/>
          <p:cNvSpPr txBox="1"/>
          <p:nvPr>
            <p:custDataLst>
              <p:tags r:id="rId5"/>
            </p:custDataLst>
          </p:nvPr>
        </p:nvSpPr>
        <p:spPr>
          <a:xfrm>
            <a:off x="2310617" y="3473772"/>
            <a:ext cx="2290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China’s National Day</a:t>
            </a:r>
          </a:p>
        </p:txBody>
      </p:sp>
      <p:sp>
        <p:nvSpPr>
          <p:cNvPr id="21" name="TextBox 20"/>
          <p:cNvSpPr txBox="1"/>
          <p:nvPr>
            <p:custDataLst>
              <p:tags r:id="rId6"/>
            </p:custDataLst>
          </p:nvPr>
        </p:nvSpPr>
        <p:spPr>
          <a:xfrm>
            <a:off x="4538576" y="3479797"/>
            <a:ext cx="2306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American Thanksgiving Day</a:t>
            </a:r>
          </a:p>
        </p:txBody>
      </p:sp>
      <p:sp>
        <p:nvSpPr>
          <p:cNvPr id="22" name="TextBox 21"/>
          <p:cNvSpPr txBox="1"/>
          <p:nvPr>
            <p:custDataLst>
              <p:tags r:id="rId7"/>
            </p:custDataLst>
          </p:nvPr>
        </p:nvSpPr>
        <p:spPr>
          <a:xfrm>
            <a:off x="6493148" y="3479796"/>
            <a:ext cx="269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Christmas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617" y="3789452"/>
            <a:ext cx="1351638" cy="135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8"/>
          <p:cNvSpPr txBox="1"/>
          <p:nvPr>
            <p:custDataLst>
              <p:tags r:id="rId9"/>
            </p:custDataLst>
          </p:nvPr>
        </p:nvSpPr>
        <p:spPr>
          <a:xfrm>
            <a:off x="777368" y="379562"/>
            <a:ext cx="393369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Look and say.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/>
          <p:cNvSpPr txBox="1"/>
          <p:nvPr/>
        </p:nvSpPr>
        <p:spPr>
          <a:xfrm>
            <a:off x="792508" y="251795"/>
            <a:ext cx="3867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 bwMode="auto">
          <a:xfrm>
            <a:off x="1280160" y="1064895"/>
            <a:ext cx="9064626" cy="812290"/>
            <a:chOff x="862511" y="1413046"/>
            <a:chExt cx="4176264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6" name="文本框 8"/>
            <p:cNvSpPr txBox="1">
              <a:spLocks noChangeArrowheads="1"/>
            </p:cNvSpPr>
            <p:nvPr/>
          </p:nvSpPr>
          <p:spPr bwMode="auto">
            <a:xfrm>
              <a:off x="1437095" y="1574369"/>
              <a:ext cx="3601680" cy="5352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atin typeface="Comic Sans MS" panose="030F0702030302020204" pitchFamily="66" charset="0"/>
                  <a:sym typeface="+mn-ea"/>
                </a:rPr>
                <a:t>It's usually in September or October.</a:t>
              </a:r>
              <a:endParaRPr kumimoji="1" lang="en-US" altLang="zh-CN" sz="3200" b="1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flipH="1">
            <a:off x="850341" y="1064892"/>
            <a:ext cx="1126353" cy="1115907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8" name="椭圆 7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52878" y="2856188"/>
              <a:ext cx="1341544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10" name="矩形 9"/>
          <p:cNvSpPr/>
          <p:nvPr/>
        </p:nvSpPr>
        <p:spPr>
          <a:xfrm>
            <a:off x="1025525" y="3254375"/>
            <a:ext cx="6494780" cy="5797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句型：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It’s in +</a:t>
            </a:r>
            <a:r>
              <a:rPr lang="zh-CN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月份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.</a:t>
            </a: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986534" y="4430127"/>
            <a:ext cx="8703577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eg. The school trip is in April.</a:t>
            </a:r>
          </a:p>
        </p:txBody>
      </p:sp>
      <p:sp>
        <p:nvSpPr>
          <p:cNvPr id="19" name="矩形: 圆角 30"/>
          <p:cNvSpPr/>
          <p:nvPr/>
        </p:nvSpPr>
        <p:spPr bwMode="auto">
          <a:xfrm>
            <a:off x="519935" y="2698309"/>
            <a:ext cx="11163300" cy="4318001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grpSp>
        <p:nvGrpSpPr>
          <p:cNvPr id="20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21" name="图片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24" name="图片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文本框 10"/>
          <p:cNvSpPr txBox="1"/>
          <p:nvPr/>
        </p:nvSpPr>
        <p:spPr>
          <a:xfrm>
            <a:off x="3128645" y="2383155"/>
            <a:ext cx="6290310" cy="871855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solidFill>
                  <a:srgbClr val="00B0F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rPr>
              <a:t>表达在几月</a:t>
            </a:r>
            <a:r>
              <a:rPr lang="en-US" altLang="zh-CN" sz="3200" dirty="0">
                <a:solidFill>
                  <a:srgbClr val="00B0F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rPr>
              <a:t>(</a:t>
            </a:r>
            <a:r>
              <a:rPr lang="zh-CN" altLang="zh-CN" sz="3200" dirty="0">
                <a:solidFill>
                  <a:srgbClr val="00B0F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rPr>
              <a:t>用介词</a:t>
            </a:r>
            <a:r>
              <a:rPr lang="en-US" altLang="zh-CN" sz="3200" dirty="0">
                <a:solidFill>
                  <a:srgbClr val="00B0F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rPr>
              <a:t>in)</a:t>
            </a:r>
            <a:endParaRPr lang="en-US" altLang="zh-CN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/>
          <p:cNvSpPr txBox="1"/>
          <p:nvPr/>
        </p:nvSpPr>
        <p:spPr>
          <a:xfrm>
            <a:off x="792507" y="251795"/>
            <a:ext cx="3818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 bwMode="auto">
          <a:xfrm>
            <a:off x="1280160" y="1064895"/>
            <a:ext cx="8171815" cy="812752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6" name="文本框 8"/>
            <p:cNvSpPr txBox="1">
              <a:spLocks noChangeArrowheads="1"/>
            </p:cNvSpPr>
            <p:nvPr/>
          </p:nvSpPr>
          <p:spPr bwMode="auto">
            <a:xfrm>
              <a:off x="1437198" y="1485804"/>
              <a:ext cx="3601284" cy="5349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atin typeface="Comic Sans MS" panose="030F0702030302020204" pitchFamily="66" charset="0"/>
                  <a:sym typeface="+mn-ea"/>
                </a:rPr>
                <a:t>I'll eat mooncakes with my family.</a:t>
              </a:r>
              <a:endParaRPr kumimoji="1" lang="zh-CN" altLang="en-US" sz="3200" b="1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flipH="1">
            <a:off x="850341" y="1064892"/>
            <a:ext cx="1126353" cy="1115907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8" name="椭圆 7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52878" y="2856188"/>
              <a:ext cx="1341544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19" name="矩形: 圆角 30"/>
          <p:cNvSpPr/>
          <p:nvPr/>
        </p:nvSpPr>
        <p:spPr bwMode="auto">
          <a:xfrm>
            <a:off x="519935" y="2333767"/>
            <a:ext cx="11163300" cy="4682543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grpSp>
        <p:nvGrpSpPr>
          <p:cNvPr id="20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21" name="图片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24" name="图片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文本框 11"/>
          <p:cNvSpPr txBox="1"/>
          <p:nvPr/>
        </p:nvSpPr>
        <p:spPr>
          <a:xfrm>
            <a:off x="2701917" y="2035810"/>
            <a:ext cx="6928971" cy="90678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sz="3200" dirty="0">
                <a:solidFill>
                  <a:srgbClr val="00B0F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rPr>
              <a:t>表示将来某个时间要发生的动作或存在的状态</a:t>
            </a:r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904061" y="3231334"/>
            <a:ext cx="10168890" cy="9410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句型：</a:t>
            </a:r>
            <a:r>
              <a:rPr lang="zh-CN" alt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主语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+ will + </a:t>
            </a:r>
            <a:r>
              <a:rPr lang="zh-CN" alt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动词原形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+ </a:t>
            </a:r>
            <a:r>
              <a:rPr lang="zh-CN" alt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其他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.(</a:t>
            </a:r>
            <a:r>
              <a:rPr lang="zh-CN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一般将来时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)</a:t>
            </a:r>
          </a:p>
          <a:p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  <a:p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eg. I will play football after school.</a:t>
            </a:r>
          </a:p>
          <a:p>
            <a:endParaRPr lang="en-US" altLang="zh-CN" sz="32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  <a:p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     They will go swimming on the weekend.</a:t>
            </a:r>
            <a:endParaRPr lang="en-US" altLang="zh-CN" sz="32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endParaRPr lang="en-US" altLang="zh-CN" sz="32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1938" y="1185706"/>
            <a:ext cx="9916414" cy="519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5194300" y="1116965"/>
            <a:ext cx="690435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altLang="zh-CN" sz="2800">
                <a:latin typeface="Comic Sans MS" panose="030F0702030302020204" pitchFamily="66" charset="0"/>
              </a:rPr>
              <a:t>Teachers’ Day is in </a:t>
            </a:r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September</a:t>
            </a:r>
            <a:r>
              <a:rPr lang="en-US" altLang="zh-CN" sz="2800">
                <a:latin typeface="Comic Sans MS" panose="030F0702030302020204" pitchFamily="66" charset="0"/>
              </a:rPr>
              <a:t>.</a:t>
            </a:r>
          </a:p>
          <a:p>
            <a:pPr marL="457200" indent="-457200"/>
            <a:endParaRPr lang="en-US" altLang="zh-CN" sz="280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2800">
                <a:latin typeface="Comic Sans MS" panose="030F0702030302020204" pitchFamily="66" charset="0"/>
              </a:rPr>
              <a:t>New Year’s Day is in ___________.</a:t>
            </a:r>
          </a:p>
          <a:p>
            <a:pPr marL="457200" indent="-457200"/>
            <a:endParaRPr lang="en-US" altLang="zh-CN" sz="280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2800">
                <a:latin typeface="Comic Sans MS" panose="030F0702030302020204" pitchFamily="66" charset="0"/>
              </a:rPr>
              <a:t>China’s National Day is in _________.</a:t>
            </a:r>
          </a:p>
          <a:p>
            <a:pPr marL="457200" indent="-457200"/>
            <a:endParaRPr lang="en-US" altLang="zh-CN" sz="280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2800">
                <a:latin typeface="Comic Sans MS" panose="030F0702030302020204" pitchFamily="66" charset="0"/>
              </a:rPr>
              <a:t>American Thanksgiving Day is in _________.</a:t>
            </a:r>
          </a:p>
          <a:p>
            <a:pPr marL="457200" indent="-457200"/>
            <a:endParaRPr lang="en-US" altLang="zh-CN" sz="280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2800">
                <a:latin typeface="Comic Sans MS" panose="030F0702030302020204" pitchFamily="66" charset="0"/>
              </a:rPr>
              <a:t>Christmas is in _____________.</a:t>
            </a:r>
          </a:p>
          <a:p>
            <a:pPr marL="457200" indent="-457200"/>
            <a:endParaRPr lang="en-US" altLang="zh-CN" sz="280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2800">
                <a:latin typeface="Comic Sans MS" panose="030F0702030302020204" pitchFamily="66" charset="0"/>
              </a:rPr>
              <a:t>Children’s Day is in _____________.</a:t>
            </a:r>
          </a:p>
        </p:txBody>
      </p:sp>
      <p:sp>
        <p:nvSpPr>
          <p:cNvPr id="7" name="圆角矩形标注 6"/>
          <p:cNvSpPr/>
          <p:nvPr>
            <p:custDataLst>
              <p:tags r:id="rId3"/>
            </p:custDataLst>
          </p:nvPr>
        </p:nvSpPr>
        <p:spPr>
          <a:xfrm>
            <a:off x="792480" y="2717800"/>
            <a:ext cx="1776095" cy="1250950"/>
          </a:xfrm>
          <a:prstGeom prst="wedgeRoundRectCallout">
            <a:avLst>
              <a:gd name="adj1" fmla="val 13119"/>
              <a:gd name="adj2" fmla="val 7453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When is Teachers’ Day?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圆角矩形标注 9"/>
          <p:cNvSpPr/>
          <p:nvPr>
            <p:custDataLst>
              <p:tags r:id="rId4"/>
            </p:custDataLst>
          </p:nvPr>
        </p:nvSpPr>
        <p:spPr>
          <a:xfrm>
            <a:off x="3134360" y="3290570"/>
            <a:ext cx="1873250" cy="979170"/>
          </a:xfrm>
          <a:prstGeom prst="wedgeRoundRectCallout">
            <a:avLst>
              <a:gd name="adj1" fmla="val -8009"/>
              <a:gd name="adj2" fmla="val 7293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It’s in September.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5"/>
            </p:custDataLst>
          </p:nvPr>
        </p:nvSpPr>
        <p:spPr>
          <a:xfrm>
            <a:off x="8924960" y="1882189"/>
            <a:ext cx="211015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January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>
            <p:custDataLst>
              <p:tags r:id="rId6"/>
            </p:custDataLst>
          </p:nvPr>
        </p:nvSpPr>
        <p:spPr>
          <a:xfrm>
            <a:off x="9692961" y="2768530"/>
            <a:ext cx="211015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October</a:t>
            </a:r>
          </a:p>
        </p:txBody>
      </p:sp>
      <p:sp>
        <p:nvSpPr>
          <p:cNvPr id="28" name="TextBox 27"/>
          <p:cNvSpPr txBox="1"/>
          <p:nvPr>
            <p:custDataLst>
              <p:tags r:id="rId7"/>
            </p:custDataLst>
          </p:nvPr>
        </p:nvSpPr>
        <p:spPr>
          <a:xfrm>
            <a:off x="5713939" y="4156369"/>
            <a:ext cx="211015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November</a:t>
            </a:r>
          </a:p>
        </p:txBody>
      </p:sp>
      <p:sp>
        <p:nvSpPr>
          <p:cNvPr id="29" name="TextBox 28"/>
          <p:cNvSpPr txBox="1"/>
          <p:nvPr>
            <p:custDataLst>
              <p:tags r:id="rId8"/>
            </p:custDataLst>
          </p:nvPr>
        </p:nvSpPr>
        <p:spPr>
          <a:xfrm>
            <a:off x="7937946" y="4977940"/>
            <a:ext cx="211015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December</a:t>
            </a:r>
          </a:p>
        </p:txBody>
      </p:sp>
      <p:sp>
        <p:nvSpPr>
          <p:cNvPr id="30" name="TextBox 29"/>
          <p:cNvSpPr txBox="1"/>
          <p:nvPr>
            <p:custDataLst>
              <p:tags r:id="rId9"/>
            </p:custDataLst>
          </p:nvPr>
        </p:nvSpPr>
        <p:spPr>
          <a:xfrm>
            <a:off x="8596916" y="5858119"/>
            <a:ext cx="211015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June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3469" y1="48673" x2="23469" y2="48673"/>
                        <a14:foregroundMark x1="20408" y1="55752" x2="20408" y2="55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36997" r="7497" b="10321"/>
          <a:stretch>
            <a:fillRect/>
          </a:stretch>
        </p:blipFill>
        <p:spPr bwMode="auto">
          <a:xfrm>
            <a:off x="3911008" y="365551"/>
            <a:ext cx="660992" cy="53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文本框 8"/>
          <p:cNvSpPr txBox="1"/>
          <p:nvPr/>
        </p:nvSpPr>
        <p:spPr>
          <a:xfrm>
            <a:off x="4635851" y="312748"/>
            <a:ext cx="3927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Ask </a:t>
            </a:r>
            <a:r>
              <a:rPr lang="en-US" altLang="zh-CN" sz="3200" b="1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and </a:t>
            </a:r>
            <a:r>
              <a:rPr lang="en-US" altLang="zh-CN" sz="3200" b="1" smtClean="0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write</a:t>
            </a:r>
            <a:endParaRPr lang="zh-CN" altLang="en-US" sz="3200" b="1" dirty="0">
              <a:solidFill>
                <a:srgbClr val="44546A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  <p:bldP spid="21" grpId="0"/>
      <p:bldP spid="27" grpId="0"/>
      <p:bldP spid="28" grpId="0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>
            <p:custDataLst>
              <p:tags r:id="rId1"/>
            </p:custDataLst>
          </p:nvPr>
        </p:nvSpPr>
        <p:spPr>
          <a:xfrm>
            <a:off x="860958" y="65241"/>
            <a:ext cx="362295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Ask and answer.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71739" y="1459228"/>
          <a:ext cx="11817080" cy="2440495"/>
        </p:xfrm>
        <a:graphic>
          <a:graphicData uri="http://schemas.openxmlformats.org/drawingml/2006/table">
            <a:tbl>
              <a:tblPr/>
              <a:tblGrid>
                <a:gridCol w="2042057"/>
                <a:gridCol w="2398963"/>
                <a:gridCol w="1832466"/>
                <a:gridCol w="2078848"/>
                <a:gridCol w="1574987"/>
                <a:gridCol w="1889759"/>
              </a:tblGrid>
              <a:tr h="18268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Teachers’ </a:t>
                      </a:r>
                      <a:endParaRPr lang="zh-CN" altLang="zh-CN" sz="28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Day</a:t>
                      </a:r>
                      <a:endParaRPr lang="zh-CN" altLang="zh-CN" sz="28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American</a:t>
                      </a:r>
                      <a:endParaRPr lang="zh-CN" altLang="zh-CN" sz="28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Thanksgiving</a:t>
                      </a:r>
                      <a:endParaRPr lang="zh-CN" altLang="zh-CN" sz="28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Day</a:t>
                      </a:r>
                      <a:endParaRPr lang="zh-CN" altLang="zh-CN" sz="28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Children’s</a:t>
                      </a:r>
                      <a:endParaRPr lang="zh-CN" altLang="zh-CN" sz="28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Day</a:t>
                      </a:r>
                      <a:endParaRPr lang="zh-CN" altLang="zh-CN" sz="28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New Year’s </a:t>
                      </a:r>
                      <a:endParaRPr lang="zh-CN" altLang="zh-CN" sz="28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Day</a:t>
                      </a:r>
                      <a:endParaRPr lang="zh-CN" altLang="zh-CN" sz="28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China’s National</a:t>
                      </a:r>
                      <a:endParaRPr lang="zh-CN" altLang="zh-CN" sz="28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Day</a:t>
                      </a:r>
                      <a:endParaRPr lang="zh-CN" altLang="zh-CN" sz="28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Christmas</a:t>
                      </a:r>
                      <a:endParaRPr lang="zh-CN" altLang="zh-CN" sz="28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5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September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124451" y="443484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S1: When is …?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S2: It’s in ….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41212"/>
            <a:ext cx="605641" cy="746835"/>
          </a:xfrm>
          <a:prstGeom prst="rect">
            <a:avLst/>
          </a:prstGeom>
        </p:spPr>
      </p:pic>
      <p:pic>
        <p:nvPicPr>
          <p:cNvPr id="11" name="图片 10" descr="交流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5138074" y="5226777"/>
            <a:ext cx="1945314" cy="1291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1"/>
          <p:cNvSpPr/>
          <p:nvPr/>
        </p:nvSpPr>
        <p:spPr>
          <a:xfrm>
            <a:off x="1501499" y="1128166"/>
            <a:ext cx="9144054" cy="439314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4" name="组合 3"/>
          <p:cNvGrpSpPr/>
          <p:nvPr/>
        </p:nvGrpSpPr>
        <p:grpSpPr>
          <a:xfrm>
            <a:off x="1501499" y="1306660"/>
            <a:ext cx="6224176" cy="1011877"/>
            <a:chOff x="3719" y="1701"/>
            <a:chExt cx="3920" cy="967"/>
          </a:xfrm>
        </p:grpSpPr>
        <p:pic>
          <p:nvPicPr>
            <p:cNvPr id="5" name="图片 4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6" name="文本框 4"/>
            <p:cNvSpPr txBox="1"/>
            <p:nvPr/>
          </p:nvSpPr>
          <p:spPr>
            <a:xfrm>
              <a:off x="4376" y="1915"/>
              <a:ext cx="2451" cy="55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200" b="1" dirty="0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了解</a:t>
              </a:r>
              <a:r>
                <a:rPr kumimoji="1" lang="zh-CN" altLang="en-US" sz="3200" b="1" dirty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月份</a:t>
              </a:r>
              <a:r>
                <a:rPr kumimoji="1" lang="zh-CN" altLang="en-US" sz="3200" b="1" dirty="0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相关的词组</a:t>
              </a:r>
              <a:endParaRPr kumimoji="1" lang="zh-CN" altLang="en-US" sz="3200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423814" y="2543327"/>
            <a:ext cx="7063795" cy="948681"/>
            <a:chOff x="4053" y="2991"/>
            <a:chExt cx="4384" cy="967"/>
          </a:xfrm>
        </p:grpSpPr>
        <p:pic>
          <p:nvPicPr>
            <p:cNvPr id="8" name="图片 7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9" name="文本框 7"/>
            <p:cNvSpPr txBox="1"/>
            <p:nvPr/>
          </p:nvSpPr>
          <p:spPr>
            <a:xfrm>
              <a:off x="4053" y="3117"/>
              <a:ext cx="3832" cy="5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200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记忆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月份相关的词组</a:t>
              </a:r>
              <a:endParaRPr kumimoji="1" lang="zh-CN" altLang="en-US" sz="3200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584091" y="3826042"/>
            <a:ext cx="8140711" cy="1003259"/>
            <a:chOff x="3917" y="4137"/>
            <a:chExt cx="5263" cy="967"/>
          </a:xfrm>
        </p:grpSpPr>
        <p:pic>
          <p:nvPicPr>
            <p:cNvPr id="11" name="图片 10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917" y="4137"/>
              <a:ext cx="5263" cy="967"/>
            </a:xfrm>
            <a:prstGeom prst="rect">
              <a:avLst/>
            </a:prstGeom>
          </p:spPr>
        </p:pic>
        <p:sp>
          <p:nvSpPr>
            <p:cNvPr id="12" name="文本框 10"/>
            <p:cNvSpPr txBox="1"/>
            <p:nvPr/>
          </p:nvSpPr>
          <p:spPr>
            <a:xfrm>
              <a:off x="4162" y="4338"/>
              <a:ext cx="4375" cy="5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200" b="1" dirty="0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熟练</a:t>
              </a:r>
              <a:r>
                <a:rPr kumimoji="1" lang="zh-CN" altLang="en-US" sz="3200" b="1" dirty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运用月份相关的词组表达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220005" y="2919184"/>
            <a:ext cx="1175173" cy="467360"/>
            <a:chOff x="7639" y="3163"/>
            <a:chExt cx="1388" cy="552"/>
          </a:xfrm>
        </p:grpSpPr>
        <p:sp>
          <p:nvSpPr>
            <p:cNvPr id="14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15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</p:grpSp>
      <p:sp>
        <p:nvSpPr>
          <p:cNvPr id="16" name="五角星 23"/>
          <p:cNvSpPr/>
          <p:nvPr/>
        </p:nvSpPr>
        <p:spPr>
          <a:xfrm>
            <a:off x="7782579" y="1636994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17" name="组合 16"/>
          <p:cNvGrpSpPr/>
          <p:nvPr/>
        </p:nvGrpSpPr>
        <p:grpSpPr>
          <a:xfrm>
            <a:off x="8804053" y="4019603"/>
            <a:ext cx="1840653" cy="467360"/>
            <a:chOff x="8075" y="4275"/>
            <a:chExt cx="2174" cy="552"/>
          </a:xfrm>
        </p:grpSpPr>
        <p:sp>
          <p:nvSpPr>
            <p:cNvPr id="18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19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20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13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470822" y="1207053"/>
            <a:ext cx="10925810" cy="3436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中秋节又称月夕、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追月节、拜月节、团圆节，为每年的农历八月十五，因其恰值三秋之半，故而得名中秋节。阳历一般在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9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月或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10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月。如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2017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年的中秋节为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10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月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4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日，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2023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年的中秋节在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9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月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29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日。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72560" y="3155315"/>
            <a:ext cx="5867400" cy="3258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5"/>
          <p:cNvSpPr txBox="1"/>
          <p:nvPr>
            <p:custDataLst>
              <p:tags r:id="rId1"/>
            </p:custDataLst>
          </p:nvPr>
        </p:nvSpPr>
        <p:spPr>
          <a:xfrm>
            <a:off x="400679" y="1224617"/>
            <a:ext cx="4243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Which month is it? 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>
            <a:off x="5381620" y="1224617"/>
            <a:ext cx="4986337" cy="498633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3"/>
            </p:custDataLst>
          </p:nvPr>
        </p:nvSpPr>
        <p:spPr>
          <a:xfrm>
            <a:off x="7624757" y="3610630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5"/>
          <p:cNvSpPr txBox="1"/>
          <p:nvPr>
            <p:custDataLst>
              <p:tags r:id="rId4"/>
            </p:custDataLst>
          </p:nvPr>
        </p:nvSpPr>
        <p:spPr>
          <a:xfrm>
            <a:off x="5862618" y="1796088"/>
            <a:ext cx="217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January  </a:t>
            </a:r>
          </a:p>
        </p:txBody>
      </p:sp>
      <p:sp>
        <p:nvSpPr>
          <p:cNvPr id="21" name="TextBox 15"/>
          <p:cNvSpPr txBox="1"/>
          <p:nvPr>
            <p:custDataLst>
              <p:tags r:id="rId5"/>
            </p:custDataLst>
          </p:nvPr>
        </p:nvSpPr>
        <p:spPr>
          <a:xfrm>
            <a:off x="7962898" y="1796097"/>
            <a:ext cx="217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February  </a:t>
            </a:r>
          </a:p>
        </p:txBody>
      </p:sp>
      <p:sp>
        <p:nvSpPr>
          <p:cNvPr id="22" name="TextBox 15"/>
          <p:cNvSpPr txBox="1"/>
          <p:nvPr>
            <p:custDataLst>
              <p:tags r:id="rId6"/>
            </p:custDataLst>
          </p:nvPr>
        </p:nvSpPr>
        <p:spPr>
          <a:xfrm>
            <a:off x="9048751" y="3253429"/>
            <a:ext cx="217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March  </a:t>
            </a:r>
          </a:p>
        </p:txBody>
      </p:sp>
      <p:sp>
        <p:nvSpPr>
          <p:cNvPr id="23" name="TextBox 15"/>
          <p:cNvSpPr txBox="1"/>
          <p:nvPr>
            <p:custDataLst>
              <p:tags r:id="rId7"/>
            </p:custDataLst>
          </p:nvPr>
        </p:nvSpPr>
        <p:spPr>
          <a:xfrm>
            <a:off x="8191521" y="4982230"/>
            <a:ext cx="217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April   </a:t>
            </a:r>
          </a:p>
        </p:txBody>
      </p:sp>
      <p:sp>
        <p:nvSpPr>
          <p:cNvPr id="24" name="TextBox 15"/>
          <p:cNvSpPr txBox="1"/>
          <p:nvPr>
            <p:custDataLst>
              <p:tags r:id="rId8"/>
            </p:custDataLst>
          </p:nvPr>
        </p:nvSpPr>
        <p:spPr>
          <a:xfrm>
            <a:off x="5991237" y="4925091"/>
            <a:ext cx="217647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May </a:t>
            </a:r>
          </a:p>
        </p:txBody>
      </p:sp>
      <p:sp>
        <p:nvSpPr>
          <p:cNvPr id="25" name="TextBox 15"/>
          <p:cNvSpPr txBox="1"/>
          <p:nvPr>
            <p:custDataLst>
              <p:tags r:id="rId9"/>
            </p:custDataLst>
          </p:nvPr>
        </p:nvSpPr>
        <p:spPr>
          <a:xfrm>
            <a:off x="5376821" y="3410614"/>
            <a:ext cx="217647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June  </a:t>
            </a:r>
          </a:p>
        </p:txBody>
      </p:sp>
      <p:sp>
        <p:nvSpPr>
          <p:cNvPr id="26" name="右箭头 25"/>
          <p:cNvSpPr/>
          <p:nvPr>
            <p:custDataLst>
              <p:tags r:id="rId10"/>
            </p:custDataLst>
          </p:nvPr>
        </p:nvSpPr>
        <p:spPr>
          <a:xfrm rot="17977282">
            <a:off x="7319951" y="3067703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右箭头 26"/>
          <p:cNvSpPr/>
          <p:nvPr>
            <p:custDataLst>
              <p:tags r:id="rId11"/>
            </p:custDataLst>
          </p:nvPr>
        </p:nvSpPr>
        <p:spPr>
          <a:xfrm rot="7265537">
            <a:off x="6681145" y="4153249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>
            <p:custDataLst>
              <p:tags r:id="rId12"/>
            </p:custDataLst>
          </p:nvPr>
        </p:nvSpPr>
        <p:spPr>
          <a:xfrm>
            <a:off x="7762864" y="3672531"/>
            <a:ext cx="176217" cy="1762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>
            <p:custDataLst>
              <p:tags r:id="rId13"/>
            </p:custDataLst>
          </p:nvPr>
        </p:nvSpPr>
        <p:spPr>
          <a:xfrm rot="4125592">
            <a:off x="7226512" y="4174221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右箭头 28"/>
          <p:cNvSpPr/>
          <p:nvPr>
            <p:custDataLst>
              <p:tags r:id="rId14"/>
            </p:custDataLst>
          </p:nvPr>
        </p:nvSpPr>
        <p:spPr>
          <a:xfrm rot="10619408">
            <a:off x="6379273" y="3643434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右箭头 29"/>
          <p:cNvSpPr/>
          <p:nvPr>
            <p:custDataLst>
              <p:tags r:id="rId15"/>
            </p:custDataLst>
          </p:nvPr>
        </p:nvSpPr>
        <p:spPr>
          <a:xfrm rot="14229999">
            <a:off x="6740869" y="3111756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>
            <p:custDataLst>
              <p:tags r:id="rId16"/>
            </p:custDataLst>
          </p:nvPr>
        </p:nvSpPr>
        <p:spPr>
          <a:xfrm>
            <a:off x="7691432" y="3591579"/>
            <a:ext cx="347663" cy="347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15"/>
          <p:cNvSpPr txBox="1"/>
          <p:nvPr>
            <p:custDataLst>
              <p:tags r:id="rId17"/>
            </p:custDataLst>
          </p:nvPr>
        </p:nvSpPr>
        <p:spPr>
          <a:xfrm>
            <a:off x="476861" y="2097369"/>
            <a:ext cx="2333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…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bldLvl="0" animBg="1"/>
      <p:bldP spid="26" grpId="0" bldLvl="0" animBg="1"/>
      <p:bldP spid="26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8020855" y="324162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8" name="矩形 167"/>
          <p:cNvSpPr/>
          <p:nvPr>
            <p:custDataLst>
              <p:tags r:id="rId2"/>
            </p:custDataLst>
          </p:nvPr>
        </p:nvSpPr>
        <p:spPr>
          <a:xfrm>
            <a:off x="760326" y="2033453"/>
            <a:ext cx="43341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China’s National Day 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Teachers’ Day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New Year’s Day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Children’s Day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Tree Planting Day</a:t>
            </a:r>
          </a:p>
        </p:txBody>
      </p:sp>
      <p:sp>
        <p:nvSpPr>
          <p:cNvPr id="56" name="TextBox 55"/>
          <p:cNvSpPr txBox="1"/>
          <p:nvPr>
            <p:custDataLst>
              <p:tags r:id="rId3"/>
            </p:custDataLst>
          </p:nvPr>
        </p:nvSpPr>
        <p:spPr>
          <a:xfrm>
            <a:off x="634341" y="1256142"/>
            <a:ext cx="5933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indent="266700" eaLnBrk="0" hangingPunct="0">
              <a:defRPr kumimoji="1" sz="32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一、将下面节日与月份连线。</a:t>
            </a:r>
          </a:p>
        </p:txBody>
      </p:sp>
      <p:sp>
        <p:nvSpPr>
          <p:cNvPr id="45" name="TextBox 44"/>
          <p:cNvSpPr txBox="1"/>
          <p:nvPr>
            <p:custDataLst>
              <p:tags r:id="rId4"/>
            </p:custDataLst>
          </p:nvPr>
        </p:nvSpPr>
        <p:spPr>
          <a:xfrm>
            <a:off x="7013751" y="1919235"/>
            <a:ext cx="25623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Comic Sans MS" panose="030F0702030302020204" pitchFamily="66" charset="0"/>
                <a:ea typeface="微软雅黑" panose="020B0503020204020204" charset="-122"/>
              </a:rPr>
              <a:t>June</a:t>
            </a:r>
          </a:p>
          <a:p>
            <a:endParaRPr lang="en-US" altLang="zh-CN" sz="2800">
              <a:latin typeface="Comic Sans MS" panose="030F0702030302020204" pitchFamily="66" charset="0"/>
              <a:ea typeface="微软雅黑" panose="020B0503020204020204" charset="-122"/>
            </a:endParaRPr>
          </a:p>
          <a:p>
            <a:r>
              <a:rPr lang="en-US" altLang="zh-CN" sz="2800">
                <a:latin typeface="Comic Sans MS" panose="030F0702030302020204" pitchFamily="66" charset="0"/>
                <a:ea typeface="微软雅黑" panose="020B0503020204020204" charset="-122"/>
              </a:rPr>
              <a:t>October</a:t>
            </a:r>
          </a:p>
          <a:p>
            <a:endParaRPr lang="en-US" altLang="zh-CN" sz="2800">
              <a:latin typeface="Comic Sans MS" panose="030F0702030302020204" pitchFamily="66" charset="0"/>
              <a:ea typeface="微软雅黑" panose="020B0503020204020204" charset="-122"/>
            </a:endParaRPr>
          </a:p>
          <a:p>
            <a:r>
              <a:rPr lang="en-US" altLang="zh-CN" sz="2800">
                <a:latin typeface="Comic Sans MS" panose="030F0702030302020204" pitchFamily="66" charset="0"/>
                <a:ea typeface="微软雅黑" panose="020B0503020204020204" charset="-122"/>
              </a:rPr>
              <a:t>September</a:t>
            </a:r>
          </a:p>
          <a:p>
            <a:endParaRPr lang="en-US" altLang="zh-CN" sz="2800">
              <a:latin typeface="Comic Sans MS" panose="030F0702030302020204" pitchFamily="66" charset="0"/>
              <a:ea typeface="微软雅黑" panose="020B0503020204020204" charset="-122"/>
            </a:endParaRPr>
          </a:p>
          <a:p>
            <a:r>
              <a:rPr lang="en-US" altLang="zh-CN" sz="2800">
                <a:latin typeface="Comic Sans MS" panose="030F0702030302020204" pitchFamily="66" charset="0"/>
                <a:ea typeface="微软雅黑" panose="020B0503020204020204" charset="-122"/>
              </a:rPr>
              <a:t>March</a:t>
            </a:r>
          </a:p>
          <a:p>
            <a:endParaRPr lang="en-US" altLang="zh-CN" sz="2800">
              <a:latin typeface="Comic Sans MS" panose="030F0702030302020204" pitchFamily="66" charset="0"/>
              <a:ea typeface="微软雅黑" panose="020B0503020204020204" charset="-122"/>
            </a:endParaRPr>
          </a:p>
          <a:p>
            <a:r>
              <a:rPr lang="en-US" altLang="zh-CN" sz="2800">
                <a:latin typeface="Comic Sans MS" panose="030F0702030302020204" pitchFamily="66" charset="0"/>
                <a:ea typeface="微软雅黑" panose="020B0503020204020204" charset="-122"/>
              </a:rPr>
              <a:t>January</a:t>
            </a:r>
            <a:endParaRPr lang="zh-CN" altLang="en-US" sz="2800" dirty="0"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cxnSp>
        <p:nvCxnSpPr>
          <p:cNvPr id="43" name="直接连接符 42"/>
          <p:cNvCxnSpPr/>
          <p:nvPr>
            <p:custDataLst>
              <p:tags r:id="rId5"/>
            </p:custDataLst>
          </p:nvPr>
        </p:nvCxnSpPr>
        <p:spPr>
          <a:xfrm>
            <a:off x="3808325" y="2612572"/>
            <a:ext cx="3506875" cy="492369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>
            <p:custDataLst>
              <p:tags r:id="rId6"/>
            </p:custDataLst>
          </p:nvPr>
        </p:nvCxnSpPr>
        <p:spPr>
          <a:xfrm>
            <a:off x="3135086" y="3265715"/>
            <a:ext cx="4109776" cy="693336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>
            <p:custDataLst>
              <p:tags r:id="rId7"/>
            </p:custDataLst>
          </p:nvPr>
        </p:nvCxnSpPr>
        <p:spPr>
          <a:xfrm>
            <a:off x="3506876" y="4160019"/>
            <a:ext cx="3707840" cy="14570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>
            <p:custDataLst>
              <p:tags r:id="rId8"/>
            </p:custDataLst>
          </p:nvPr>
        </p:nvCxnSpPr>
        <p:spPr>
          <a:xfrm flipV="1">
            <a:off x="3496827" y="2481944"/>
            <a:ext cx="3506874" cy="2371412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>
            <p:custDataLst>
              <p:tags r:id="rId9"/>
            </p:custDataLst>
          </p:nvPr>
        </p:nvCxnSpPr>
        <p:spPr>
          <a:xfrm flipV="1">
            <a:off x="4009292" y="4823209"/>
            <a:ext cx="3155183" cy="783771"/>
          </a:xfrm>
          <a:prstGeom prst="line">
            <a:avLst/>
          </a:prstGeom>
          <a:ln w="25400">
            <a:solidFill>
              <a:srgbClr val="F689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9" y="51894"/>
            <a:ext cx="2892977" cy="1068779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343186" y="419745"/>
            <a:ext cx="2513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>
            <p:custDataLst>
              <p:tags r:id="rId1"/>
            </p:custDataLst>
          </p:nvPr>
        </p:nvSpPr>
        <p:spPr>
          <a:xfrm>
            <a:off x="404411" y="1012462"/>
            <a:ext cx="827984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indent="266700" eaLnBrk="0" hangingPunct="0">
              <a:defRPr kumimoji="1" sz="32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二、连词成句。</a:t>
            </a:r>
          </a:p>
        </p:txBody>
      </p:sp>
      <p:sp>
        <p:nvSpPr>
          <p:cNvPr id="43" name="TextBox 42"/>
          <p:cNvSpPr txBox="1"/>
          <p:nvPr>
            <p:custDataLst>
              <p:tags r:id="rId2"/>
            </p:custDataLst>
          </p:nvPr>
        </p:nvSpPr>
        <p:spPr>
          <a:xfrm>
            <a:off x="1522642" y="2366724"/>
            <a:ext cx="4951095" cy="673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When is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April Fool’s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Day?</a:t>
            </a:r>
          </a:p>
        </p:txBody>
      </p:sp>
      <p:sp>
        <p:nvSpPr>
          <p:cNvPr id="44" name="TextBox 43"/>
          <p:cNvSpPr txBox="1"/>
          <p:nvPr>
            <p:custDataLst>
              <p:tags r:id="rId3"/>
            </p:custDataLst>
          </p:nvPr>
        </p:nvSpPr>
        <p:spPr>
          <a:xfrm>
            <a:off x="1677581" y="3627493"/>
            <a:ext cx="464121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My birthday is in May.</a:t>
            </a:r>
          </a:p>
        </p:txBody>
      </p:sp>
      <p:sp>
        <p:nvSpPr>
          <p:cNvPr id="45" name="TextBox 44"/>
          <p:cNvSpPr txBox="1"/>
          <p:nvPr>
            <p:custDataLst>
              <p:tags r:id="rId4"/>
            </p:custDataLst>
          </p:nvPr>
        </p:nvSpPr>
        <p:spPr>
          <a:xfrm>
            <a:off x="1522642" y="4907279"/>
            <a:ext cx="6346190" cy="1088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 will go to the Great Wall.</a:t>
            </a:r>
          </a:p>
        </p:txBody>
      </p:sp>
      <p:sp>
        <p:nvSpPr>
          <p:cNvPr id="46" name="TextBox 45"/>
          <p:cNvSpPr txBox="1"/>
          <p:nvPr>
            <p:custDataLst>
              <p:tags r:id="rId5"/>
            </p:custDataLst>
          </p:nvPr>
        </p:nvSpPr>
        <p:spPr>
          <a:xfrm>
            <a:off x="1602658" y="6157300"/>
            <a:ext cx="6977380" cy="1001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When is the school trip this year?</a:t>
            </a:r>
          </a:p>
        </p:txBody>
      </p:sp>
      <p:sp>
        <p:nvSpPr>
          <p:cNvPr id="168" name="矩形 167"/>
          <p:cNvSpPr/>
          <p:nvPr>
            <p:custDataLst>
              <p:tags r:id="rId6"/>
            </p:custDataLst>
          </p:nvPr>
        </p:nvSpPr>
        <p:spPr>
          <a:xfrm>
            <a:off x="1091978" y="1581746"/>
            <a:ext cx="10453636" cy="526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1. is  Day  Fool’s  April  when (?)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______________________________</a:t>
            </a:r>
            <a:endParaRPr lang="en-US" altLang="zh-CN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2. birthday  in  is  my  May (.)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____________________________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3. we  go  will to  Great Wall  the (.)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___________________________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4. is  school  the  trip  when  year  this (?)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0063" y="1619811"/>
            <a:ext cx="11258550" cy="378565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（      ）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 Our National Day is in October.</a:t>
            </a:r>
          </a:p>
          <a:p>
            <a:pPr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（      ）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2. Children’s Day is in July.</a:t>
            </a:r>
          </a:p>
          <a:p>
            <a:pPr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（      ）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Christmas is not in November.</a:t>
            </a:r>
          </a:p>
          <a:p>
            <a:pPr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（      ）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4. Mid-Autumn Day is in August.</a:t>
            </a:r>
          </a:p>
          <a:p>
            <a:pPr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（      ）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5.The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ummer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vacation is in July and August.</a:t>
            </a:r>
          </a:p>
        </p:txBody>
      </p:sp>
      <p:sp>
        <p:nvSpPr>
          <p:cNvPr id="27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3578" y="891206"/>
            <a:ext cx="7857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三、根据实际情况判断正</a:t>
            </a:r>
            <a:r>
              <a:rPr kumimoji="1" lang="en-US" altLang="zh-CN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(√) </a:t>
            </a:r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误</a:t>
            </a:r>
            <a:r>
              <a:rPr kumimoji="1" lang="en-US" altLang="zh-CN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kumimoji="1" lang="en-US" altLang="zh-CN" sz="36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×</a:t>
            </a:r>
            <a:r>
              <a:rPr kumimoji="1" lang="en-US" altLang="zh-CN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kumimoji="1" lang="zh-CN" altLang="zh-CN" sz="3200" b="1" dirty="0">
              <a:solidFill>
                <a:srgbClr val="66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636463" y="1829871"/>
            <a:ext cx="473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√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1609686" y="2436489"/>
            <a:ext cx="6142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×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1638261" y="3300411"/>
            <a:ext cx="473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√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1593493" y="3891920"/>
            <a:ext cx="6142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×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1652546" y="4714886"/>
            <a:ext cx="473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√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9217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90065" y="1675765"/>
            <a:ext cx="8884285" cy="3679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学习了下列单词：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July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August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September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October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November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December</a:t>
            </a:r>
            <a:r>
              <a: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en-US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学习了下列句型：</a:t>
            </a:r>
          </a:p>
          <a:p>
            <a:pPr>
              <a:lnSpc>
                <a:spcPts val="4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—When is …?</a:t>
            </a:r>
          </a:p>
          <a:p>
            <a:pPr>
              <a:lnSpc>
                <a:spcPts val="4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  — It’s in ….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33" name="矩形 32"/>
          <p:cNvSpPr/>
          <p:nvPr>
            <p:custDataLst>
              <p:tags r:id="rId1"/>
            </p:custDataLst>
          </p:nvPr>
        </p:nvSpPr>
        <p:spPr>
          <a:xfrm>
            <a:off x="6725173" y="2349779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Talk about your weekend and write a short passage.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39" name="矩形 138"/>
          <p:cNvSpPr/>
          <p:nvPr>
            <p:custDataLst>
              <p:tags r:id="rId2"/>
            </p:custDataLst>
          </p:nvPr>
        </p:nvSpPr>
        <p:spPr>
          <a:xfrm>
            <a:off x="2610372" y="2393125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and show it to your parents.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>
            <p:custDataLst>
              <p:tags r:id="rId3"/>
            </p:custDataLst>
          </p:nvPr>
        </p:nvSpPr>
        <p:spPr>
          <a:xfrm>
            <a:off x="2580875" y="3683188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Do “Ask and write” with your friends.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8850" y="728648"/>
            <a:ext cx="10054299" cy="6129352"/>
            <a:chOff x="1159" y="-43"/>
            <a:chExt cx="16882" cy="10842"/>
          </a:xfrm>
        </p:grpSpPr>
        <p:pic>
          <p:nvPicPr>
            <p:cNvPr id="3" name="图片 2" descr="图片3 (1)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9" y="-43"/>
              <a:ext cx="16882" cy="1084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4484" y="1188"/>
              <a:ext cx="12037" cy="1494"/>
            </a:xfrm>
            <a:prstGeom prst="rect">
              <a:avLst/>
            </a:prstGeom>
            <a:solidFill>
              <a:srgbClr val="54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圆角矩形标注 5"/>
          <p:cNvSpPr/>
          <p:nvPr/>
        </p:nvSpPr>
        <p:spPr>
          <a:xfrm>
            <a:off x="3383279" y="1424574"/>
            <a:ext cx="6612776" cy="1448746"/>
          </a:xfrm>
          <a:prstGeom prst="wedgeRoundRectCallout">
            <a:avLst>
              <a:gd name="adj1" fmla="val -61411"/>
              <a:gd name="adj2" fmla="val 712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  Children, </a:t>
            </a:r>
            <a:r>
              <a:rPr lang="en-US" altLang="zh-CN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how </a:t>
            </a:r>
            <a:r>
              <a:rPr lang="en-US" altLang="zh-CN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many months are there in a year?</a:t>
            </a:r>
          </a:p>
        </p:txBody>
      </p:sp>
      <p:sp>
        <p:nvSpPr>
          <p:cNvPr id="13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5" name="圆角矩形标注 5"/>
          <p:cNvSpPr/>
          <p:nvPr>
            <p:custDataLst>
              <p:tags r:id="rId1"/>
            </p:custDataLst>
          </p:nvPr>
        </p:nvSpPr>
        <p:spPr>
          <a:xfrm>
            <a:off x="1859280" y="5124450"/>
            <a:ext cx="2324735" cy="1290955"/>
          </a:xfrm>
          <a:prstGeom prst="wedgeRoundRectCallout">
            <a:avLst>
              <a:gd name="adj1" fmla="val 46804"/>
              <a:gd name="adj2" fmla="val -82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 </a:t>
            </a:r>
            <a:r>
              <a:rPr lang="en-US" altLang="zh-CN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Twelve.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68850" y="728648"/>
            <a:ext cx="10054299" cy="6129352"/>
            <a:chOff x="1159" y="-43"/>
            <a:chExt cx="16882" cy="10842"/>
          </a:xfrm>
        </p:grpSpPr>
        <p:pic>
          <p:nvPicPr>
            <p:cNvPr id="3" name="图片 2" descr="图片3 (1)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9" y="-43"/>
              <a:ext cx="16882" cy="1084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4484" y="1188"/>
              <a:ext cx="12037" cy="1494"/>
            </a:xfrm>
            <a:prstGeom prst="rect">
              <a:avLst/>
            </a:prstGeom>
            <a:solidFill>
              <a:srgbClr val="54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圆角矩形标注 5"/>
          <p:cNvSpPr/>
          <p:nvPr/>
        </p:nvSpPr>
        <p:spPr>
          <a:xfrm>
            <a:off x="3383280" y="1424305"/>
            <a:ext cx="7660640" cy="1404620"/>
          </a:xfrm>
          <a:prstGeom prst="wedgeRoundRectCallout">
            <a:avLst>
              <a:gd name="adj1" fmla="val -61411"/>
              <a:gd name="adj2" fmla="val 712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  </a:t>
            </a:r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We know January to June.What’s more? Let’s have a look.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0369" y="298908"/>
            <a:ext cx="634619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</a:rPr>
              <a:t>Let’s introduce the festivals.</a:t>
            </a:r>
            <a:endParaRPr lang="zh-CN" altLang="en-US" sz="360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549" y="1062832"/>
            <a:ext cx="2345875" cy="31278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892" y="1385873"/>
            <a:ext cx="3342968" cy="2285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908" y="4074492"/>
            <a:ext cx="2795270" cy="2795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560" y="4074492"/>
            <a:ext cx="1574800" cy="2795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7402" y="4414684"/>
            <a:ext cx="2183022" cy="2183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813" y="1512324"/>
            <a:ext cx="2524125" cy="2228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1311275" y="1210310"/>
            <a:ext cx="9556750" cy="1066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about the festivals and the months.</a:t>
            </a: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3214370" y="2136775"/>
            <a:ext cx="6107430" cy="1025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Talk about the months.</a:t>
            </a: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3214137" y="3422922"/>
            <a:ext cx="657247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Talk about the festivals.</a:t>
            </a: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2141855" y="4836795"/>
            <a:ext cx="9081770" cy="7766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Talk about which months the festivals are 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" grpId="1" bldLvl="0" animBg="1"/>
      <p:bldP spid="27" grpId="0"/>
      <p:bldP spid="27" grpId="1"/>
      <p:bldP spid="28" grpId="0" bldLvl="0" animBg="1"/>
      <p:bldP spid="28" grpId="1" bldLvl="0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556986"/>
            <a:ext cx="3462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Learn new words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436760"/>
            <a:ext cx="605641" cy="7468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143500" y="5339715"/>
            <a:ext cx="4861560" cy="714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It’s very hot in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July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0" y="1400175"/>
            <a:ext cx="3968115" cy="10934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July/</a:t>
            </a:r>
            <a:r>
              <a:rPr lang="en-US" altLang="zh-CN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dʒuˈlaɪ</a:t>
            </a:r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/</a:t>
            </a:r>
            <a:endParaRPr lang="en-US" altLang="zh-CN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zh-CN" altLang="zh-C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七月</a:t>
            </a:r>
          </a:p>
        </p:txBody>
      </p:sp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>
            <a:off x="5143500" y="2833370"/>
            <a:ext cx="2824480" cy="892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sz="3200" dirty="0">
                <a:latin typeface="宋体" panose="02010600030101010101" pitchFamily="2" charset="-122"/>
                <a:ea typeface="宋体" panose="02010600030101010101" pitchFamily="2" charset="-122"/>
              </a:rPr>
              <a:t>缩写形式</a:t>
            </a:r>
            <a: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Jul.</a:t>
            </a:r>
          </a:p>
        </p:txBody>
      </p:sp>
      <p:sp>
        <p:nvSpPr>
          <p:cNvPr id="12" name="文本框 19"/>
          <p:cNvSpPr txBox="1"/>
          <p:nvPr/>
        </p:nvSpPr>
        <p:spPr>
          <a:xfrm>
            <a:off x="5369943" y="194776"/>
            <a:ext cx="332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learn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154" b="97115" l="22430" r="9158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0" t="19530"/>
          <a:stretch>
            <a:fillRect/>
          </a:stretch>
        </p:blipFill>
        <p:spPr bwMode="auto">
          <a:xfrm>
            <a:off x="4700954" y="203289"/>
            <a:ext cx="668989" cy="63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25220" y="1563370"/>
            <a:ext cx="2593975" cy="3495675"/>
          </a:xfrm>
          <a:prstGeom prst="rect">
            <a:avLst/>
          </a:prstGeom>
        </p:spPr>
      </p:pic>
      <p:sp>
        <p:nvSpPr>
          <p:cNvPr id="6" name="TextBox 9"/>
          <p:cNvSpPr txBox="1"/>
          <p:nvPr>
            <p:custDataLst>
              <p:tags r:id="rId5"/>
            </p:custDataLst>
          </p:nvPr>
        </p:nvSpPr>
        <p:spPr>
          <a:xfrm>
            <a:off x="4805045" y="3940810"/>
            <a:ext cx="5807710" cy="1118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sz="2800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注意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: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月份的第一个字母必须大写。</a:t>
            </a:r>
          </a:p>
        </p:txBody>
      </p:sp>
      <p:pic>
        <p:nvPicPr>
          <p:cNvPr id="4" name="July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9861" y="1400175"/>
            <a:ext cx="619125" cy="61912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ldLvl="0"/>
      <p:bldP spid="7" grpId="0"/>
      <p:bldP spid="10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36820" y="4826000"/>
            <a:ext cx="5443220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His birthday is in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August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0" y="1400175"/>
            <a:ext cx="3968115" cy="10934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</a:rPr>
              <a:t>August/ˈɔːɡəst/</a:t>
            </a:r>
            <a:endParaRPr lang="en-US" altLang="zh-CN" sz="3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endParaRPr lang="zh-CN" altLang="zh-CN" sz="3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5143500" y="2833370"/>
            <a:ext cx="3147695" cy="822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sz="3200" dirty="0">
                <a:latin typeface="宋体" panose="02010600030101010101" pitchFamily="2" charset="-122"/>
                <a:ea typeface="宋体" panose="02010600030101010101" pitchFamily="2" charset="-122"/>
              </a:rPr>
              <a:t>缩写形式</a:t>
            </a:r>
            <a: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Aug.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95705" y="1602105"/>
            <a:ext cx="2980055" cy="4431665"/>
          </a:xfrm>
          <a:prstGeom prst="rect">
            <a:avLst/>
          </a:prstGeom>
        </p:spPr>
      </p:pic>
      <p:pic>
        <p:nvPicPr>
          <p:cNvPr id="2" name="August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67775" y="146177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ldLvl="0"/>
      <p:bldP spid="7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QwMGZiMTcxN2Y0MjdlMWMyYmU2MGI4ZTBkYTBjZWIifQ=="/>
  <p:tag name="KSO_WPP_MARK_KEY" val="93741cd9-fe40-4a35-a761-ffa91ba679a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934</Words>
  <Application>Microsoft Office PowerPoint</Application>
  <PresentationFormat>自定义</PresentationFormat>
  <Paragraphs>233</Paragraphs>
  <Slides>35</Slides>
  <Notes>14</Notes>
  <HiddenSlides>0</HiddenSlides>
  <MMClips>13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36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1127</cp:revision>
  <dcterms:created xsi:type="dcterms:W3CDTF">2019-08-19T07:47:00Z</dcterms:created>
  <dcterms:modified xsi:type="dcterms:W3CDTF">2024-04-15T01:05:21Z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BC72B8C690864CE49A63D5A44AAF6137_13</vt:lpwstr>
  </property>
  <property fmtid="{D5CDD505-2E9C-101B-9397-08002B2CF9AE}" pid="3" name="KSOProductBuildVer">
    <vt:lpwstr>2052-11.1.0.14309</vt:lpwstr>
  </property>
</Properties>
</file>