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34"/>
  </p:notesMasterIdLst>
  <p:handoutMasterIdLst>
    <p:handoutMasterId r:id="rId35"/>
  </p:handoutMasterIdLst>
  <p:sldIdLst>
    <p:sldId id="284" r:id="rId3"/>
    <p:sldId id="441" r:id="rId4"/>
    <p:sldId id="420" r:id="rId5"/>
    <p:sldId id="278" r:id="rId6"/>
    <p:sldId id="430" r:id="rId7"/>
    <p:sldId id="459" r:id="rId8"/>
    <p:sldId id="436" r:id="rId9"/>
    <p:sldId id="288" r:id="rId10"/>
    <p:sldId id="460" r:id="rId11"/>
    <p:sldId id="443" r:id="rId12"/>
    <p:sldId id="433" r:id="rId13"/>
    <p:sldId id="454" r:id="rId14"/>
    <p:sldId id="455" r:id="rId15"/>
    <p:sldId id="461" r:id="rId16"/>
    <p:sldId id="463" r:id="rId17"/>
    <p:sldId id="458" r:id="rId18"/>
    <p:sldId id="457" r:id="rId19"/>
    <p:sldId id="287" r:id="rId20"/>
    <p:sldId id="464" r:id="rId21"/>
    <p:sldId id="289" r:id="rId22"/>
    <p:sldId id="450" r:id="rId23"/>
    <p:sldId id="452" r:id="rId24"/>
    <p:sldId id="465" r:id="rId25"/>
    <p:sldId id="462" r:id="rId26"/>
    <p:sldId id="466" r:id="rId27"/>
    <p:sldId id="296" r:id="rId28"/>
    <p:sldId id="272" r:id="rId29"/>
    <p:sldId id="298" r:id="rId30"/>
    <p:sldId id="417" r:id="rId31"/>
    <p:sldId id="282" r:id="rId32"/>
    <p:sldId id="27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838B8"/>
    <a:srgbClr val="9379F1"/>
    <a:srgbClr val="4BB3B1"/>
    <a:srgbClr val="6CC2C0"/>
    <a:srgbClr val="B5E0E9"/>
    <a:srgbClr val="39AAC1"/>
    <a:srgbClr val="68C0D2"/>
    <a:srgbClr val="F0C2C7"/>
    <a:srgbClr val="E6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7" autoAdjust="0"/>
    <p:restoredTop sz="92058" autoAdjust="0"/>
  </p:normalViewPr>
  <p:slideViewPr>
    <p:cSldViewPr snapToGrid="0" showGuides="1">
      <p:cViewPr varScale="1">
        <p:scale>
          <a:sx n="61" d="100"/>
          <a:sy n="61" d="100"/>
        </p:scale>
        <p:origin x="-9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2020/11/5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15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2020/11/5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64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点击字母后面的空白</a:t>
            </a:r>
            <a:r>
              <a:rPr lang="zh-CN" altLang="en-US" baseline="0" dirty="0" smtClean="0"/>
              <a:t>，会出现字母，点击图片后面的空白，导线会变短，三次变短后，点击炸弹，炸弹会爆炸。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36229;&#38142;&#25509;&#25991;&#20214;/story%20time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&#36229;&#38142;&#25509;&#20869;&#23481;/story%20time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&#36229;&#38142;&#25509;&#20869;&#23481;/story%20time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36229;&#38142;&#25509;&#25991;&#20214;/story%20time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36229;&#38142;&#25509;&#25991;&#20214;/story%20time.mp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36229;&#38142;&#25509;&#25991;&#20214;/story%20time.mp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946329" y="1740598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" name="组合 23"/>
          <p:cNvGrpSpPr/>
          <p:nvPr/>
        </p:nvGrpSpPr>
        <p:grpSpPr>
          <a:xfrm>
            <a:off x="6307393" y="2633515"/>
            <a:ext cx="5884607" cy="3423968"/>
            <a:chOff x="-344279" y="2289482"/>
            <a:chExt cx="5884607" cy="3423968"/>
          </a:xfrm>
        </p:grpSpPr>
        <p:sp>
          <p:nvSpPr>
            <p:cNvPr id="54" name="文本框 7"/>
            <p:cNvSpPr txBox="1"/>
            <p:nvPr/>
          </p:nvSpPr>
          <p:spPr>
            <a:xfrm>
              <a:off x="-209932" y="228948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3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school calendar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-338518" y="3865285"/>
              <a:ext cx="5878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Part C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344279" y="4513121"/>
              <a:ext cx="58846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Read and write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—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Story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time</a:t>
              </a: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级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istrator\Desktop\11112.jpg"/>
          <p:cNvPicPr>
            <a:picLocks noChangeAspect="1" noChangeArrowheads="1"/>
          </p:cNvPicPr>
          <p:nvPr/>
        </p:nvPicPr>
        <p:blipFill>
          <a:blip r:embed="rId2"/>
          <a:srcRect t="65642" b="6786"/>
          <a:stretch>
            <a:fillRect/>
          </a:stretch>
        </p:blipFill>
        <p:spPr bwMode="auto">
          <a:xfrm>
            <a:off x="0" y="1277257"/>
            <a:ext cx="12192000" cy="5580743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6633032" y="3120358"/>
            <a:ext cx="50074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dance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play games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make a wish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sing the birthday song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eat noodles/ a birthday cake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798" y="437209"/>
            <a:ext cx="7927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will you do if you have a birthday party?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Write three sentences.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17654" y="368013"/>
            <a:ext cx="977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If you hold an English party, write an invitation to your friends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15" name="Picture 2" descr="C:\Users\Administrator\Desktop\11112.jpg"/>
          <p:cNvPicPr>
            <a:picLocks noChangeAspect="1" noChangeArrowheads="1"/>
          </p:cNvPicPr>
          <p:nvPr/>
        </p:nvPicPr>
        <p:blipFill>
          <a:blip r:embed="rId3"/>
          <a:srcRect t="10794" b="54497"/>
          <a:stretch>
            <a:fillRect/>
          </a:stretch>
        </p:blipFill>
        <p:spPr bwMode="auto">
          <a:xfrm>
            <a:off x="0" y="1592527"/>
            <a:ext cx="12192000" cy="529300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735755" y="1126319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English Party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8488" y="1820401"/>
            <a:ext cx="78938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WHEN: …..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WHERE: ….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WHAT: You will ….. You will …..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  You will ….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you will ….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He is a great English teacher!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RSVP: Will you come to the party?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please send an email by …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222.jpg"/>
          <p:cNvPicPr>
            <a:picLocks noChangeAspect="1" noChangeArrowheads="1"/>
          </p:cNvPicPr>
          <p:nvPr/>
        </p:nvPicPr>
        <p:blipFill>
          <a:blip r:embed="rId4"/>
          <a:srcRect t="8889" b="63386"/>
          <a:stretch>
            <a:fillRect/>
          </a:stretch>
        </p:blipFill>
        <p:spPr bwMode="auto">
          <a:xfrm>
            <a:off x="0" y="856343"/>
            <a:ext cx="12176552" cy="6001657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2090062" y="2597844"/>
            <a:ext cx="1277254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3200" b="1" dirty="0" smtClean="0">
                <a:latin typeface="Comic Sans MS" panose="030F0702030302020204" pitchFamily="66" charset="0"/>
              </a:rPr>
              <a:t>What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7258" y="3368680"/>
            <a:ext cx="33092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School trip</a:t>
            </a:r>
          </a:p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Singing contest</a:t>
            </a:r>
          </a:p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Teachers’ Day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1488" y="3357562"/>
            <a:ext cx="64316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August March April December</a:t>
            </a:r>
          </a:p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November March April May</a:t>
            </a:r>
          </a:p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September October May July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464" y="1214422"/>
            <a:ext cx="344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circle.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3" y="2643182"/>
            <a:ext cx="1707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3200" b="1" dirty="0" smtClean="0">
                <a:latin typeface="Comic Sans MS" panose="030F0702030302020204" pitchFamily="66" charset="0"/>
              </a:rPr>
              <a:t>When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880367" y="3556000"/>
            <a:ext cx="1333233" cy="870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692571" y="4515305"/>
            <a:ext cx="1262743" cy="8694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452926" y="5500702"/>
            <a:ext cx="2165588" cy="8694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05300" y="254544"/>
            <a:ext cx="5675067" cy="488110"/>
            <a:chOff x="2813952" y="425593"/>
            <a:chExt cx="5675067" cy="488110"/>
          </a:xfrm>
        </p:grpSpPr>
        <p:sp>
          <p:nvSpPr>
            <p:cNvPr id="25" name="矩形 24"/>
            <p:cNvSpPr/>
            <p:nvPr/>
          </p:nvSpPr>
          <p:spPr>
            <a:xfrm>
              <a:off x="4537491" y="433572"/>
              <a:ext cx="2061783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check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26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1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7669" y="12144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22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569" b="43236"/>
          <a:stretch>
            <a:fillRect/>
          </a:stretch>
        </p:blipFill>
        <p:spPr bwMode="auto">
          <a:xfrm>
            <a:off x="-223188" y="1474159"/>
            <a:ext cx="12176552" cy="4804228"/>
          </a:xfrm>
          <a:prstGeom prst="rect">
            <a:avLst/>
          </a:prstGeom>
          <a:noFill/>
        </p:spPr>
      </p:pic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2748" y="2261660"/>
            <a:ext cx="902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 What will the students do in May?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754" y="443723"/>
            <a:ext cx="657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again and answer the questions.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2747" y="3867614"/>
            <a:ext cx="902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What will they do in December?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9983" y="3013208"/>
            <a:ext cx="902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will visit a farm.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7473" y="4638526"/>
            <a:ext cx="902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will have a party.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1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8378" y="4372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830" y="1057470"/>
            <a:ext cx="109147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/>
            <a:r>
              <a:rPr lang="zh-CN" altLang="en-US" sz="3200" dirty="0" smtClean="0">
                <a:latin typeface="Comic Sans MS" panose="030F0702030302020204" pitchFamily="66" charset="0"/>
              </a:rPr>
              <a:t>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1. 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Miss White: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We have lots of fun things this spring. In March there is the school trip.  We’ll go to the Great Wall. In April, we’ll have a singing contest . In May, We’ll visit a farm.</a:t>
            </a: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       2. 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John: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Look at the calendar. In September, there is Teachers’ Day. In October, we’ll go to the zoo. In November, there is Thanksgiving Day. We’ll eat a big dinner. In December, there is Christmas. We’ll have a party!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2776595" y="2549856"/>
            <a:ext cx="635190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430926" y="3072730"/>
            <a:ext cx="699132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523066" y="4049124"/>
            <a:ext cx="389918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336660" y="4526988"/>
            <a:ext cx="332833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1105292" y="2938155"/>
            <a:ext cx="5496986" cy="693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776594" y="4950351"/>
            <a:ext cx="8979977" cy="693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963223" y="5508290"/>
            <a:ext cx="2200828" cy="693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1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9251" y="1057470"/>
            <a:ext cx="609600" cy="609600"/>
          </a:xfrm>
          <a:prstGeom prst="rect">
            <a:avLst/>
          </a:prstGeom>
        </p:spPr>
      </p:pic>
      <p:pic>
        <p:nvPicPr>
          <p:cNvPr id="14" name="图片 13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1858" y="1569488"/>
            <a:ext cx="8632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1. My birthday is 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October.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1858" y="2434810"/>
            <a:ext cx="8632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2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My birthday is      Monday. 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1858" y="3349210"/>
            <a:ext cx="8632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3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My birthday party is      5:00 p.m.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09639" y="1568723"/>
            <a:ext cx="514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in</a:t>
            </a:r>
            <a:endParaRPr lang="zh-CN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4671631" y="2439999"/>
            <a:ext cx="615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on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5874354" y="3350745"/>
            <a:ext cx="588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at</a:t>
            </a:r>
            <a:endParaRPr lang="zh-CN" altLang="en-US" sz="3200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554136" y="4246536"/>
          <a:ext cx="8845227" cy="12243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3362"/>
                <a:gridCol w="2743200"/>
                <a:gridCol w="3068665"/>
              </a:tblGrid>
              <a:tr h="610058">
                <a:tc>
                  <a:txBody>
                    <a:bodyPr/>
                    <a:lstStyle/>
                    <a:p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in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October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on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Sunday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at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5’o 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14308">
                <a:tc>
                  <a:txBody>
                    <a:bodyPr/>
                    <a:lstStyle/>
                    <a:p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in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September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on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Monday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at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4’o 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3007" y="437209"/>
            <a:ext cx="10225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are the differences among these three sentences?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423065" y="215580"/>
            <a:ext cx="282481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Language points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3" name="ïŝḻiḓê"/>
          <p:cNvSpPr/>
          <p:nvPr/>
        </p:nvSpPr>
        <p:spPr bwMode="auto">
          <a:xfrm>
            <a:off x="87974" y="30455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34" name="ïŝḻiḓê"/>
          <p:cNvSpPr/>
          <p:nvPr/>
        </p:nvSpPr>
        <p:spPr bwMode="auto">
          <a:xfrm flipH="1">
            <a:off x="4183728" y="26228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752629" y="1880654"/>
            <a:ext cx="10844135" cy="148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月份前用介词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“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 ”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；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星期前用介词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“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on” 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时间点前用介词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“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at”.</a:t>
            </a:r>
          </a:p>
        </p:txBody>
      </p:sp>
      <p:sp>
        <p:nvSpPr>
          <p:cNvPr id="6" name="矩形 5"/>
          <p:cNvSpPr/>
          <p:nvPr/>
        </p:nvSpPr>
        <p:spPr>
          <a:xfrm>
            <a:off x="1016565" y="1140032"/>
            <a:ext cx="8793862" cy="5999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in ,on ,at 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与时间的搭配的基本规则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23065" y="3424965"/>
            <a:ext cx="96823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E.g</a:t>
            </a:r>
            <a:r>
              <a:rPr lang="en-US" altLang="zh-CN" sz="3200" dirty="0">
                <a:latin typeface="Comic Sans MS" panose="030F0702030302020204" pitchFamily="66" charset="0"/>
              </a:rPr>
              <a:t>.  My mother’s birthday is in March.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  I go to school at 7:00 in the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morning.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  I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will </a:t>
            </a:r>
            <a:r>
              <a:rPr lang="en-US" altLang="zh-CN" sz="3200" dirty="0">
                <a:latin typeface="Comic Sans MS" panose="030F0702030302020204" pitchFamily="66" charset="0"/>
              </a:rPr>
              <a:t>buy a storybook on this Sunday.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222.jpg"/>
          <p:cNvPicPr>
            <a:picLocks noChangeAspect="1" noChangeArrowheads="1"/>
          </p:cNvPicPr>
          <p:nvPr/>
        </p:nvPicPr>
        <p:blipFill>
          <a:blip r:embed="rId2"/>
          <a:srcRect t="62465" b="9202"/>
          <a:stretch>
            <a:fillRect/>
          </a:stretch>
        </p:blipFill>
        <p:spPr bwMode="auto">
          <a:xfrm>
            <a:off x="15448" y="1378856"/>
            <a:ext cx="12176552" cy="547914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7373" y="3325142"/>
            <a:ext cx="102761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We will have an English party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February.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get up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7 o’clock every day.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do you have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Tuesdays?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761" y="742654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Fill in the blanks.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6624" y="3243715"/>
            <a:ext cx="699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9852" y="4286256"/>
            <a:ext cx="699205" cy="934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7240" y="5213818"/>
            <a:ext cx="699205" cy="934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05300" y="254544"/>
            <a:ext cx="5675067" cy="488110"/>
            <a:chOff x="2813952" y="425593"/>
            <a:chExt cx="5675067" cy="488110"/>
          </a:xfrm>
        </p:grpSpPr>
        <p:sp>
          <p:nvSpPr>
            <p:cNvPr id="14" name="矩形 13"/>
            <p:cNvSpPr/>
            <p:nvPr/>
          </p:nvSpPr>
          <p:spPr>
            <a:xfrm>
              <a:off x="4191244" y="433572"/>
              <a:ext cx="2754280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wrap it up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5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43855" y="789937"/>
            <a:ext cx="3466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Watch the video.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972578" y="240801"/>
            <a:ext cx="2228850" cy="406050"/>
            <a:chOff x="8273994" y="1109970"/>
            <a:chExt cx="2228850" cy="422184"/>
          </a:xfrm>
        </p:grpSpPr>
        <p:sp>
          <p:nvSpPr>
            <p:cNvPr id="17" name="矩形: 圆角 16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273994" y="1109970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点击画面 播放视频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8024" y="1235106"/>
            <a:ext cx="6541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Here are some pictures about Zoom’s plan. What is the plan about? 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728241" y="2951050"/>
            <a:ext cx="667384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will visit grandparents .  </a:t>
            </a:r>
          </a:p>
        </p:txBody>
      </p:sp>
      <p:pic>
        <p:nvPicPr>
          <p:cNvPr id="1026" name="Picture 2" descr="C:\Users\Administrator\Desktop\33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51505" t="16931" b="64656"/>
          <a:stretch>
            <a:fillRect/>
          </a:stretch>
        </p:blipFill>
        <p:spPr bwMode="auto">
          <a:xfrm>
            <a:off x="7960782" y="646851"/>
            <a:ext cx="3085123" cy="2082431"/>
          </a:xfrm>
          <a:prstGeom prst="rect">
            <a:avLst/>
          </a:prstGeom>
          <a:noFill/>
        </p:spPr>
      </p:pic>
      <p:pic>
        <p:nvPicPr>
          <p:cNvPr id="20" name="Picture 2" descr="C:\Users\Administrator\Desktop\333.jpg"/>
          <p:cNvPicPr>
            <a:picLocks noChangeAspect="1" noChangeArrowheads="1"/>
          </p:cNvPicPr>
          <p:nvPr/>
        </p:nvPicPr>
        <p:blipFill>
          <a:blip r:embed="rId3"/>
          <a:srcRect l="51505" t="48504" b="31337"/>
          <a:stretch>
            <a:fillRect/>
          </a:stretch>
        </p:blipFill>
        <p:spPr bwMode="auto">
          <a:xfrm>
            <a:off x="7972578" y="2412567"/>
            <a:ext cx="3244866" cy="2397953"/>
          </a:xfrm>
          <a:prstGeom prst="rect">
            <a:avLst/>
          </a:prstGeom>
          <a:noFill/>
        </p:spPr>
      </p:pic>
      <p:pic>
        <p:nvPicPr>
          <p:cNvPr id="22" name="Picture 2" descr="C:\Users\Administrator\Desktop\333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</a:blip>
          <a:srcRect l="9931" t="48504" r="44919" b="31337"/>
          <a:stretch>
            <a:fillRect/>
          </a:stretch>
        </p:blipFill>
        <p:spPr bwMode="auto">
          <a:xfrm>
            <a:off x="7821298" y="4564024"/>
            <a:ext cx="2929671" cy="2325427"/>
          </a:xfrm>
          <a:prstGeom prst="rect">
            <a:avLst/>
          </a:prstGeom>
          <a:noFill/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728241" y="3766011"/>
            <a:ext cx="667384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will go to Grape Valley.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72944" y="4564705"/>
            <a:ext cx="667384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will go to Huangshan Mountain.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24037" y="309807"/>
            <a:ext cx="5315197" cy="480131"/>
            <a:chOff x="2979184" y="344600"/>
            <a:chExt cx="5315197" cy="480131"/>
          </a:xfrm>
        </p:grpSpPr>
        <p:sp>
          <p:nvSpPr>
            <p:cNvPr id="25" name="矩形 24"/>
            <p:cNvSpPr/>
            <p:nvPr/>
          </p:nvSpPr>
          <p:spPr>
            <a:xfrm>
              <a:off x="4564746" y="344600"/>
              <a:ext cx="2007281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Story time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26" name="ïŝḻiḓê"/>
            <p:cNvSpPr/>
            <p:nvPr/>
          </p:nvSpPr>
          <p:spPr bwMode="auto">
            <a:xfrm>
              <a:off x="2979184" y="376674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ïŝḻiḓê"/>
            <p:cNvSpPr/>
            <p:nvPr/>
          </p:nvSpPr>
          <p:spPr bwMode="auto">
            <a:xfrm flipH="1">
              <a:off x="6720312" y="376674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19" y="715327"/>
            <a:ext cx="3395663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7826849" y="173305"/>
            <a:ext cx="2228850" cy="406050"/>
            <a:chOff x="8273994" y="1109970"/>
            <a:chExt cx="2228850" cy="422184"/>
          </a:xfrm>
        </p:grpSpPr>
        <p:sp>
          <p:nvSpPr>
            <p:cNvPr id="4" name="矩形: 圆角 16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17"/>
            <p:cNvSpPr txBox="1"/>
            <p:nvPr/>
          </p:nvSpPr>
          <p:spPr>
            <a:xfrm>
              <a:off x="8273994" y="1109970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点击画面 播放视频</a:t>
              </a:r>
            </a:p>
          </p:txBody>
        </p:sp>
      </p:grp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3918" y="1475766"/>
            <a:ext cx="649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Zoom’s plan is so wonderful. But he forgot an important thing.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3919" y="3197167"/>
            <a:ext cx="6493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is it?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932" y="579355"/>
            <a:ext cx="435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watch and answer.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482" y="4122549"/>
            <a:ext cx="534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forgot his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test.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527402" y="4901530"/>
            <a:ext cx="223796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97085" y="4930322"/>
            <a:ext cx="210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数学测试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82883" y="3492062"/>
            <a:ext cx="348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Mid-Autumn Day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7847" y="3245840"/>
            <a:ext cx="3101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China’s National Day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1697" y="2152814"/>
            <a:ext cx="3482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American Thanksgiving Day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5223" y="2163035"/>
            <a:ext cx="337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Teachers’ Day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6531" y="5197367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September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1027" y="5197366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October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6831" y="3526414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November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6928" y="2152814"/>
            <a:ext cx="2690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Christmas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554" y="849086"/>
            <a:ext cx="417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What’s missing?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33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9931" t="16980" r="48735" b="58755"/>
          <a:stretch>
            <a:fillRect/>
          </a:stretch>
        </p:blipFill>
        <p:spPr bwMode="auto">
          <a:xfrm>
            <a:off x="-1" y="1261608"/>
            <a:ext cx="6444343" cy="5624286"/>
          </a:xfrm>
          <a:prstGeom prst="rect">
            <a:avLst/>
          </a:prstGeom>
          <a:noFill/>
        </p:spPr>
      </p:pic>
      <p:pic>
        <p:nvPicPr>
          <p:cNvPr id="13" name="图片 12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976" y="1261608"/>
            <a:ext cx="59776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Look at my summer vacation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plan!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Zip: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It’s April now. The summer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vacation is still three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months away.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Early planning is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always good.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004" y="437209"/>
            <a:ext cx="969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and circle the words and sentences you don’t know.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1" name="Picture 2" descr="C:\Users\Administrator\Desktop\33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05" t="6089" b="64656"/>
          <a:stretch>
            <a:fillRect/>
          </a:stretch>
        </p:blipFill>
        <p:spPr bwMode="auto">
          <a:xfrm>
            <a:off x="5896148" y="1005581"/>
            <a:ext cx="7474857" cy="58325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50876" y="2123381"/>
            <a:ext cx="5077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In July I’ll visit my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grandparents. They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live in Xinjiang.    </a:t>
            </a:r>
          </a:p>
        </p:txBody>
      </p:sp>
      <p:sp>
        <p:nvSpPr>
          <p:cNvPr id="14" name="椭圆 13"/>
          <p:cNvSpPr/>
          <p:nvPr/>
        </p:nvSpPr>
        <p:spPr>
          <a:xfrm>
            <a:off x="1180199" y="3429597"/>
            <a:ext cx="3128329" cy="1018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180199" y="2411551"/>
            <a:ext cx="4323237" cy="1018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254748" y="1708650"/>
            <a:ext cx="397188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距离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暑假还有三个月。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8920" y="4428052"/>
            <a:ext cx="329806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早做计划总是好的。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33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9931" t="39460" r="48735" b="30946"/>
          <a:stretch>
            <a:fillRect/>
          </a:stretch>
        </p:blipFill>
        <p:spPr bwMode="auto">
          <a:xfrm>
            <a:off x="0" y="880418"/>
            <a:ext cx="5617029" cy="5977582"/>
          </a:xfrm>
          <a:prstGeom prst="rect">
            <a:avLst/>
          </a:prstGeom>
          <a:noFill/>
        </p:spPr>
      </p:pic>
      <p:pic>
        <p:nvPicPr>
          <p:cNvPr id="13" name="图片 12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976" y="1261608"/>
            <a:ext cx="59776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Zip: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What will you do there?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We’ll go to Grape Valley.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The grapes there are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very sweet! Grapes are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my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favourite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fruit!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926496"/>
            <a:ext cx="5194300" cy="598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1905" y="1046164"/>
            <a:ext cx="5339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In August, I’ll go to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Huangshan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Mountain.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The trees there are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very famous. The clouds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are beautiful!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Zip: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Sounds great!</a:t>
            </a:r>
          </a:p>
        </p:txBody>
      </p:sp>
      <p:sp>
        <p:nvSpPr>
          <p:cNvPr id="14" name="椭圆 13"/>
          <p:cNvSpPr/>
          <p:nvPr/>
        </p:nvSpPr>
        <p:spPr>
          <a:xfrm>
            <a:off x="3270185" y="1583552"/>
            <a:ext cx="2346844" cy="679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131548" y="3144743"/>
            <a:ext cx="2632385" cy="7244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478395" y="2123382"/>
            <a:ext cx="165315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葡萄沟</a:t>
            </a:r>
            <a:endParaRPr lang="zh-CN" altLang="en-US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68844" y="3138552"/>
            <a:ext cx="255231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听起来很棒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endParaRPr lang="zh-CN" altLang="en-US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33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9931" t="71318" r="48735" b="10072"/>
          <a:stretch>
            <a:fillRect/>
          </a:stretch>
        </p:blipFill>
        <p:spPr bwMode="auto">
          <a:xfrm>
            <a:off x="0" y="1785257"/>
            <a:ext cx="6154057" cy="5072743"/>
          </a:xfrm>
          <a:prstGeom prst="rect">
            <a:avLst/>
          </a:prstGeom>
          <a:noFill/>
        </p:spPr>
      </p:pic>
      <p:pic>
        <p:nvPicPr>
          <p:cNvPr id="13" name="图片 12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4404" y="1842179"/>
            <a:ext cx="59776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Zip: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You have a great plan,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but what will you do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this weekend?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This weekend?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13" y="1785938"/>
            <a:ext cx="5791200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76813" y="2078551"/>
            <a:ext cx="59776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Zip: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There will be a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maths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test next Monday. So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please study hard.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Oh my goodness! I forgot!</a:t>
            </a:r>
          </a:p>
        </p:txBody>
      </p:sp>
      <p:sp>
        <p:nvSpPr>
          <p:cNvPr id="12" name="椭圆 11"/>
          <p:cNvSpPr/>
          <p:nvPr/>
        </p:nvSpPr>
        <p:spPr>
          <a:xfrm>
            <a:off x="10277705" y="3285364"/>
            <a:ext cx="1914295" cy="609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515810" y="2876965"/>
            <a:ext cx="1914295" cy="609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0430105" y="2787421"/>
            <a:ext cx="165315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努力学习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12743" y="3721896"/>
            <a:ext cx="165315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我忘了！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0197" y="1560100"/>
            <a:ext cx="9350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Early </a:t>
            </a:r>
            <a:r>
              <a:rPr lang="en-US" altLang="zh-CN" sz="3600" dirty="0">
                <a:latin typeface="Comic Sans MS" panose="030F0702030302020204" pitchFamily="66" charset="0"/>
              </a:rPr>
              <a:t>planning is 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always good.</a:t>
            </a:r>
            <a:endParaRPr lang="en-US" altLang="zh-CN" sz="3600" dirty="0">
              <a:latin typeface="Comic Sans MS" panose="030F0702030302020204" pitchFamily="66" charset="0"/>
            </a:endParaRPr>
          </a:p>
        </p:txBody>
      </p:sp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197" y="2665708"/>
            <a:ext cx="8167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早做计划是好事，但要注意计划的合理性，一旦脱离事实，所有的计划都是空想，要养成吃苦在前，享乐在后的思想。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3651" y="778532"/>
            <a:ext cx="499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Number the pictures.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86" y="3707801"/>
            <a:ext cx="4057526" cy="316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91" y="4024715"/>
            <a:ext cx="3250802" cy="26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46" y="1135608"/>
            <a:ext cx="3239442" cy="282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24" y="1110697"/>
            <a:ext cx="3015453" cy="26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37" y="3975520"/>
            <a:ext cx="2606473" cy="27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95" y="1223940"/>
            <a:ext cx="2306818" cy="265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7996020" y="1105929"/>
            <a:ext cx="791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/>
              <a:t>①</a:t>
            </a:r>
          </a:p>
        </p:txBody>
      </p:sp>
      <p:sp>
        <p:nvSpPr>
          <p:cNvPr id="13" name="矩形 12"/>
          <p:cNvSpPr/>
          <p:nvPr/>
        </p:nvSpPr>
        <p:spPr>
          <a:xfrm>
            <a:off x="1262601" y="1150395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/>
              <a:t>④</a:t>
            </a:r>
          </a:p>
        </p:txBody>
      </p:sp>
      <p:sp>
        <p:nvSpPr>
          <p:cNvPr id="15" name="矩形 14"/>
          <p:cNvSpPr/>
          <p:nvPr/>
        </p:nvSpPr>
        <p:spPr>
          <a:xfrm>
            <a:off x="4586924" y="1104413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/>
              <a:t>⑥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6" y="4006360"/>
            <a:ext cx="715797" cy="7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27" y="3867457"/>
            <a:ext cx="715797" cy="7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219" y="3800311"/>
            <a:ext cx="715797" cy="7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1213154" y="4024715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/>
              <a:t>③</a:t>
            </a:r>
          </a:p>
        </p:txBody>
      </p:sp>
      <p:sp>
        <p:nvSpPr>
          <p:cNvPr id="26" name="矩形 25"/>
          <p:cNvSpPr/>
          <p:nvPr/>
        </p:nvSpPr>
        <p:spPr>
          <a:xfrm>
            <a:off x="4166171" y="4002635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/>
              <a:t>⑤</a:t>
            </a:r>
          </a:p>
        </p:txBody>
      </p:sp>
      <p:sp>
        <p:nvSpPr>
          <p:cNvPr id="27" name="矩形 26"/>
          <p:cNvSpPr/>
          <p:nvPr/>
        </p:nvSpPr>
        <p:spPr>
          <a:xfrm>
            <a:off x="7870927" y="3961043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/>
              <a:t>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86" y="3707801"/>
            <a:ext cx="4057526" cy="316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91" y="4024715"/>
            <a:ext cx="3250802" cy="26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46" y="1135608"/>
            <a:ext cx="3239442" cy="282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24" y="1110697"/>
            <a:ext cx="3015453" cy="26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37" y="3975520"/>
            <a:ext cx="2606473" cy="27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95" y="1223940"/>
            <a:ext cx="2306818" cy="265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5482" y="573437"/>
            <a:ext cx="47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Act out.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53846" y="1777573"/>
            <a:ext cx="10993512" cy="37372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1.December_____________   2.September_____________ </a:t>
            </a:r>
          </a:p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3.January_______________  4. November_____________   </a:t>
            </a:r>
          </a:p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October______________  6. August________________</a:t>
            </a:r>
          </a:p>
        </p:txBody>
      </p:sp>
      <p:grpSp>
        <p:nvGrpSpPr>
          <p:cNvPr id="19" name="组合 30"/>
          <p:cNvGrpSpPr/>
          <p:nvPr/>
        </p:nvGrpSpPr>
        <p:grpSpPr>
          <a:xfrm>
            <a:off x="91386" y="121647"/>
            <a:ext cx="2590049" cy="727439"/>
            <a:chOff x="182825" y="1571625"/>
            <a:chExt cx="2813882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69152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786989" y="2217712"/>
            <a:ext cx="25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Dec.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07184" y="1192798"/>
            <a:ext cx="7802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、写出下列月份的简写形式。</a:t>
            </a:r>
            <a:endParaRPr lang="zh-CN" altLang="zh-CN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8850356" y="2143116"/>
            <a:ext cx="25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Sept.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02460" y="3506490"/>
            <a:ext cx="25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Jan.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47794" y="3429000"/>
            <a:ext cx="25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Nov.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62018" y="4786322"/>
            <a:ext cx="25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Oct.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47795" y="4733012"/>
            <a:ext cx="25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Aug.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0" grpId="0"/>
      <p:bldP spid="23" grpId="0"/>
      <p:bldP spid="24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943895" y="1357313"/>
            <a:ext cx="7896714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(     ) 1.--______is Teachers’  Day?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-- It’s in September.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A. When    B. What   C. How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(     ) 2. The Children’s Day  is _____ June. 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A. in          B. on         C. At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（  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3.When _____  Christmas?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A. Are       B. am        C. is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66483" y="1507617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8" name="图片 27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259484" y="788441"/>
            <a:ext cx="65173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、单项选择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1327564" y="3398840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8358" y="4692435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9054059" y="1409076"/>
            <a:ext cx="2008681" cy="4901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5645" y="1505160"/>
            <a:ext cx="7202613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1.  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season do you like best?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2. 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will you do on your birthday?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3. 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is your bag?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4. 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do you like spring?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5. 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is Mid-Autumn Day?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5164" y="1793395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" name="图片 2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43126" y="1012200"/>
            <a:ext cx="6931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、选词填空。</a:t>
            </a:r>
            <a:endParaRPr lang="zh-CN" altLang="zh-CN" sz="3200" dirty="0"/>
          </a:p>
        </p:txBody>
      </p:sp>
      <p:sp>
        <p:nvSpPr>
          <p:cNvPr id="10" name="矩形 9"/>
          <p:cNvSpPr/>
          <p:nvPr/>
        </p:nvSpPr>
        <p:spPr>
          <a:xfrm>
            <a:off x="9368853" y="1549018"/>
            <a:ext cx="1768839" cy="4275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When      What      Why        Which     Where</a:t>
            </a:r>
            <a:endParaRPr lang="zh-CN" altLang="en-US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1733" y="2664039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6131" y="3490519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Where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1474" y="4359874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1312" y="5212296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3498" y="-1458709"/>
            <a:ext cx="4436594" cy="9933934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499218" y="4811973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6918" y="1851041"/>
            <a:ext cx="9322050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  <a:tabLst>
                <a:tab pos="4029075" algn="l"/>
              </a:tabLs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能够正确听、说、认、读单词：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game, riddle, act, RSVP,</a:t>
            </a:r>
            <a:b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by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能用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We will…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句型简单介绍自己将要做某事。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能够掌握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in, at, on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等介词的用法。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2" name="Freeform 34"/>
          <p:cNvSpPr>
            <a:spLocks noEditPoints="1"/>
          </p:cNvSpPr>
          <p:nvPr/>
        </p:nvSpPr>
        <p:spPr bwMode="auto">
          <a:xfrm rot="8869549">
            <a:off x="10386795" y="896288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01624" y="1262996"/>
            <a:ext cx="11112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拼写单词。每说一个字母，教师就把它填在横线上，如果说错一个字母，教师则擦去一段“导火线”。若“导火线”擦光而学生未能把单词拼写完整，则“炸弹起爆”学生失败。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56598" y="3416092"/>
            <a:ext cx="1300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Comic Sans MS" panose="030F0702030302020204" pitchFamily="66" charset="0"/>
              </a:rPr>
              <a:t>July</a:t>
            </a:r>
          </a:p>
        </p:txBody>
      </p:sp>
      <p:pic>
        <p:nvPicPr>
          <p:cNvPr id="8" name="Picture 2" descr="C:\Users\Administrator\Desktop\未标题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2856" y="3213312"/>
            <a:ext cx="2016327" cy="1111944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1843312" y="3193143"/>
            <a:ext cx="275772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25632" y="3200172"/>
            <a:ext cx="167623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296404" y="3186790"/>
            <a:ext cx="258110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44571" y="3077029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339078" y="3071810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024298" y="3071810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579015" y="3389571"/>
            <a:ext cx="1457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Comic Sans MS" panose="030F0702030302020204" pitchFamily="66" charset="0"/>
              </a:rPr>
              <a:t>June</a:t>
            </a:r>
          </a:p>
        </p:txBody>
      </p:sp>
      <p:pic>
        <p:nvPicPr>
          <p:cNvPr id="25" name="Picture 2" descr="C:\Users\Administrator\Desktop\未标题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64" y="3143248"/>
            <a:ext cx="2016327" cy="1111944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7036720" y="3123079"/>
            <a:ext cx="275772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7319040" y="3130108"/>
            <a:ext cx="300960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05486" y="3116726"/>
            <a:ext cx="316604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9837979" y="3006965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532486" y="3001746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9217706" y="3001746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391915" y="4973455"/>
            <a:ext cx="1649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Comic Sans MS" panose="030F0702030302020204" pitchFamily="66" charset="0"/>
              </a:rPr>
              <a:t>April </a:t>
            </a:r>
          </a:p>
        </p:txBody>
      </p:sp>
      <p:pic>
        <p:nvPicPr>
          <p:cNvPr id="34" name="Picture 2" descr="C:\Users\Administrator\Desktop\未标题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728" y="4857760"/>
            <a:ext cx="2016327" cy="1111944"/>
          </a:xfrm>
          <a:prstGeom prst="rect">
            <a:avLst/>
          </a:prstGeom>
          <a:noFill/>
        </p:spPr>
      </p:pic>
      <p:sp>
        <p:nvSpPr>
          <p:cNvPr id="35" name="矩形 34"/>
          <p:cNvSpPr/>
          <p:nvPr/>
        </p:nvSpPr>
        <p:spPr>
          <a:xfrm>
            <a:off x="1878670" y="4837591"/>
            <a:ext cx="275772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2146476" y="4844620"/>
            <a:ext cx="300960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2461950" y="4831238"/>
            <a:ext cx="165136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694443" y="4721477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4388950" y="4716258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4074170" y="4716258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2637948" y="4843246"/>
            <a:ext cx="165136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6177809" y="4974349"/>
            <a:ext cx="21948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Comic Sans MS" panose="030F0702030302020204" pitchFamily="66" charset="0"/>
              </a:rPr>
              <a:t>March  </a:t>
            </a:r>
          </a:p>
        </p:txBody>
      </p:sp>
      <p:pic>
        <p:nvPicPr>
          <p:cNvPr id="43" name="Picture 2" descr="C:\Users\Administrator\Desktop\未标题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6976" y="4669968"/>
            <a:ext cx="2016327" cy="1111944"/>
          </a:xfrm>
          <a:prstGeom prst="rect">
            <a:avLst/>
          </a:prstGeom>
          <a:noFill/>
        </p:spPr>
      </p:pic>
      <p:sp>
        <p:nvSpPr>
          <p:cNvPr id="44" name="矩形 43"/>
          <p:cNvSpPr/>
          <p:nvPr/>
        </p:nvSpPr>
        <p:spPr>
          <a:xfrm>
            <a:off x="6766180" y="4649799"/>
            <a:ext cx="275772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7048500" y="4656828"/>
            <a:ext cx="300960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7363974" y="4643446"/>
            <a:ext cx="241512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828691" y="4533685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9523198" y="4528466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9208418" y="4528466"/>
            <a:ext cx="304800" cy="1262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7627055" y="4655454"/>
            <a:ext cx="326773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18439" y="799971"/>
            <a:ext cx="3505859" cy="5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play.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like read and write.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725751" y="1910171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111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 t="10794" b="54497"/>
          <a:stretch>
            <a:fillRect/>
          </a:stretch>
        </p:blipFill>
        <p:spPr bwMode="auto">
          <a:xfrm>
            <a:off x="0" y="1577029"/>
            <a:ext cx="12192000" cy="5293008"/>
          </a:xfrm>
          <a:prstGeom prst="rect">
            <a:avLst/>
          </a:prstGeom>
          <a:noFill/>
        </p:spPr>
      </p:pic>
      <p:grpSp>
        <p:nvGrpSpPr>
          <p:cNvPr id="9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0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4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258466" y="209309"/>
            <a:ext cx="5675067" cy="480131"/>
            <a:chOff x="2813952" y="344600"/>
            <a:chExt cx="5675067" cy="480131"/>
          </a:xfrm>
        </p:grpSpPr>
        <p:sp>
          <p:nvSpPr>
            <p:cNvPr id="16" name="矩形 15"/>
            <p:cNvSpPr/>
            <p:nvPr/>
          </p:nvSpPr>
          <p:spPr>
            <a:xfrm>
              <a:off x="4224105" y="344600"/>
              <a:ext cx="2688557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Read and write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7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537866" y="1628098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English Party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78448" y="2320632"/>
            <a:ext cx="801693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WHEN: April 12th, 7 p.m.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WHERE: Gym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WHAT: You will play games. You will read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riddles. You will act out stories.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You will meet Robin the Robot.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He is a great English teacher!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RSVP: Will you come to the party?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please send an email by March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23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rd.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68" y="849088"/>
            <a:ext cx="11444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to the tape and circle the words and phrases you don’t know.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816117" y="3236562"/>
            <a:ext cx="1653348" cy="681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613663" y="3650307"/>
            <a:ext cx="1653348" cy="681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095789" y="5160936"/>
            <a:ext cx="1653348" cy="681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6928631" y="5687878"/>
            <a:ext cx="1158286" cy="681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9469465" y="5687878"/>
            <a:ext cx="666872" cy="573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877335" y="2805193"/>
            <a:ext cx="156532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游戏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61411" y="3763431"/>
            <a:ext cx="156532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谜语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95789" y="5827364"/>
            <a:ext cx="156532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赐复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4068" y="6261315"/>
            <a:ext cx="156532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发送</a:t>
            </a:r>
            <a:endParaRPr lang="zh-CN" altLang="en-US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89612" y="6290730"/>
            <a:ext cx="278348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之前</a:t>
            </a:r>
          </a:p>
        </p:txBody>
      </p:sp>
      <p:sp>
        <p:nvSpPr>
          <p:cNvPr id="30" name="椭圆 29"/>
          <p:cNvSpPr/>
          <p:nvPr/>
        </p:nvSpPr>
        <p:spPr>
          <a:xfrm>
            <a:off x="8659999" y="3758913"/>
            <a:ext cx="1653348" cy="681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9981356" y="2589749"/>
            <a:ext cx="189831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表演出来</a:t>
            </a:r>
          </a:p>
        </p:txBody>
      </p:sp>
      <p:pic>
        <p:nvPicPr>
          <p:cNvPr id="4" name="read and wri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827" y="7627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9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9" grpId="0" animBg="1"/>
      <p:bldP spid="20" grpId="0" animBg="1"/>
      <p:bldP spid="21" grpId="0" animBg="1"/>
      <p:bldP spid="22" grpId="0" animBg="1"/>
      <p:bldP spid="3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09179" y="474720"/>
            <a:ext cx="6692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and find out the words with “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”.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15" name="Picture 2" descr="C:\Users\Administrator\Desktop\1111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F1E9"/>
              </a:clrFrom>
              <a:clrTo>
                <a:srgbClr val="F0F1E9">
                  <a:alpha val="0"/>
                </a:srgbClr>
              </a:clrTo>
            </a:clrChange>
          </a:blip>
          <a:srcRect t="10794" b="54497"/>
          <a:stretch>
            <a:fillRect/>
          </a:stretch>
        </p:blipFill>
        <p:spPr bwMode="auto">
          <a:xfrm>
            <a:off x="0" y="1623523"/>
            <a:ext cx="12192000" cy="529300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162318" y="1126319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English Party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8488" y="1820401"/>
            <a:ext cx="801693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WHEN: April 12th, 7 p.m.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WHERE: Gym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WHAT: You will play games. You will read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riddles. You will act out stories.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You will meet Robin the Robot.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He is a great English teacher!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RSVP: Will you come to the party?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please send an email by March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	     23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rd.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768488" y="2344310"/>
            <a:ext cx="160543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796904" y="2868669"/>
            <a:ext cx="160543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768488" y="3333618"/>
            <a:ext cx="160543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09179" y="474720"/>
            <a:ext cx="5617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 and answer the questions.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5482" y="1348357"/>
            <a:ext cx="83535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1.When is the English party?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2.Where is the party held?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3.What will they do at the party?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9950" y="2123272"/>
            <a:ext cx="547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is at 7 p.m. on April 12th. 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1944" y="3593028"/>
            <a:ext cx="547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is held in the gym. 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6444" y="5049868"/>
            <a:ext cx="8232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will play games, read riddles, act out stories and meet Robin the Robot. 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read and wri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8662" y="4372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4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522515" y="1480244"/>
            <a:ext cx="111034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 ) The English party is on March 23rd.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 ) The party will start at 7 p.m.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 ) You’ll dance at the party.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 ) You’ll meet a great English teacher at the party.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995" y="475383"/>
            <a:ext cx="4560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Read and tick or cross.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359444" y="1807419"/>
            <a:ext cx="439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X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248954" y="2723373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11254" y="3802279"/>
            <a:ext cx="439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X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57108" y="4724330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4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423065" y="215580"/>
            <a:ext cx="282481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Language points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3" name="ïŝḻiḓê"/>
          <p:cNvSpPr/>
          <p:nvPr/>
        </p:nvSpPr>
        <p:spPr bwMode="auto">
          <a:xfrm>
            <a:off x="87974" y="30455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34" name="ïŝḻiḓê"/>
          <p:cNvSpPr/>
          <p:nvPr/>
        </p:nvSpPr>
        <p:spPr bwMode="auto">
          <a:xfrm flipH="1">
            <a:off x="4183728" y="26228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789134" y="2175121"/>
            <a:ext cx="108441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该句为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will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引导的一般疑问句。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will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是情态动词。肯定句变一般疑问句时将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will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直接提至主语前。若主语为第一人称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应将其改为第二人称。</a:t>
            </a: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Will + 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+ 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动词原形 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  </a:t>
            </a: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肯定回答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+ will.  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否定回答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No, 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+ won't.</a:t>
            </a:r>
          </a:p>
        </p:txBody>
      </p:sp>
      <p:sp>
        <p:nvSpPr>
          <p:cNvPr id="3" name="矩形 2"/>
          <p:cNvSpPr/>
          <p:nvPr/>
        </p:nvSpPr>
        <p:spPr>
          <a:xfrm>
            <a:off x="854643" y="1178923"/>
            <a:ext cx="5407288" cy="5999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Will you come to the party? 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7822" y="4534634"/>
            <a:ext cx="72953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E.g.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  <a:r>
              <a:rPr lang="en-US" altLang="zh-CN" sz="2800" dirty="0">
                <a:latin typeface="Comic Sans MS" panose="030F0702030302020204" pitchFamily="66" charset="0"/>
              </a:rPr>
              <a:t>— Will the trees grow well?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— </a:t>
            </a:r>
            <a:r>
              <a:rPr lang="en-US" altLang="zh-CN" sz="2800" dirty="0">
                <a:latin typeface="Comic Sans MS" panose="030F0702030302020204" pitchFamily="66" charset="0"/>
              </a:rPr>
              <a:t>Yes, they will.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— </a:t>
            </a:r>
            <a:r>
              <a:rPr lang="en-US" altLang="zh-CN" sz="2800" dirty="0">
                <a:latin typeface="Comic Sans MS" panose="030F0702030302020204" pitchFamily="66" charset="0"/>
              </a:rPr>
              <a:t>Will you go home by bus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— </a:t>
            </a:r>
            <a:r>
              <a:rPr lang="en-US" altLang="zh-CN" sz="2800" dirty="0">
                <a:latin typeface="Comic Sans MS" panose="030F0702030302020204" pitchFamily="66" charset="0"/>
              </a:rPr>
              <a:t>No, I won't. </a:t>
            </a:r>
            <a:endParaRPr lang="zh-CN" altLang="en-US" sz="28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02" y="1154153"/>
            <a:ext cx="4700830" cy="3237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266" y="1433888"/>
            <a:ext cx="6019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My birthday will come in October.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 will do some fun things at my birthday party.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What will I do?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6508" y="4541002"/>
            <a:ext cx="3611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ake a wish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595" y="5125777"/>
            <a:ext cx="1797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许愿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1422</Words>
  <Application>Microsoft Office PowerPoint</Application>
  <PresentationFormat>自定义</PresentationFormat>
  <Paragraphs>260</Paragraphs>
  <Slides>31</Slides>
  <Notes>1</Notes>
  <HiddenSlides>0</HiddenSlides>
  <MMClips>5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3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Microsoft</cp:lastModifiedBy>
  <cp:revision>692</cp:revision>
  <dcterms:created xsi:type="dcterms:W3CDTF">2019-08-19T07:47:00Z</dcterms:created>
  <dcterms:modified xsi:type="dcterms:W3CDTF">2020-11-05T03:40:02Z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