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3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notesSlides/notesSlide4.xml" ContentType="application/vnd.openxmlformats-officedocument.presentationml.notesSlide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notesSlides/notesSlide5.xml" ContentType="application/vnd.openxmlformats-officedocument.presentationml.notesSlide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5" r:id="rId2"/>
    <p:sldId id="609" r:id="rId3"/>
    <p:sldId id="662" r:id="rId4"/>
    <p:sldId id="574" r:id="rId5"/>
    <p:sldId id="645" r:id="rId6"/>
    <p:sldId id="446" r:id="rId7"/>
    <p:sldId id="646" r:id="rId8"/>
    <p:sldId id="647" r:id="rId9"/>
    <p:sldId id="651" r:id="rId10"/>
    <p:sldId id="648" r:id="rId11"/>
    <p:sldId id="650" r:id="rId12"/>
    <p:sldId id="649" r:id="rId13"/>
    <p:sldId id="655" r:id="rId14"/>
    <p:sldId id="656" r:id="rId15"/>
    <p:sldId id="459" r:id="rId16"/>
    <p:sldId id="400" r:id="rId17"/>
    <p:sldId id="653" r:id="rId18"/>
    <p:sldId id="652" r:id="rId19"/>
    <p:sldId id="658" r:id="rId20"/>
    <p:sldId id="657" r:id="rId21"/>
    <p:sldId id="530" r:id="rId22"/>
    <p:sldId id="660" r:id="rId23"/>
    <p:sldId id="578" r:id="rId24"/>
    <p:sldId id="661" r:id="rId25"/>
    <p:sldId id="579" r:id="rId26"/>
    <p:sldId id="416" r:id="rId27"/>
    <p:sldId id="418" r:id="rId28"/>
    <p:sldId id="363" r:id="rId29"/>
    <p:sldId id="280" r:id="rId30"/>
    <p:sldId id="271" r:id="rId31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4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9000"/>
    <a:srgbClr val="F69582"/>
    <a:srgbClr val="EC8AEE"/>
    <a:srgbClr val="FF9900"/>
    <a:srgbClr val="FF00FF"/>
    <a:srgbClr val="F0C2C7"/>
    <a:srgbClr val="9379F1"/>
    <a:srgbClr val="4BB3B1"/>
    <a:srgbClr val="6CC2C0"/>
    <a:srgbClr val="B5E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8" autoAdjust="0"/>
    <p:restoredTop sz="94660"/>
  </p:normalViewPr>
  <p:slideViewPr>
    <p:cSldViewPr snapToGrid="0" showGuides="1">
      <p:cViewPr varScale="1">
        <p:scale>
          <a:sx n="46" d="100"/>
          <a:sy n="46" d="100"/>
        </p:scale>
        <p:origin x="-126" y="-786"/>
      </p:cViewPr>
      <p:guideLst>
        <p:guide orient="horz" pos="224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996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274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8503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0B96234-E4C6-42DA-BAA6-225BF2D979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12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2024/4/15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tags" Target="../tags/tag48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38.xml"/><Relationship Id="rId21" Type="http://schemas.openxmlformats.org/officeDocument/2006/relationships/image" Target="../media/image33.wmf"/><Relationship Id="rId7" Type="http://schemas.openxmlformats.org/officeDocument/2006/relationships/tags" Target="../tags/tag42.xml"/><Relationship Id="rId12" Type="http://schemas.openxmlformats.org/officeDocument/2006/relationships/tags" Target="../tags/tag47.xml"/><Relationship Id="rId17" Type="http://schemas.openxmlformats.org/officeDocument/2006/relationships/tags" Target="../tags/tag52.xml"/><Relationship Id="rId2" Type="http://schemas.openxmlformats.org/officeDocument/2006/relationships/tags" Target="../tags/tag37.xml"/><Relationship Id="rId16" Type="http://schemas.openxmlformats.org/officeDocument/2006/relationships/tags" Target="../tags/tag51.xml"/><Relationship Id="rId20" Type="http://schemas.openxmlformats.org/officeDocument/2006/relationships/image" Target="../media/image32.jpeg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24" Type="http://schemas.microsoft.com/office/2007/relationships/hdphoto" Target="../media/hdphoto4.wdp"/><Relationship Id="rId5" Type="http://schemas.openxmlformats.org/officeDocument/2006/relationships/tags" Target="../tags/tag40.xml"/><Relationship Id="rId15" Type="http://schemas.openxmlformats.org/officeDocument/2006/relationships/tags" Target="../tags/tag50.xml"/><Relationship Id="rId23" Type="http://schemas.openxmlformats.org/officeDocument/2006/relationships/image" Target="../media/image28.png"/><Relationship Id="rId10" Type="http://schemas.openxmlformats.org/officeDocument/2006/relationships/tags" Target="../tags/tag45.xml"/><Relationship Id="rId19" Type="http://schemas.openxmlformats.org/officeDocument/2006/relationships/image" Target="../media/image31.jpeg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tags" Target="../tags/tag49.xml"/><Relationship Id="rId22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13" Type="http://schemas.openxmlformats.org/officeDocument/2006/relationships/tags" Target="../tags/tag65.xml"/><Relationship Id="rId18" Type="http://schemas.openxmlformats.org/officeDocument/2006/relationships/tags" Target="../tags/tag70.xml"/><Relationship Id="rId26" Type="http://schemas.microsoft.com/office/2007/relationships/hdphoto" Target="../media/hdphoto4.wdp"/><Relationship Id="rId3" Type="http://schemas.openxmlformats.org/officeDocument/2006/relationships/tags" Target="../tags/tag55.xml"/><Relationship Id="rId21" Type="http://schemas.openxmlformats.org/officeDocument/2006/relationships/image" Target="../media/image31.jpeg"/><Relationship Id="rId7" Type="http://schemas.openxmlformats.org/officeDocument/2006/relationships/tags" Target="../tags/tag59.xml"/><Relationship Id="rId12" Type="http://schemas.openxmlformats.org/officeDocument/2006/relationships/tags" Target="../tags/tag64.xml"/><Relationship Id="rId17" Type="http://schemas.openxmlformats.org/officeDocument/2006/relationships/tags" Target="../tags/tag69.xml"/><Relationship Id="rId25" Type="http://schemas.openxmlformats.org/officeDocument/2006/relationships/image" Target="../media/image28.png"/><Relationship Id="rId2" Type="http://schemas.openxmlformats.org/officeDocument/2006/relationships/tags" Target="../tags/tag54.xml"/><Relationship Id="rId16" Type="http://schemas.openxmlformats.org/officeDocument/2006/relationships/tags" Target="../tags/tag68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tags" Target="../tags/tag63.xml"/><Relationship Id="rId24" Type="http://schemas.openxmlformats.org/officeDocument/2006/relationships/image" Target="../media/image34.png"/><Relationship Id="rId5" Type="http://schemas.openxmlformats.org/officeDocument/2006/relationships/tags" Target="../tags/tag57.xml"/><Relationship Id="rId15" Type="http://schemas.openxmlformats.org/officeDocument/2006/relationships/tags" Target="../tags/tag67.xml"/><Relationship Id="rId23" Type="http://schemas.openxmlformats.org/officeDocument/2006/relationships/image" Target="../media/image33.wmf"/><Relationship Id="rId10" Type="http://schemas.openxmlformats.org/officeDocument/2006/relationships/tags" Target="../tags/tag62.xml"/><Relationship Id="rId19" Type="http://schemas.openxmlformats.org/officeDocument/2006/relationships/tags" Target="../tags/tag71.xml"/><Relationship Id="rId4" Type="http://schemas.openxmlformats.org/officeDocument/2006/relationships/tags" Target="../tags/tag56.xml"/><Relationship Id="rId9" Type="http://schemas.openxmlformats.org/officeDocument/2006/relationships/tags" Target="../tags/tag61.xml"/><Relationship Id="rId14" Type="http://schemas.openxmlformats.org/officeDocument/2006/relationships/tags" Target="../tags/tag66.xml"/><Relationship Id="rId22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74.xml"/><Relationship Id="rId7" Type="http://schemas.openxmlformats.org/officeDocument/2006/relationships/audio" Target="../media/media2.wav"/><Relationship Id="rId12" Type="http://schemas.openxmlformats.org/officeDocument/2006/relationships/image" Target="../media/image26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microsoft.com/office/2007/relationships/media" Target="../media/media2.wav"/><Relationship Id="rId11" Type="http://schemas.openxmlformats.org/officeDocument/2006/relationships/image" Target="../media/image25.jpeg"/><Relationship Id="rId5" Type="http://schemas.openxmlformats.org/officeDocument/2006/relationships/tags" Target="../tags/tag76.xml"/><Relationship Id="rId10" Type="http://schemas.microsoft.com/office/2007/relationships/hdphoto" Target="../media/hdphoto4.wdp"/><Relationship Id="rId4" Type="http://schemas.openxmlformats.org/officeDocument/2006/relationships/tags" Target="../tags/tag75.xml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image" Target="../media/image28.png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6" Type="http://schemas.openxmlformats.org/officeDocument/2006/relationships/image" Target="../media/image26.png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audio" Target="../media/media2.wav"/><Relationship Id="rId5" Type="http://schemas.openxmlformats.org/officeDocument/2006/relationships/tags" Target="../tags/tag81.xml"/><Relationship Id="rId15" Type="http://schemas.openxmlformats.org/officeDocument/2006/relationships/image" Target="../media/image25.jpeg"/><Relationship Id="rId10" Type="http://schemas.microsoft.com/office/2007/relationships/media" Target="../media/media2.wav"/><Relationship Id="rId4" Type="http://schemas.openxmlformats.org/officeDocument/2006/relationships/tags" Target="../tags/tag80.xml"/><Relationship Id="rId9" Type="http://schemas.openxmlformats.org/officeDocument/2006/relationships/tags" Target="../tags/tag85.xml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93.xml"/><Relationship Id="rId13" Type="http://schemas.openxmlformats.org/officeDocument/2006/relationships/image" Target="../media/image35.png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slideLayout" Target="../slideLayouts/slideLayout4.xml"/><Relationship Id="rId2" Type="http://schemas.openxmlformats.org/officeDocument/2006/relationships/tags" Target="../tags/tag87.xml"/><Relationship Id="rId16" Type="http://schemas.openxmlformats.org/officeDocument/2006/relationships/image" Target="../media/image26.png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audio" Target="../media/media2.wav"/><Relationship Id="rId5" Type="http://schemas.openxmlformats.org/officeDocument/2006/relationships/tags" Target="../tags/tag90.xml"/><Relationship Id="rId15" Type="http://schemas.microsoft.com/office/2007/relationships/hdphoto" Target="../media/hdphoto4.wdp"/><Relationship Id="rId10" Type="http://schemas.microsoft.com/office/2007/relationships/media" Target="../media/media2.wav"/><Relationship Id="rId4" Type="http://schemas.openxmlformats.org/officeDocument/2006/relationships/tags" Target="../tags/tag89.xml"/><Relationship Id="rId9" Type="http://schemas.openxmlformats.org/officeDocument/2006/relationships/tags" Target="../tags/tag94.xml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12" Type="http://schemas.openxmlformats.org/officeDocument/2006/relationships/image" Target="../media/image36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microsoft.com/office/2007/relationships/hdphoto" Target="../media/hdphoto4.wdp"/><Relationship Id="rId5" Type="http://schemas.openxmlformats.org/officeDocument/2006/relationships/tags" Target="../tags/tag99.xml"/><Relationship Id="rId10" Type="http://schemas.openxmlformats.org/officeDocument/2006/relationships/image" Target="../media/image28.png"/><Relationship Id="rId4" Type="http://schemas.openxmlformats.org/officeDocument/2006/relationships/tags" Target="../tags/tag98.xml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13" Type="http://schemas.openxmlformats.org/officeDocument/2006/relationships/tags" Target="../tags/tag115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105.xml"/><Relationship Id="rId21" Type="http://schemas.openxmlformats.org/officeDocument/2006/relationships/image" Target="../media/image25.jpeg"/><Relationship Id="rId7" Type="http://schemas.openxmlformats.org/officeDocument/2006/relationships/tags" Target="../tags/tag109.xml"/><Relationship Id="rId12" Type="http://schemas.openxmlformats.org/officeDocument/2006/relationships/tags" Target="../tags/tag114.xml"/><Relationship Id="rId17" Type="http://schemas.openxmlformats.org/officeDocument/2006/relationships/audio" Target="../media/media2.wav"/><Relationship Id="rId2" Type="http://schemas.openxmlformats.org/officeDocument/2006/relationships/tags" Target="../tags/tag104.xml"/><Relationship Id="rId16" Type="http://schemas.microsoft.com/office/2007/relationships/media" Target="../media/media2.wav"/><Relationship Id="rId20" Type="http://schemas.microsoft.com/office/2007/relationships/hdphoto" Target="../media/hdphoto4.wdp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5" Type="http://schemas.openxmlformats.org/officeDocument/2006/relationships/tags" Target="../tags/tag107.xml"/><Relationship Id="rId15" Type="http://schemas.openxmlformats.org/officeDocument/2006/relationships/tags" Target="../tags/tag117.xml"/><Relationship Id="rId10" Type="http://schemas.openxmlformats.org/officeDocument/2006/relationships/tags" Target="../tags/tag112.xml"/><Relationship Id="rId19" Type="http://schemas.openxmlformats.org/officeDocument/2006/relationships/image" Target="../media/image28.png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openxmlformats.org/officeDocument/2006/relationships/tags" Target="../tags/tag116.xml"/><Relationship Id="rId2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8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8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16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25.xml"/><Relationship Id="rId13" Type="http://schemas.openxmlformats.org/officeDocument/2006/relationships/tags" Target="../tags/tag130.xml"/><Relationship Id="rId18" Type="http://schemas.openxmlformats.org/officeDocument/2006/relationships/image" Target="../media/image44.png"/><Relationship Id="rId3" Type="http://schemas.openxmlformats.org/officeDocument/2006/relationships/tags" Target="../tags/tag120.xml"/><Relationship Id="rId7" Type="http://schemas.openxmlformats.org/officeDocument/2006/relationships/tags" Target="../tags/tag124.xml"/><Relationship Id="rId12" Type="http://schemas.openxmlformats.org/officeDocument/2006/relationships/tags" Target="../tags/tag129.xml"/><Relationship Id="rId17" Type="http://schemas.openxmlformats.org/officeDocument/2006/relationships/image" Target="../media/image43.png"/><Relationship Id="rId2" Type="http://schemas.openxmlformats.org/officeDocument/2006/relationships/tags" Target="../tags/tag119.xml"/><Relationship Id="rId16" Type="http://schemas.openxmlformats.org/officeDocument/2006/relationships/slideLayout" Target="../slideLayouts/slideLayout2.xml"/><Relationship Id="rId20" Type="http://schemas.microsoft.com/office/2007/relationships/hdphoto" Target="../media/hdphoto4.wdp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11" Type="http://schemas.openxmlformats.org/officeDocument/2006/relationships/tags" Target="../tags/tag128.xml"/><Relationship Id="rId5" Type="http://schemas.openxmlformats.org/officeDocument/2006/relationships/tags" Target="../tags/tag122.xml"/><Relationship Id="rId15" Type="http://schemas.openxmlformats.org/officeDocument/2006/relationships/tags" Target="../tags/tag132.xml"/><Relationship Id="rId10" Type="http://schemas.openxmlformats.org/officeDocument/2006/relationships/tags" Target="../tags/tag127.xml"/><Relationship Id="rId19" Type="http://schemas.openxmlformats.org/officeDocument/2006/relationships/image" Target="../media/image28.png"/><Relationship Id="rId4" Type="http://schemas.openxmlformats.org/officeDocument/2006/relationships/tags" Target="../tags/tag121.xml"/><Relationship Id="rId9" Type="http://schemas.openxmlformats.org/officeDocument/2006/relationships/tags" Target="../tags/tag126.xml"/><Relationship Id="rId14" Type="http://schemas.openxmlformats.org/officeDocument/2006/relationships/tags" Target="../tags/tag13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hyperlink" Target="&#36229;&#38142;&#25509;&#25991;&#20214;/P27%20What%20will%20you%20do%20for%20your%20mum%20on%20Mothers%20day.mp4" TargetMode="Externa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42.xml"/><Relationship Id="rId13" Type="http://schemas.openxmlformats.org/officeDocument/2006/relationships/tags" Target="../tags/tag147.xml"/><Relationship Id="rId18" Type="http://schemas.openxmlformats.org/officeDocument/2006/relationships/tags" Target="../tags/tag152.xml"/><Relationship Id="rId3" Type="http://schemas.openxmlformats.org/officeDocument/2006/relationships/tags" Target="../tags/tag137.xml"/><Relationship Id="rId21" Type="http://schemas.openxmlformats.org/officeDocument/2006/relationships/notesSlide" Target="../notesSlides/notesSlide4.xml"/><Relationship Id="rId7" Type="http://schemas.openxmlformats.org/officeDocument/2006/relationships/tags" Target="../tags/tag141.xml"/><Relationship Id="rId12" Type="http://schemas.openxmlformats.org/officeDocument/2006/relationships/tags" Target="../tags/tag146.xml"/><Relationship Id="rId17" Type="http://schemas.openxmlformats.org/officeDocument/2006/relationships/tags" Target="../tags/tag151.xml"/><Relationship Id="rId2" Type="http://schemas.openxmlformats.org/officeDocument/2006/relationships/tags" Target="../tags/tag136.xml"/><Relationship Id="rId16" Type="http://schemas.openxmlformats.org/officeDocument/2006/relationships/tags" Target="../tags/tag150.xml"/><Relationship Id="rId20" Type="http://schemas.openxmlformats.org/officeDocument/2006/relationships/slideLayout" Target="../slideLayouts/slideLayout4.xml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11" Type="http://schemas.openxmlformats.org/officeDocument/2006/relationships/tags" Target="../tags/tag145.xml"/><Relationship Id="rId24" Type="http://schemas.microsoft.com/office/2007/relationships/hdphoto" Target="../media/hdphoto4.wdp"/><Relationship Id="rId5" Type="http://schemas.openxmlformats.org/officeDocument/2006/relationships/tags" Target="../tags/tag139.xml"/><Relationship Id="rId15" Type="http://schemas.openxmlformats.org/officeDocument/2006/relationships/tags" Target="../tags/tag149.xml"/><Relationship Id="rId23" Type="http://schemas.openxmlformats.org/officeDocument/2006/relationships/image" Target="../media/image28.png"/><Relationship Id="rId10" Type="http://schemas.openxmlformats.org/officeDocument/2006/relationships/tags" Target="../tags/tag144.xml"/><Relationship Id="rId19" Type="http://schemas.openxmlformats.org/officeDocument/2006/relationships/tags" Target="../tags/tag153.xml"/><Relationship Id="rId4" Type="http://schemas.openxmlformats.org/officeDocument/2006/relationships/tags" Target="../tags/tag138.xml"/><Relationship Id="rId9" Type="http://schemas.openxmlformats.org/officeDocument/2006/relationships/tags" Target="../tags/tag143.xml"/><Relationship Id="rId14" Type="http://schemas.openxmlformats.org/officeDocument/2006/relationships/tags" Target="../tags/tag148.xml"/><Relationship Id="rId22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156.xml"/><Relationship Id="rId7" Type="http://schemas.microsoft.com/office/2007/relationships/hdphoto" Target="../media/hdphoto4.wdp"/><Relationship Id="rId12" Type="http://schemas.openxmlformats.org/officeDocument/2006/relationships/image" Target="../media/image51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image" Target="../media/image28.png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9.png"/><Relationship Id="rId4" Type="http://schemas.openxmlformats.org/officeDocument/2006/relationships/tags" Target="../tags/tag157.xml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68.xml"/><Relationship Id="rId13" Type="http://schemas.openxmlformats.org/officeDocument/2006/relationships/tags" Target="../tags/tag173.xml"/><Relationship Id="rId18" Type="http://schemas.openxmlformats.org/officeDocument/2006/relationships/image" Target="../media/image53.png"/><Relationship Id="rId3" Type="http://schemas.openxmlformats.org/officeDocument/2006/relationships/tags" Target="../tags/tag163.xml"/><Relationship Id="rId21" Type="http://schemas.openxmlformats.org/officeDocument/2006/relationships/image" Target="../media/image56.png"/><Relationship Id="rId7" Type="http://schemas.openxmlformats.org/officeDocument/2006/relationships/tags" Target="../tags/tag167.xml"/><Relationship Id="rId12" Type="http://schemas.openxmlformats.org/officeDocument/2006/relationships/tags" Target="../tags/tag172.xml"/><Relationship Id="rId17" Type="http://schemas.openxmlformats.org/officeDocument/2006/relationships/image" Target="../media/image16.png"/><Relationship Id="rId2" Type="http://schemas.openxmlformats.org/officeDocument/2006/relationships/tags" Target="../tags/tag162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55.png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11" Type="http://schemas.openxmlformats.org/officeDocument/2006/relationships/tags" Target="../tags/tag171.xml"/><Relationship Id="rId5" Type="http://schemas.openxmlformats.org/officeDocument/2006/relationships/tags" Target="../tags/tag165.xml"/><Relationship Id="rId15" Type="http://schemas.openxmlformats.org/officeDocument/2006/relationships/tags" Target="../tags/tag175.xml"/><Relationship Id="rId23" Type="http://schemas.openxmlformats.org/officeDocument/2006/relationships/image" Target="../media/image58.png"/><Relationship Id="rId10" Type="http://schemas.openxmlformats.org/officeDocument/2006/relationships/tags" Target="../tags/tag170.xml"/><Relationship Id="rId19" Type="http://schemas.openxmlformats.org/officeDocument/2006/relationships/image" Target="../media/image54.png"/><Relationship Id="rId4" Type="http://schemas.openxmlformats.org/officeDocument/2006/relationships/tags" Target="../tags/tag164.xml"/><Relationship Id="rId9" Type="http://schemas.openxmlformats.org/officeDocument/2006/relationships/tags" Target="../tags/tag169.xml"/><Relationship Id="rId14" Type="http://schemas.openxmlformats.org/officeDocument/2006/relationships/tags" Target="../tags/tag174.xml"/><Relationship Id="rId22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0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10" Type="http://schemas.openxmlformats.org/officeDocument/2006/relationships/image" Target="../media/image16.pn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1.wav"/><Relationship Id="rId13" Type="http://schemas.openxmlformats.org/officeDocument/2006/relationships/image" Target="../media/image26.png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image" Target="../media/image25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25.xml"/><Relationship Id="rId15" Type="http://schemas.microsoft.com/office/2007/relationships/hdphoto" Target="../media/hdphoto3.wdp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4.xml"/><Relationship Id="rId9" Type="http://schemas.openxmlformats.org/officeDocument/2006/relationships/audio" Target="../media/media1.wav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30.xml"/><Relationship Id="rId7" Type="http://schemas.openxmlformats.org/officeDocument/2006/relationships/image" Target="../media/image26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.wav"/><Relationship Id="rId4" Type="http://schemas.microsoft.com/office/2007/relationships/media" Target="../media/media1.wav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33.xml"/><Relationship Id="rId7" Type="http://schemas.openxmlformats.org/officeDocument/2006/relationships/image" Target="../media/image29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5112006" y="2300004"/>
            <a:ext cx="5663733" cy="3062356"/>
            <a:chOff x="-107679" y="2381642"/>
            <a:chExt cx="5663733" cy="3062356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Unit 3</a:t>
              </a: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My school cadenlar</a:t>
              </a: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Part B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107737" y="4797667"/>
              <a:ext cx="523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 Let’s try &amp; Let’s talk</a:t>
              </a: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145514" y="1487155"/>
            <a:ext cx="8906493" cy="480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35050" y="3702050"/>
            <a:ext cx="3384550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 Great Wall</a:t>
            </a:r>
            <a:endParaRPr lang="en-US" sz="32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组合 2"/>
          <p:cNvGrpSpPr/>
          <p:nvPr/>
        </p:nvGrpSpPr>
        <p:grpSpPr bwMode="auto">
          <a:xfrm>
            <a:off x="3835644" y="2290030"/>
            <a:ext cx="2200224" cy="1254125"/>
            <a:chOff x="492249" y="351970"/>
            <a:chExt cx="2199689" cy="1255115"/>
          </a:xfrm>
        </p:grpSpPr>
        <p:pic>
          <p:nvPicPr>
            <p:cNvPr id="7" name="Picture 22" descr="1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2249" y="351970"/>
              <a:ext cx="2088232" cy="1255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10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747722" y="740385"/>
              <a:ext cx="1944216" cy="5847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October</a:t>
              </a:r>
              <a:endParaRPr lang="en-US" sz="3200" b="1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9" name="Picture 35"/>
          <p:cNvPicPr>
            <a:picLocks noChangeArrowheads="1"/>
          </p:cNvPicPr>
          <p:nvPr>
            <p:custDataLst>
              <p:tags r:id="rId3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 rot="15130554">
            <a:off x="4976080" y="3335077"/>
            <a:ext cx="614362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12788" y="4230688"/>
            <a:ext cx="35909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96399" y="1580924"/>
            <a:ext cx="6818801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0000FF"/>
                </a:solidFill>
                <a:latin typeface="Comic Sans MS" panose="030F0702030302020204" pitchFamily="66" charset="0"/>
              </a:rPr>
              <a:t>What can you see in the picture?</a:t>
            </a:r>
            <a:endParaRPr lang="en-US" sz="3200" b="1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Group 48"/>
          <p:cNvGrpSpPr/>
          <p:nvPr/>
        </p:nvGrpSpPr>
        <p:grpSpPr bwMode="auto">
          <a:xfrm rot="19746095" flipH="1">
            <a:off x="5783471" y="2636873"/>
            <a:ext cx="631825" cy="320675"/>
            <a:chOff x="0" y="0"/>
            <a:chExt cx="780" cy="474"/>
          </a:xfrm>
        </p:grpSpPr>
        <p:sp>
          <p:nvSpPr>
            <p:cNvPr id="13" name="Freeform 4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flipH="1">
              <a:off x="344" y="0"/>
              <a:ext cx="35" cy="138"/>
            </a:xfrm>
            <a:custGeom>
              <a:avLst/>
              <a:gdLst/>
              <a:ahLst/>
              <a:cxnLst>
                <a:cxn ang="0">
                  <a:pos x="87" y="0"/>
                </a:cxn>
                <a:cxn ang="0">
                  <a:pos x="0" y="172"/>
                </a:cxn>
                <a:cxn ang="0">
                  <a:pos x="0" y="345"/>
                </a:cxn>
                <a:cxn ang="0">
                  <a:pos x="87" y="134"/>
                </a:cxn>
                <a:cxn ang="0">
                  <a:pos x="87" y="0"/>
                </a:cxn>
              </a:cxnLst>
              <a:rect l="0" t="0" r="r" b="b"/>
              <a:pathLst>
                <a:path w="87" h="345">
                  <a:moveTo>
                    <a:pt x="87" y="0"/>
                  </a:moveTo>
                  <a:lnTo>
                    <a:pt x="0" y="172"/>
                  </a:lnTo>
                  <a:lnTo>
                    <a:pt x="0" y="345"/>
                  </a:lnTo>
                  <a:lnTo>
                    <a:pt x="87" y="13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CF6D9E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5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flipH="1">
              <a:off x="0" y="7"/>
              <a:ext cx="780" cy="325"/>
            </a:xfrm>
            <a:custGeom>
              <a:avLst/>
              <a:gdLst/>
              <a:ahLst/>
              <a:cxnLst>
                <a:cxn ang="0">
                  <a:pos x="1107" y="0"/>
                </a:cxn>
                <a:cxn ang="0">
                  <a:pos x="0" y="407"/>
                </a:cxn>
                <a:cxn ang="0">
                  <a:pos x="670" y="814"/>
                </a:cxn>
                <a:cxn ang="0">
                  <a:pos x="757" y="639"/>
                </a:cxn>
                <a:cxn ang="0">
                  <a:pos x="1865" y="639"/>
                </a:cxn>
                <a:cxn ang="0">
                  <a:pos x="1982" y="173"/>
                </a:cxn>
                <a:cxn ang="0">
                  <a:pos x="1020" y="173"/>
                </a:cxn>
                <a:cxn ang="0">
                  <a:pos x="1107" y="0"/>
                </a:cxn>
              </a:cxnLst>
              <a:rect l="0" t="0" r="r" b="b"/>
              <a:pathLst>
                <a:path w="1982" h="814">
                  <a:moveTo>
                    <a:pt x="1107" y="0"/>
                  </a:moveTo>
                  <a:lnTo>
                    <a:pt x="0" y="407"/>
                  </a:lnTo>
                  <a:lnTo>
                    <a:pt x="670" y="814"/>
                  </a:lnTo>
                  <a:lnTo>
                    <a:pt x="757" y="639"/>
                  </a:lnTo>
                  <a:lnTo>
                    <a:pt x="1865" y="639"/>
                  </a:lnTo>
                  <a:lnTo>
                    <a:pt x="1982" y="173"/>
                  </a:lnTo>
                  <a:lnTo>
                    <a:pt x="1020" y="173"/>
                  </a:lnTo>
                  <a:lnTo>
                    <a:pt x="1107" y="0"/>
                  </a:lnTo>
                  <a:close/>
                </a:path>
              </a:pathLst>
            </a:custGeom>
            <a:gradFill rotWithShape="0">
              <a:gsLst>
                <a:gs pos="0">
                  <a:srgbClr val="CF6D9E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5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515" y="162"/>
              <a:ext cx="265" cy="2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1" y="408"/>
                </a:cxn>
                <a:cxn ang="0">
                  <a:pos x="670" y="586"/>
                </a:cxn>
                <a:cxn ang="0">
                  <a:pos x="0" y="174"/>
                </a:cxn>
                <a:cxn ang="0">
                  <a:pos x="0" y="0"/>
                </a:cxn>
              </a:cxnLst>
              <a:rect l="0" t="0" r="r" b="b"/>
              <a:pathLst>
                <a:path w="671" h="586">
                  <a:moveTo>
                    <a:pt x="0" y="0"/>
                  </a:moveTo>
                  <a:lnTo>
                    <a:pt x="671" y="408"/>
                  </a:lnTo>
                  <a:lnTo>
                    <a:pt x="670" y="586"/>
                  </a:lnTo>
                  <a:lnTo>
                    <a:pt x="0" y="1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6D9E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52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flipH="1">
              <a:off x="483" y="254"/>
              <a:ext cx="34" cy="140"/>
            </a:xfrm>
            <a:custGeom>
              <a:avLst/>
              <a:gdLst/>
              <a:ahLst/>
              <a:cxnLst>
                <a:cxn ang="0">
                  <a:pos x="0" y="182"/>
                </a:cxn>
                <a:cxn ang="0">
                  <a:pos x="87" y="0"/>
                </a:cxn>
                <a:cxn ang="0">
                  <a:pos x="87" y="182"/>
                </a:cxn>
                <a:cxn ang="0">
                  <a:pos x="1" y="351"/>
                </a:cxn>
                <a:cxn ang="0">
                  <a:pos x="0" y="182"/>
                </a:cxn>
              </a:cxnLst>
              <a:rect l="0" t="0" r="r" b="b"/>
              <a:pathLst>
                <a:path w="87" h="351">
                  <a:moveTo>
                    <a:pt x="0" y="182"/>
                  </a:moveTo>
                  <a:lnTo>
                    <a:pt x="87" y="0"/>
                  </a:lnTo>
                  <a:lnTo>
                    <a:pt x="87" y="182"/>
                  </a:lnTo>
                  <a:lnTo>
                    <a:pt x="1" y="351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CF6D9E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Freeform 53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46" y="254"/>
              <a:ext cx="437" cy="7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82"/>
                </a:cxn>
                <a:cxn ang="0">
                  <a:pos x="1109" y="182"/>
                </a:cxn>
                <a:cxn ang="0">
                  <a:pos x="1108" y="0"/>
                </a:cxn>
                <a:cxn ang="0">
                  <a:pos x="0" y="2"/>
                </a:cxn>
              </a:cxnLst>
              <a:rect l="0" t="0" r="r" b="b"/>
              <a:pathLst>
                <a:path w="1109" h="182">
                  <a:moveTo>
                    <a:pt x="0" y="2"/>
                  </a:moveTo>
                  <a:lnTo>
                    <a:pt x="0" y="182"/>
                  </a:lnTo>
                  <a:lnTo>
                    <a:pt x="1109" y="182"/>
                  </a:lnTo>
                  <a:lnTo>
                    <a:pt x="1108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CF6D9E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54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flipH="1">
              <a:off x="0" y="69"/>
              <a:ext cx="46" cy="255"/>
            </a:xfrm>
            <a:custGeom>
              <a:avLst/>
              <a:gdLst/>
              <a:ahLst/>
              <a:cxnLst>
                <a:cxn ang="0">
                  <a:pos x="117" y="0"/>
                </a:cxn>
                <a:cxn ang="0">
                  <a:pos x="0" y="466"/>
                </a:cxn>
                <a:cxn ang="0">
                  <a:pos x="0" y="641"/>
                </a:cxn>
                <a:cxn ang="0">
                  <a:pos x="117" y="175"/>
                </a:cxn>
                <a:cxn ang="0">
                  <a:pos x="117" y="0"/>
                </a:cxn>
              </a:cxnLst>
              <a:rect l="0" t="0" r="r" b="b"/>
              <a:pathLst>
                <a:path w="117" h="641">
                  <a:moveTo>
                    <a:pt x="117" y="0"/>
                  </a:moveTo>
                  <a:lnTo>
                    <a:pt x="0" y="466"/>
                  </a:lnTo>
                  <a:lnTo>
                    <a:pt x="0" y="641"/>
                  </a:lnTo>
                  <a:lnTo>
                    <a:pt x="117" y="175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CA5891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Text Box 55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0" y="107"/>
              <a:ext cx="329" cy="367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prstShdw prst="shdw17" dist="17961" dir="2700000">
                <a:srgbClr val="99823F"/>
              </a:prstShdw>
            </a:effectLst>
          </p:spPr>
          <p:txBody>
            <a:bodyPr lIns="90000" tIns="46800" rIns="90000" bIns="46800" anchor="ctr">
              <a:spAutoFit/>
            </a:bodyPr>
            <a:lstStyle/>
            <a:p>
              <a:endParaRPr lang="zh-CN" altLang="en-US" sz="1000">
                <a:latin typeface="GulimChe" panose="020B0609000101010101" pitchFamily="49" charset="-127"/>
                <a:ea typeface="GulimChe" panose="020B0609000101010101" pitchFamily="49" charset="-127"/>
              </a:endParaRPr>
            </a:p>
          </p:txBody>
        </p:sp>
        <p:sp>
          <p:nvSpPr>
            <p:cNvPr id="20" name="Text Box 56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02" y="58"/>
              <a:ext cx="332" cy="367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prstShdw prst="shdw17" dist="17961" dir="2700000">
                <a:srgbClr val="99823F"/>
              </a:prstShdw>
            </a:effectLst>
          </p:spPr>
          <p:txBody>
            <a:bodyPr lIns="90000" tIns="46800" rIns="90000" bIns="46800" anchor="ctr">
              <a:spAutoFit/>
            </a:bodyPr>
            <a:lstStyle/>
            <a:p>
              <a:endParaRPr lang="zh-CN" altLang="en-US" sz="1000">
                <a:latin typeface="GulimChe" panose="020B0609000101010101" pitchFamily="49" charset="-127"/>
                <a:ea typeface="GulimChe" panose="020B0609000101010101" pitchFamily="49" charset="-127"/>
              </a:endParaRPr>
            </a:p>
          </p:txBody>
        </p:sp>
      </p:grpSp>
      <p:sp>
        <p:nvSpPr>
          <p:cNvPr id="3" name="文本框 8"/>
          <p:cNvSpPr txBox="1"/>
          <p:nvPr>
            <p:custDataLst>
              <p:tags r:id="rId6"/>
            </p:custDataLst>
          </p:nvPr>
        </p:nvSpPr>
        <p:spPr>
          <a:xfrm>
            <a:off x="777368" y="296437"/>
            <a:ext cx="320086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Free talk!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176211"/>
            <a:ext cx="605641" cy="746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705709" y="1487155"/>
            <a:ext cx="8906493" cy="480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95245" y="3702050"/>
            <a:ext cx="3384550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 Great Wall</a:t>
            </a:r>
            <a:endParaRPr lang="en-US" sz="32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组合 2"/>
          <p:cNvGrpSpPr/>
          <p:nvPr/>
        </p:nvGrpSpPr>
        <p:grpSpPr bwMode="auto">
          <a:xfrm>
            <a:off x="5395839" y="2290030"/>
            <a:ext cx="2200224" cy="1254125"/>
            <a:chOff x="492249" y="351970"/>
            <a:chExt cx="2199689" cy="1255115"/>
          </a:xfrm>
        </p:grpSpPr>
        <p:pic>
          <p:nvPicPr>
            <p:cNvPr id="7" name="Picture 22" descr="1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2249" y="351970"/>
              <a:ext cx="2088232" cy="1255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10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47722" y="740385"/>
              <a:ext cx="1944216" cy="5847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October</a:t>
              </a:r>
              <a:endParaRPr lang="en-US" sz="3200" b="1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9" name="Picture 35"/>
          <p:cNvPicPr>
            <a:picLocks noChangeArrowheads="1"/>
          </p:cNvPicPr>
          <p:nvPr>
            <p:custDataLst>
              <p:tags r:id="rId3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 rot="15130554">
            <a:off x="6536275" y="3335077"/>
            <a:ext cx="614362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412558" y="4113848"/>
            <a:ext cx="35909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48"/>
          <p:cNvGrpSpPr/>
          <p:nvPr/>
        </p:nvGrpSpPr>
        <p:grpSpPr bwMode="auto">
          <a:xfrm rot="19746095" flipH="1">
            <a:off x="7343666" y="2636873"/>
            <a:ext cx="631825" cy="320675"/>
            <a:chOff x="0" y="0"/>
            <a:chExt cx="780" cy="474"/>
          </a:xfrm>
        </p:grpSpPr>
        <p:sp>
          <p:nvSpPr>
            <p:cNvPr id="13" name="Freeform 4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344" y="0"/>
              <a:ext cx="35" cy="138"/>
            </a:xfrm>
            <a:custGeom>
              <a:avLst/>
              <a:gdLst/>
              <a:ahLst/>
              <a:cxnLst>
                <a:cxn ang="0">
                  <a:pos x="87" y="0"/>
                </a:cxn>
                <a:cxn ang="0">
                  <a:pos x="0" y="172"/>
                </a:cxn>
                <a:cxn ang="0">
                  <a:pos x="0" y="345"/>
                </a:cxn>
                <a:cxn ang="0">
                  <a:pos x="87" y="134"/>
                </a:cxn>
                <a:cxn ang="0">
                  <a:pos x="87" y="0"/>
                </a:cxn>
              </a:cxnLst>
              <a:rect l="0" t="0" r="r" b="b"/>
              <a:pathLst>
                <a:path w="87" h="345">
                  <a:moveTo>
                    <a:pt x="87" y="0"/>
                  </a:moveTo>
                  <a:lnTo>
                    <a:pt x="0" y="172"/>
                  </a:lnTo>
                  <a:lnTo>
                    <a:pt x="0" y="345"/>
                  </a:lnTo>
                  <a:lnTo>
                    <a:pt x="87" y="13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CF6D9E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5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flipH="1">
              <a:off x="0" y="7"/>
              <a:ext cx="780" cy="325"/>
            </a:xfrm>
            <a:custGeom>
              <a:avLst/>
              <a:gdLst/>
              <a:ahLst/>
              <a:cxnLst>
                <a:cxn ang="0">
                  <a:pos x="1107" y="0"/>
                </a:cxn>
                <a:cxn ang="0">
                  <a:pos x="0" y="407"/>
                </a:cxn>
                <a:cxn ang="0">
                  <a:pos x="670" y="814"/>
                </a:cxn>
                <a:cxn ang="0">
                  <a:pos x="757" y="639"/>
                </a:cxn>
                <a:cxn ang="0">
                  <a:pos x="1865" y="639"/>
                </a:cxn>
                <a:cxn ang="0">
                  <a:pos x="1982" y="173"/>
                </a:cxn>
                <a:cxn ang="0">
                  <a:pos x="1020" y="173"/>
                </a:cxn>
                <a:cxn ang="0">
                  <a:pos x="1107" y="0"/>
                </a:cxn>
              </a:cxnLst>
              <a:rect l="0" t="0" r="r" b="b"/>
              <a:pathLst>
                <a:path w="1982" h="814">
                  <a:moveTo>
                    <a:pt x="1107" y="0"/>
                  </a:moveTo>
                  <a:lnTo>
                    <a:pt x="0" y="407"/>
                  </a:lnTo>
                  <a:lnTo>
                    <a:pt x="670" y="814"/>
                  </a:lnTo>
                  <a:lnTo>
                    <a:pt x="757" y="639"/>
                  </a:lnTo>
                  <a:lnTo>
                    <a:pt x="1865" y="639"/>
                  </a:lnTo>
                  <a:lnTo>
                    <a:pt x="1982" y="173"/>
                  </a:lnTo>
                  <a:lnTo>
                    <a:pt x="1020" y="173"/>
                  </a:lnTo>
                  <a:lnTo>
                    <a:pt x="1107" y="0"/>
                  </a:lnTo>
                  <a:close/>
                </a:path>
              </a:pathLst>
            </a:custGeom>
            <a:gradFill rotWithShape="0">
              <a:gsLst>
                <a:gs pos="0">
                  <a:srgbClr val="CF6D9E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5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515" y="162"/>
              <a:ext cx="265" cy="2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1" y="408"/>
                </a:cxn>
                <a:cxn ang="0">
                  <a:pos x="670" y="586"/>
                </a:cxn>
                <a:cxn ang="0">
                  <a:pos x="0" y="174"/>
                </a:cxn>
                <a:cxn ang="0">
                  <a:pos x="0" y="0"/>
                </a:cxn>
              </a:cxnLst>
              <a:rect l="0" t="0" r="r" b="b"/>
              <a:pathLst>
                <a:path w="671" h="586">
                  <a:moveTo>
                    <a:pt x="0" y="0"/>
                  </a:moveTo>
                  <a:lnTo>
                    <a:pt x="671" y="408"/>
                  </a:lnTo>
                  <a:lnTo>
                    <a:pt x="670" y="586"/>
                  </a:lnTo>
                  <a:lnTo>
                    <a:pt x="0" y="1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6D9E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52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flipH="1">
              <a:off x="483" y="254"/>
              <a:ext cx="34" cy="140"/>
            </a:xfrm>
            <a:custGeom>
              <a:avLst/>
              <a:gdLst/>
              <a:ahLst/>
              <a:cxnLst>
                <a:cxn ang="0">
                  <a:pos x="0" y="182"/>
                </a:cxn>
                <a:cxn ang="0">
                  <a:pos x="87" y="0"/>
                </a:cxn>
                <a:cxn ang="0">
                  <a:pos x="87" y="182"/>
                </a:cxn>
                <a:cxn ang="0">
                  <a:pos x="1" y="351"/>
                </a:cxn>
                <a:cxn ang="0">
                  <a:pos x="0" y="182"/>
                </a:cxn>
              </a:cxnLst>
              <a:rect l="0" t="0" r="r" b="b"/>
              <a:pathLst>
                <a:path w="87" h="351">
                  <a:moveTo>
                    <a:pt x="0" y="182"/>
                  </a:moveTo>
                  <a:lnTo>
                    <a:pt x="87" y="0"/>
                  </a:lnTo>
                  <a:lnTo>
                    <a:pt x="87" y="182"/>
                  </a:lnTo>
                  <a:lnTo>
                    <a:pt x="1" y="351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CF6D9E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Freeform 53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46" y="254"/>
              <a:ext cx="437" cy="7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82"/>
                </a:cxn>
                <a:cxn ang="0">
                  <a:pos x="1109" y="182"/>
                </a:cxn>
                <a:cxn ang="0">
                  <a:pos x="1108" y="0"/>
                </a:cxn>
                <a:cxn ang="0">
                  <a:pos x="0" y="2"/>
                </a:cxn>
              </a:cxnLst>
              <a:rect l="0" t="0" r="r" b="b"/>
              <a:pathLst>
                <a:path w="1109" h="182">
                  <a:moveTo>
                    <a:pt x="0" y="2"/>
                  </a:moveTo>
                  <a:lnTo>
                    <a:pt x="0" y="182"/>
                  </a:lnTo>
                  <a:lnTo>
                    <a:pt x="1109" y="182"/>
                  </a:lnTo>
                  <a:lnTo>
                    <a:pt x="1108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CF6D9E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54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0" y="69"/>
              <a:ext cx="46" cy="255"/>
            </a:xfrm>
            <a:custGeom>
              <a:avLst/>
              <a:gdLst/>
              <a:ahLst/>
              <a:cxnLst>
                <a:cxn ang="0">
                  <a:pos x="117" y="0"/>
                </a:cxn>
                <a:cxn ang="0">
                  <a:pos x="0" y="466"/>
                </a:cxn>
                <a:cxn ang="0">
                  <a:pos x="0" y="641"/>
                </a:cxn>
                <a:cxn ang="0">
                  <a:pos x="117" y="175"/>
                </a:cxn>
                <a:cxn ang="0">
                  <a:pos x="117" y="0"/>
                </a:cxn>
              </a:cxnLst>
              <a:rect l="0" t="0" r="r" b="b"/>
              <a:pathLst>
                <a:path w="117" h="641">
                  <a:moveTo>
                    <a:pt x="117" y="0"/>
                  </a:moveTo>
                  <a:lnTo>
                    <a:pt x="0" y="466"/>
                  </a:lnTo>
                  <a:lnTo>
                    <a:pt x="0" y="641"/>
                  </a:lnTo>
                  <a:lnTo>
                    <a:pt x="117" y="175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CA5891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Text Box 55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0" y="107"/>
              <a:ext cx="329" cy="367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prstShdw prst="shdw17" dist="17961" dir="2700000">
                <a:srgbClr val="99823F"/>
              </a:prstShdw>
            </a:effectLst>
          </p:spPr>
          <p:txBody>
            <a:bodyPr lIns="90000" tIns="46800" rIns="90000" bIns="46800" anchor="ctr">
              <a:spAutoFit/>
            </a:bodyPr>
            <a:lstStyle/>
            <a:p>
              <a:endParaRPr lang="zh-CN" altLang="en-US" sz="1000">
                <a:latin typeface="GulimChe" panose="020B0609000101010101" pitchFamily="49" charset="-127"/>
                <a:ea typeface="GulimChe" panose="020B0609000101010101" pitchFamily="49" charset="-127"/>
              </a:endParaRPr>
            </a:p>
          </p:txBody>
        </p:sp>
        <p:sp>
          <p:nvSpPr>
            <p:cNvPr id="20" name="Text Box 56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102" y="58"/>
              <a:ext cx="332" cy="367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prstShdw prst="shdw17" dist="17961" dir="2700000">
                <a:srgbClr val="99823F"/>
              </a:prstShdw>
            </a:effectLst>
          </p:spPr>
          <p:txBody>
            <a:bodyPr lIns="90000" tIns="46800" rIns="90000" bIns="46800" anchor="ctr">
              <a:spAutoFit/>
            </a:bodyPr>
            <a:lstStyle/>
            <a:p>
              <a:endParaRPr lang="zh-CN" altLang="en-US" sz="1000">
                <a:latin typeface="GulimChe" panose="020B0609000101010101" pitchFamily="49" charset="-127"/>
                <a:ea typeface="GulimChe" panose="020B0609000101010101" pitchFamily="49" charset="-127"/>
              </a:endParaRPr>
            </a:p>
          </p:txBody>
        </p:sp>
      </p:grpSp>
      <p:sp>
        <p:nvSpPr>
          <p:cNvPr id="3" name="文本框 8"/>
          <p:cNvSpPr txBox="1"/>
          <p:nvPr>
            <p:custDataLst>
              <p:tags r:id="rId5"/>
            </p:custDataLst>
          </p:nvPr>
        </p:nvSpPr>
        <p:spPr>
          <a:xfrm>
            <a:off x="777368" y="296437"/>
            <a:ext cx="320086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Free talk!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176211"/>
            <a:ext cx="605641" cy="746835"/>
          </a:xfrm>
          <a:prstGeom prst="rect">
            <a:avLst/>
          </a:prstGeom>
        </p:spPr>
      </p:pic>
      <p:sp>
        <p:nvSpPr>
          <p:cNvPr id="21" name="文本框 819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3990" y="1092835"/>
            <a:ext cx="5232400" cy="20612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dirty="0">
                <a:latin typeface="Comic Sans MS" panose="030F0702030302020204" pitchFamily="66" charset="0"/>
              </a:rPr>
              <a:t>When is the school trip?</a:t>
            </a:r>
          </a:p>
          <a:p>
            <a:pPr>
              <a:spcBef>
                <a:spcPct val="50000"/>
              </a:spcBef>
            </a:pPr>
            <a:r>
              <a:rPr lang="en-US" altLang="zh-CN" sz="3200" dirty="0">
                <a:latin typeface="Comic Sans MS" panose="030F0702030302020204" pitchFamily="66" charset="0"/>
              </a:rPr>
              <a:t>It’s</a:t>
            </a:r>
          </a:p>
          <a:p>
            <a:pPr>
              <a:spcBef>
                <a:spcPct val="50000"/>
              </a:spcBef>
            </a:pPr>
            <a:r>
              <a:rPr lang="en-US" altLang="zh-CN" sz="3200" dirty="0">
                <a:latin typeface="Comic Sans MS" panose="030F0702030302020204" pitchFamily="66" charset="0"/>
              </a:rPr>
              <a:t>I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will</a:t>
            </a:r>
            <a:endParaRPr lang="en-US" altLang="zh-CN" sz="3200" dirty="0">
              <a:latin typeface="Comic Sans MS" panose="030F0702030302020204" pitchFamily="66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88043" y="1819937"/>
            <a:ext cx="2640972" cy="6070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in October.</a:t>
            </a:r>
            <a:endParaRPr 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347439" y="2537457"/>
            <a:ext cx="5092770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go to the Great Wall.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8"/>
          <p:cNvSpPr txBox="1"/>
          <p:nvPr>
            <p:custDataLst>
              <p:tags r:id="rId1"/>
            </p:custDataLst>
          </p:nvPr>
        </p:nvSpPr>
        <p:spPr>
          <a:xfrm>
            <a:off x="777368" y="296437"/>
            <a:ext cx="320086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read. 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176211"/>
            <a:ext cx="605641" cy="746835"/>
          </a:xfrm>
          <a:prstGeom prst="rect">
            <a:avLst/>
          </a:prstGeom>
        </p:spPr>
      </p:pic>
      <p:pic>
        <p:nvPicPr>
          <p:cNvPr id="18" name="Picture 2" descr="C:\Users\Administrator\Desktop\Screenshot_20200725-101845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/>
          <a:srcRect l="234" t="27831" b="48846"/>
          <a:stretch>
            <a:fillRect/>
          </a:stretch>
        </p:blipFill>
        <p:spPr bwMode="auto">
          <a:xfrm>
            <a:off x="0" y="1644014"/>
            <a:ext cx="12192000" cy="51149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>
            <p:custDataLst>
              <p:tags r:id="rId4"/>
            </p:custDataLst>
          </p:nvPr>
        </p:nvSpPr>
        <p:spPr>
          <a:xfrm>
            <a:off x="463550" y="824865"/>
            <a:ext cx="3148330" cy="631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en-US" altLang="zh-CN" sz="32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>
            <p:custDataLst>
              <p:tags r:id="rId5"/>
            </p:custDataLst>
          </p:nvPr>
        </p:nvSpPr>
        <p:spPr>
          <a:xfrm>
            <a:off x="666750" y="1644015"/>
            <a:ext cx="837057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Comic Sans MS" panose="030F0702030302020204" pitchFamily="66" charset="0"/>
              </a:rPr>
              <a:t>    </a:t>
            </a:r>
            <a:r>
              <a:rPr lang="en-US" altLang="zh-CN" sz="3200">
                <a:latin typeface="Comic Sans MS" panose="030F0702030302020204" pitchFamily="66" charset="0"/>
              </a:rPr>
              <a:t>Oliver: I like autumn.  I </a:t>
            </a:r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really like the </a:t>
            </a:r>
          </a:p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                colours.</a:t>
            </a:r>
          </a:p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Chen Jie: I like autumn, too. We usually  </a:t>
            </a:r>
          </a:p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                have a school trip in autumn.</a:t>
            </a:r>
          </a:p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    Oliver: Great! When is the trip this        </a:t>
            </a:r>
          </a:p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                year?</a:t>
            </a:r>
          </a:p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Chen Jie: It’s in October. We’ll go to</a:t>
            </a:r>
          </a:p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                the Great Wall.</a:t>
            </a:r>
          </a:p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    Oliver: Cool! I love the Great Wall!</a:t>
            </a:r>
          </a:p>
        </p:txBody>
      </p:sp>
      <p:pic>
        <p:nvPicPr>
          <p:cNvPr id="2" name="Let's talk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78234" y="100721"/>
            <a:ext cx="1016000" cy="822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8"/>
          <p:cNvSpPr txBox="1"/>
          <p:nvPr>
            <p:custDataLst>
              <p:tags r:id="rId1"/>
            </p:custDataLst>
          </p:nvPr>
        </p:nvSpPr>
        <p:spPr>
          <a:xfrm>
            <a:off x="777368" y="296437"/>
            <a:ext cx="320086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read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176211"/>
            <a:ext cx="605641" cy="746835"/>
          </a:xfrm>
          <a:prstGeom prst="rect">
            <a:avLst/>
          </a:prstGeom>
        </p:spPr>
      </p:pic>
      <p:pic>
        <p:nvPicPr>
          <p:cNvPr id="18" name="Picture 2" descr="C:\Users\Administrator\Desktop\Screenshot_20200725-101845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/>
          <a:srcRect l="234" t="27831" b="48846"/>
          <a:stretch>
            <a:fillRect/>
          </a:stretch>
        </p:blipFill>
        <p:spPr bwMode="auto">
          <a:xfrm>
            <a:off x="0" y="1650364"/>
            <a:ext cx="12192000" cy="5114925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>
            <p:custDataLst>
              <p:tags r:id="rId4"/>
            </p:custDataLst>
          </p:nvPr>
        </p:nvSpPr>
        <p:spPr>
          <a:xfrm>
            <a:off x="347345" y="1974215"/>
            <a:ext cx="697484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Comic Sans MS" panose="030F0702030302020204" pitchFamily="66" charset="0"/>
              </a:rPr>
              <a:t>    </a:t>
            </a:r>
            <a:r>
              <a:rPr lang="en-US" altLang="zh-CN" sz="2800">
                <a:latin typeface="Comic Sans MS" panose="030F0702030302020204" pitchFamily="66" charset="0"/>
              </a:rPr>
              <a:t>Oliver: I like autumn.  I </a:t>
            </a:r>
            <a:r>
              <a:rPr lang="en-US" altLang="zh-CN" sz="2800">
                <a:solidFill>
                  <a:schemeClr val="tx1"/>
                </a:solidFill>
                <a:latin typeface="Comic Sans MS" panose="030F0702030302020204" pitchFamily="66" charset="0"/>
              </a:rPr>
              <a:t>really like the </a:t>
            </a:r>
          </a:p>
          <a:p>
            <a:r>
              <a:rPr lang="en-US" altLang="zh-CN" sz="2800">
                <a:solidFill>
                  <a:schemeClr val="tx1"/>
                </a:solidFill>
                <a:latin typeface="Comic Sans MS" panose="030F0702030302020204" pitchFamily="66" charset="0"/>
              </a:rPr>
              <a:t>                colours.</a:t>
            </a:r>
          </a:p>
          <a:p>
            <a:r>
              <a:rPr lang="en-US" altLang="zh-CN" sz="2800">
                <a:solidFill>
                  <a:schemeClr val="tx1"/>
                </a:solidFill>
                <a:latin typeface="Comic Sans MS" panose="030F0702030302020204" pitchFamily="66" charset="0"/>
              </a:rPr>
              <a:t>Chen Jie: I like autumn, too. We usually  </a:t>
            </a:r>
          </a:p>
          <a:p>
            <a:r>
              <a:rPr lang="en-US" altLang="zh-CN" sz="2800">
                <a:solidFill>
                  <a:schemeClr val="tx1"/>
                </a:solidFill>
                <a:latin typeface="Comic Sans MS" panose="030F0702030302020204" pitchFamily="66" charset="0"/>
              </a:rPr>
              <a:t>                have a school trip in autumn.</a:t>
            </a:r>
          </a:p>
          <a:p>
            <a:r>
              <a:rPr lang="en-US" altLang="zh-CN" sz="2800">
                <a:solidFill>
                  <a:schemeClr val="tx1"/>
                </a:solidFill>
                <a:latin typeface="Comic Sans MS" panose="030F0702030302020204" pitchFamily="66" charset="0"/>
              </a:rPr>
              <a:t>    Oliver: Great! When is the trip this        </a:t>
            </a:r>
          </a:p>
          <a:p>
            <a:r>
              <a:rPr lang="en-US" altLang="zh-CN" sz="2800">
                <a:solidFill>
                  <a:schemeClr val="tx1"/>
                </a:solidFill>
                <a:latin typeface="Comic Sans MS" panose="030F0702030302020204" pitchFamily="66" charset="0"/>
              </a:rPr>
              <a:t>                year?</a:t>
            </a:r>
          </a:p>
          <a:p>
            <a:r>
              <a:rPr lang="en-US" altLang="zh-CN" sz="2800">
                <a:solidFill>
                  <a:schemeClr val="tx1"/>
                </a:solidFill>
                <a:latin typeface="Comic Sans MS" panose="030F0702030302020204" pitchFamily="66" charset="0"/>
              </a:rPr>
              <a:t>Chen Jie: It’s in October. We’ll go to</a:t>
            </a:r>
          </a:p>
          <a:p>
            <a:r>
              <a:rPr lang="en-US" altLang="zh-CN" sz="2800">
                <a:solidFill>
                  <a:schemeClr val="tx1"/>
                </a:solidFill>
                <a:latin typeface="Comic Sans MS" panose="030F0702030302020204" pitchFamily="66" charset="0"/>
              </a:rPr>
              <a:t>                the Great Wall.</a:t>
            </a:r>
          </a:p>
          <a:p>
            <a:r>
              <a:rPr lang="en-US" altLang="zh-CN" sz="2800">
                <a:solidFill>
                  <a:schemeClr val="tx1"/>
                </a:solidFill>
                <a:latin typeface="Comic Sans MS" panose="030F0702030302020204" pitchFamily="66" charset="0"/>
              </a:rPr>
              <a:t>    Oliver: Cool! I love the Great Wall!</a:t>
            </a:r>
          </a:p>
        </p:txBody>
      </p:sp>
      <p:sp>
        <p:nvSpPr>
          <p:cNvPr id="12" name="TextBox 30"/>
          <p:cNvSpPr txBox="1"/>
          <p:nvPr>
            <p:custDataLst>
              <p:tags r:id="rId5"/>
            </p:custDataLst>
          </p:nvPr>
        </p:nvSpPr>
        <p:spPr>
          <a:xfrm>
            <a:off x="3519805" y="2437130"/>
            <a:ext cx="4625975" cy="3689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我喜欢秋天，我真的喜欢那颜色</a:t>
            </a: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TextBox 30"/>
          <p:cNvSpPr txBox="1"/>
          <p:nvPr>
            <p:custDataLst>
              <p:tags r:id="rId6"/>
            </p:custDataLst>
          </p:nvPr>
        </p:nvSpPr>
        <p:spPr>
          <a:xfrm>
            <a:off x="6969760" y="3096260"/>
            <a:ext cx="2660015" cy="755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我也喜欢秋天，我们在秋天通常有一次学校郊游。</a:t>
            </a:r>
            <a:endParaRPr lang="en-US" alt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TextBox 30"/>
          <p:cNvSpPr txBox="1"/>
          <p:nvPr>
            <p:custDataLst>
              <p:tags r:id="rId7"/>
            </p:custDataLst>
          </p:nvPr>
        </p:nvSpPr>
        <p:spPr>
          <a:xfrm>
            <a:off x="3229610" y="4191635"/>
            <a:ext cx="4091940" cy="4832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太好了！</a:t>
            </a:r>
            <a:r>
              <a:rPr lang="zh-CN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今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zh-CN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什么</a:t>
            </a:r>
            <a:r>
              <a:rPr 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时候郊游？</a:t>
            </a:r>
            <a:endParaRPr lang="en-US" alt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Box 30"/>
          <p:cNvSpPr txBox="1"/>
          <p:nvPr>
            <p:custDataLst>
              <p:tags r:id="rId8"/>
            </p:custDataLst>
          </p:nvPr>
        </p:nvSpPr>
        <p:spPr>
          <a:xfrm>
            <a:off x="4760595" y="5014595"/>
            <a:ext cx="4218940" cy="4171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在十月，我们要去长城。</a:t>
            </a:r>
            <a:endParaRPr lang="en-US" alt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30"/>
          <p:cNvSpPr txBox="1"/>
          <p:nvPr>
            <p:custDataLst>
              <p:tags r:id="rId9"/>
            </p:custDataLst>
          </p:nvPr>
        </p:nvSpPr>
        <p:spPr>
          <a:xfrm>
            <a:off x="2085340" y="5858510"/>
            <a:ext cx="4161790" cy="572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好酷啊！我爱长城！</a:t>
            </a:r>
            <a:endParaRPr lang="en-US" alt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Let's talk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34766" y="297665"/>
            <a:ext cx="925830" cy="803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5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2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2772" y="1104220"/>
            <a:ext cx="11475008" cy="50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文本框 8"/>
          <p:cNvSpPr txBox="1"/>
          <p:nvPr>
            <p:custDataLst>
              <p:tags r:id="rId2"/>
            </p:custDataLst>
          </p:nvPr>
        </p:nvSpPr>
        <p:spPr>
          <a:xfrm>
            <a:off x="792480" y="252095"/>
            <a:ext cx="3674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judge.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sp>
        <p:nvSpPr>
          <p:cNvPr id="8" name="矩形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216140" y="1304367"/>
            <a:ext cx="742950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4400" b="1">
                <a:solidFill>
                  <a:srgbClr val="FF0000"/>
                </a:solidFill>
                <a:cs typeface="Arial" panose="020B0604020202020204" pitchFamily="34" charset="0"/>
              </a:rPr>
              <a:t>×</a:t>
            </a:r>
          </a:p>
        </p:txBody>
      </p:sp>
      <p:sp>
        <p:nvSpPr>
          <p:cNvPr id="9" name="文本占位符 24578"/>
          <p:cNvSpPr txBox="1">
            <a:spLocks noChangeArrowheads="1"/>
          </p:cNvSpPr>
          <p:nvPr>
            <p:custDataLst>
              <p:tags r:id="rId5"/>
            </p:custDataLst>
          </p:nvPr>
        </p:nvSpPr>
        <p:spPr>
          <a:xfrm>
            <a:off x="622935" y="1420495"/>
            <a:ext cx="7700010" cy="4234815"/>
          </a:xfrm>
          <a:prstGeom prst="rect">
            <a:avLst/>
          </a:prstGeom>
        </p:spPr>
        <p:txBody>
          <a:bodyPr/>
          <a:lstStyle/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1.Summer is Oliver’s favourite season. (     )</a:t>
            </a: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2.Oliver doesn’t like </a:t>
            </a:r>
            <a:r>
              <a:rPr kumimoji="0" lang="en-US" alt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the </a:t>
            </a:r>
            <a:r>
              <a:rPr kumimoji="0" lang="es-E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colours.   (     )</a:t>
            </a: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3.Chen Jie likes autumn.         (     )</a:t>
            </a: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4.The trip is in September.    (     )</a:t>
            </a: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5.Oliver loves the Great Wall. (     )</a:t>
            </a: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s-ES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zh-CN" altLang="es-E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矩形 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846914" y="3265483"/>
            <a:ext cx="742950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cs typeface="Arial" panose="020B0604020202020204" pitchFamily="34" charset="0"/>
              </a:rPr>
              <a:t>√</a:t>
            </a:r>
          </a:p>
        </p:txBody>
      </p:sp>
      <p:sp>
        <p:nvSpPr>
          <p:cNvPr id="11" name="矩形 10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491550" y="2361383"/>
            <a:ext cx="69342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  <a:cs typeface="Arial" panose="020B0604020202020204" pitchFamily="34" charset="0"/>
              </a:rPr>
              <a:t>×</a:t>
            </a:r>
          </a:p>
        </p:txBody>
      </p:sp>
      <p:sp>
        <p:nvSpPr>
          <p:cNvPr id="12" name="矩形 1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23407" y="5304472"/>
            <a:ext cx="693738" cy="701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cs typeface="Arial" panose="020B0604020202020204" pitchFamily="34" charset="0"/>
              </a:rPr>
              <a:t>√</a:t>
            </a:r>
          </a:p>
        </p:txBody>
      </p:sp>
      <p:sp>
        <p:nvSpPr>
          <p:cNvPr id="13" name="矩形 12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693705" y="4330172"/>
            <a:ext cx="693738" cy="701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cs typeface="Arial" panose="020B0604020202020204" pitchFamily="34" charset="0"/>
              </a:rPr>
              <a:t>×</a:t>
            </a:r>
          </a:p>
        </p:txBody>
      </p:sp>
      <p:pic>
        <p:nvPicPr>
          <p:cNvPr id="3" name="Let's talk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153194" y="225444"/>
            <a:ext cx="777967" cy="8017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0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2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8"/>
          <p:cNvSpPr txBox="1"/>
          <p:nvPr>
            <p:custDataLst>
              <p:tags r:id="rId1"/>
            </p:custDataLst>
          </p:nvPr>
        </p:nvSpPr>
        <p:spPr>
          <a:xfrm>
            <a:off x="777240" y="379730"/>
            <a:ext cx="36017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and act.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161" name="AutoShape 2" descr="https://ss1.bdstatic.com/70cFvXSh_Q1YnxGkpoWK1HF6hhy/it/u=945104708,67299179&amp;fm=27&amp;gp=0.jpg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2" name="图片 7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2" cstate="print"/>
          <a:srcRect t="1" b="1094"/>
          <a:stretch>
            <a:fillRect/>
          </a:stretch>
        </p:blipFill>
        <p:spPr>
          <a:xfrm>
            <a:off x="1338291" y="1350887"/>
            <a:ext cx="6790641" cy="4734775"/>
          </a:xfrm>
          <a:prstGeom prst="rect">
            <a:avLst/>
          </a:prstGeom>
        </p:spPr>
      </p:pic>
      <p:sp>
        <p:nvSpPr>
          <p:cNvPr id="73" name="TextBox 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 rot="60000">
            <a:off x="1952154" y="1975442"/>
            <a:ext cx="22240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1.Read it together.</a:t>
            </a:r>
          </a:p>
        </p:txBody>
      </p:sp>
      <p:sp>
        <p:nvSpPr>
          <p:cNvPr id="76" name="Text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 rot="420000">
            <a:off x="5078011" y="2561711"/>
            <a:ext cx="2814172" cy="120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2.Each student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reads a sentence.</a:t>
            </a:r>
          </a:p>
        </p:txBody>
      </p:sp>
      <p:sp>
        <p:nvSpPr>
          <p:cNvPr id="77" name="TextBox 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 rot="300000">
            <a:off x="2386720" y="4557864"/>
            <a:ext cx="2728796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3. Read in roles.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分角色朗读。</a:t>
            </a:r>
          </a:p>
        </p:txBody>
      </p:sp>
      <p:sp>
        <p:nvSpPr>
          <p:cNvPr id="78" name="TextBox 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927623" y="4383748"/>
            <a:ext cx="3529012" cy="1754326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800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Tip: Choose one to read in two.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选择一种两人练习。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1"/>
          <p:cNvSpPr/>
          <p:nvPr/>
        </p:nvSpPr>
        <p:spPr>
          <a:xfrm>
            <a:off x="2390457" y="1128166"/>
            <a:ext cx="7411085" cy="4180115"/>
          </a:xfrm>
          <a:prstGeom prst="roundRect">
            <a:avLst>
              <a:gd name="adj" fmla="val 6973"/>
            </a:avLst>
          </a:prstGeom>
          <a:solidFill>
            <a:schemeClr val="lt1">
              <a:alpha val="69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103016" y="1536071"/>
            <a:ext cx="3318933" cy="818727"/>
            <a:chOff x="3719" y="1701"/>
            <a:chExt cx="3920" cy="967"/>
          </a:xfrm>
        </p:grpSpPr>
        <p:pic>
          <p:nvPicPr>
            <p:cNvPr id="4" name="图片 3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719" y="1701"/>
              <a:ext cx="3920" cy="9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163" y="1846"/>
              <a:ext cx="3032" cy="78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流利地朗读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086063" y="2836964"/>
            <a:ext cx="3648287" cy="818727"/>
            <a:chOff x="4128" y="2991"/>
            <a:chExt cx="4309" cy="967"/>
          </a:xfrm>
        </p:grpSpPr>
        <p:pic>
          <p:nvPicPr>
            <p:cNvPr id="7" name="图片 6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4128" y="2991"/>
              <a:ext cx="4309" cy="96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128" y="3117"/>
              <a:ext cx="3832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流利地表演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132446" y="4137857"/>
            <a:ext cx="4460240" cy="818727"/>
            <a:chOff x="3026" y="4137"/>
            <a:chExt cx="5268" cy="967"/>
          </a:xfrm>
        </p:grpSpPr>
        <p:pic>
          <p:nvPicPr>
            <p:cNvPr id="10" name="图片 9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031" y="4137"/>
              <a:ext cx="5263" cy="96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3026" y="4304"/>
              <a:ext cx="4375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有感情地表演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009926" y="2999029"/>
            <a:ext cx="1175173" cy="467360"/>
            <a:chOff x="7639" y="3163"/>
            <a:chExt cx="1388" cy="552"/>
          </a:xfrm>
        </p:grpSpPr>
        <p:sp>
          <p:nvSpPr>
            <p:cNvPr id="13" name="五角星 5"/>
            <p:cNvSpPr/>
            <p:nvPr/>
          </p:nvSpPr>
          <p:spPr>
            <a:xfrm>
              <a:off x="7639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4" name="五角星 10"/>
            <p:cNvSpPr/>
            <p:nvPr/>
          </p:nvSpPr>
          <p:spPr>
            <a:xfrm>
              <a:off x="8425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  <p:sp>
        <p:nvSpPr>
          <p:cNvPr id="15" name="五角星 23"/>
          <p:cNvSpPr/>
          <p:nvPr/>
        </p:nvSpPr>
        <p:spPr>
          <a:xfrm>
            <a:off x="6561447" y="1698136"/>
            <a:ext cx="510540" cy="46736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6" name="组合 15"/>
          <p:cNvGrpSpPr/>
          <p:nvPr/>
        </p:nvGrpSpPr>
        <p:grpSpPr>
          <a:xfrm>
            <a:off x="7520466" y="4327868"/>
            <a:ext cx="1840653" cy="467360"/>
            <a:chOff x="8075" y="4275"/>
            <a:chExt cx="2174" cy="552"/>
          </a:xfrm>
        </p:grpSpPr>
        <p:sp>
          <p:nvSpPr>
            <p:cNvPr id="17" name="五角星 17"/>
            <p:cNvSpPr/>
            <p:nvPr/>
          </p:nvSpPr>
          <p:spPr>
            <a:xfrm>
              <a:off x="8075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8" name="五角星 18"/>
            <p:cNvSpPr/>
            <p:nvPr/>
          </p:nvSpPr>
          <p:spPr>
            <a:xfrm>
              <a:off x="8861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9" name="五角星 19"/>
            <p:cNvSpPr/>
            <p:nvPr/>
          </p:nvSpPr>
          <p:spPr>
            <a:xfrm>
              <a:off x="9647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8"/>
          <p:cNvSpPr txBox="1"/>
          <p:nvPr>
            <p:custDataLst>
              <p:tags r:id="rId1"/>
            </p:custDataLst>
          </p:nvPr>
        </p:nvSpPr>
        <p:spPr>
          <a:xfrm>
            <a:off x="777240" y="296545"/>
            <a:ext cx="4511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repeat!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176211"/>
            <a:ext cx="605641" cy="746835"/>
          </a:xfrm>
          <a:prstGeom prst="rect">
            <a:avLst/>
          </a:prstGeom>
        </p:spPr>
      </p:pic>
      <p:pic>
        <p:nvPicPr>
          <p:cNvPr id="18" name="Picture 2" descr="C:\Users\Administrator\Desktop\Screenshot_20200725-101845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1"/>
          <a:srcRect l="234" t="27831" b="48846"/>
          <a:stretch>
            <a:fillRect/>
          </a:stretch>
        </p:blipFill>
        <p:spPr bwMode="auto">
          <a:xfrm>
            <a:off x="0" y="1755774"/>
            <a:ext cx="12192000" cy="5114925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>
            <p:custDataLst>
              <p:tags r:id="rId4"/>
            </p:custDataLst>
          </p:nvPr>
        </p:nvSpPr>
        <p:spPr>
          <a:xfrm>
            <a:off x="521335" y="1971040"/>
            <a:ext cx="837057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Comic Sans MS" panose="030F0702030302020204" pitchFamily="66" charset="0"/>
              </a:rPr>
              <a:t>    </a:t>
            </a:r>
            <a:r>
              <a:rPr lang="en-US" altLang="zh-CN" sz="3200">
                <a:latin typeface="Comic Sans MS" panose="030F0702030302020204" pitchFamily="66" charset="0"/>
              </a:rPr>
              <a:t>Oliver: I like autumn.  I </a:t>
            </a:r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really like the </a:t>
            </a:r>
          </a:p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                colours.</a:t>
            </a:r>
          </a:p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Chen Jie: I like autumn, too. We usually  </a:t>
            </a:r>
          </a:p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                have a school trip in autumn.</a:t>
            </a:r>
          </a:p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    Oliver: Great! When is the trip this        </a:t>
            </a:r>
          </a:p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                year?</a:t>
            </a:r>
          </a:p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Chen Jie: It’s in October. We’ll go to</a:t>
            </a:r>
          </a:p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                the Great Wall.</a:t>
            </a:r>
          </a:p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    Oliver: Cool! I love the Great Wall!</a:t>
            </a:r>
          </a:p>
        </p:txBody>
      </p:sp>
      <p:sp>
        <p:nvSpPr>
          <p:cNvPr id="5" name="文本框 11"/>
          <p:cNvSpPr txBox="1"/>
          <p:nvPr>
            <p:custDataLst>
              <p:tags r:id="rId5"/>
            </p:custDataLst>
          </p:nvPr>
        </p:nvSpPr>
        <p:spPr>
          <a:xfrm>
            <a:off x="6217633" y="4356092"/>
            <a:ext cx="2809240" cy="5251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询问某个活动的时间</a:t>
            </a:r>
            <a:endParaRPr lang="en-US" altLang="zh-CN" sz="2000" b="1" dirty="0">
              <a:solidFill>
                <a:srgbClr val="C00000"/>
              </a:solidFill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6"/>
            </p:custDataLst>
          </p:nvPr>
        </p:nvCxnSpPr>
        <p:spPr>
          <a:xfrm flipV="1">
            <a:off x="4985682" y="2470551"/>
            <a:ext cx="2456815" cy="127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7"/>
            </p:custDataLst>
          </p:nvPr>
        </p:nvCxnSpPr>
        <p:spPr>
          <a:xfrm flipV="1">
            <a:off x="2608242" y="5921141"/>
            <a:ext cx="2867025" cy="1016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8"/>
            </p:custDataLst>
          </p:nvPr>
        </p:nvCxnSpPr>
        <p:spPr>
          <a:xfrm>
            <a:off x="3934757" y="4422541"/>
            <a:ext cx="3914775" cy="571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9"/>
            </p:custDataLst>
          </p:nvPr>
        </p:nvCxnSpPr>
        <p:spPr>
          <a:xfrm flipV="1">
            <a:off x="5129827" y="3527191"/>
            <a:ext cx="723265" cy="317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30"/>
          <p:cNvSpPr txBox="1"/>
          <p:nvPr>
            <p:custDataLst>
              <p:tags r:id="rId10"/>
            </p:custDataLst>
          </p:nvPr>
        </p:nvSpPr>
        <p:spPr>
          <a:xfrm>
            <a:off x="5289550" y="1642110"/>
            <a:ext cx="1612900" cy="4171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确实喜欢</a:t>
            </a:r>
            <a:endParaRPr lang="en-US" alt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TextBox 30"/>
          <p:cNvSpPr txBox="1"/>
          <p:nvPr>
            <p:custDataLst>
              <p:tags r:id="rId11"/>
            </p:custDataLst>
          </p:nvPr>
        </p:nvSpPr>
        <p:spPr>
          <a:xfrm>
            <a:off x="5048250" y="2585085"/>
            <a:ext cx="3001645" cy="4121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也</a:t>
            </a:r>
            <a:r>
              <a:rPr lang="en-US" altLang="zh-CN" sz="24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4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放在</a:t>
            </a:r>
            <a:r>
              <a:rPr lang="zh-CN" sz="24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肯定句句末</a:t>
            </a:r>
            <a:endParaRPr lang="en-US" alt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6" name="直接连接符 15"/>
          <p:cNvCxnSpPr/>
          <p:nvPr>
            <p:custDataLst>
              <p:tags r:id="rId12"/>
            </p:custDataLst>
          </p:nvPr>
        </p:nvCxnSpPr>
        <p:spPr>
          <a:xfrm flipV="1">
            <a:off x="2608242" y="4926096"/>
            <a:ext cx="734695" cy="127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>
            <p:custDataLst>
              <p:tags r:id="rId13"/>
            </p:custDataLst>
          </p:nvPr>
        </p:nvCxnSpPr>
        <p:spPr>
          <a:xfrm>
            <a:off x="3337222" y="5457591"/>
            <a:ext cx="1762760" cy="1714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30"/>
          <p:cNvSpPr txBox="1"/>
          <p:nvPr>
            <p:custDataLst>
              <p:tags r:id="rId14"/>
            </p:custDataLst>
          </p:nvPr>
        </p:nvSpPr>
        <p:spPr>
          <a:xfrm>
            <a:off x="3512215" y="4618665"/>
            <a:ext cx="2019300" cy="4171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月份前面用</a:t>
            </a:r>
            <a:r>
              <a:rPr lang="en-US" altLang="zh-CN" sz="24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in</a:t>
            </a:r>
            <a:endParaRPr lang="en-US" alt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TextBox 30"/>
          <p:cNvSpPr txBox="1"/>
          <p:nvPr>
            <p:custDataLst>
              <p:tags r:id="rId15"/>
            </p:custDataLst>
          </p:nvPr>
        </p:nvSpPr>
        <p:spPr>
          <a:xfrm>
            <a:off x="5491459" y="5469758"/>
            <a:ext cx="3453765" cy="4851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专有名词前必须加</a:t>
            </a:r>
            <a:r>
              <a:rPr lang="en-US" altLang="zh-CN" sz="24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the</a:t>
            </a:r>
          </a:p>
        </p:txBody>
      </p:sp>
      <p:pic>
        <p:nvPicPr>
          <p:cNvPr id="2" name="Let's talk">
            <a:hlinkClick r:id="" action="ppaction://media"/>
          </p:cNvPr>
          <p:cNvPicPr/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324350" y="296545"/>
            <a:ext cx="965200" cy="746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ldLvl="0" animBg="1"/>
      <p:bldP spid="12" grpId="0"/>
      <p:bldP spid="13" grpId="0"/>
      <p:bldP spid="20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954635"/>
            <a:ext cx="9995182" cy="1226163"/>
            <a:chOff x="862511" y="1413046"/>
            <a:chExt cx="4286026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129126" y="1488368"/>
              <a:ext cx="4019411" cy="65395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atin typeface="Comic Sans MS" panose="030F0702030302020204" pitchFamily="66" charset="0"/>
                  <a:sym typeface="+mn-ea"/>
                </a:rPr>
                <a:t>—When is the trip this year? </a:t>
              </a:r>
              <a:endPara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  <a:p>
              <a:r>
                <a:rPr lang="en-US" altLang="zh-CN" sz="3200" dirty="0">
                  <a:latin typeface="Comic Sans MS" panose="030F0702030302020204" pitchFamily="66" charset="0"/>
                  <a:sym typeface="+mn-ea"/>
                </a:rPr>
                <a:t>—It’s in October.</a:t>
              </a:r>
              <a:endPara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592697" y="3073540"/>
            <a:ext cx="19198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zh-CN" altLang="en-US" sz="3600">
                <a:solidFill>
                  <a:srgbClr val="FE4C83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句型： </a:t>
            </a:r>
            <a:endParaRPr lang="zh-CN" altLang="en-US" sz="2000">
              <a:solidFill>
                <a:srgbClr val="FE4C83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 bwMode="auto">
          <a:xfrm>
            <a:off x="2102850" y="5373435"/>
            <a:ext cx="7056253" cy="778933"/>
            <a:chOff x="854961" y="4214854"/>
            <a:chExt cx="3816161" cy="584482"/>
          </a:xfrm>
        </p:grpSpPr>
        <p:sp>
          <p:nvSpPr>
            <p:cNvPr id="13" name="矩形: 圆角 12"/>
            <p:cNvSpPr/>
            <p:nvPr/>
          </p:nvSpPr>
          <p:spPr>
            <a:xfrm>
              <a:off x="854961" y="4214854"/>
              <a:ext cx="3513177" cy="584482"/>
            </a:xfrm>
            <a:prstGeom prst="roundRect">
              <a:avLst/>
            </a:prstGeom>
            <a:solidFill>
              <a:srgbClr val="FFDEC9"/>
            </a:solidFill>
            <a:ln>
              <a:solidFill>
                <a:schemeClr val="bg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/>
            </a:p>
          </p:txBody>
        </p:sp>
        <p:sp>
          <p:nvSpPr>
            <p:cNvPr id="14" name="文本框 13"/>
            <p:cNvSpPr txBox="1"/>
            <p:nvPr/>
          </p:nvSpPr>
          <p:spPr bwMode="auto">
            <a:xfrm>
              <a:off x="888297" y="4260914"/>
              <a:ext cx="3782825" cy="391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280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— </a:t>
              </a:r>
              <a:r>
                <a:rPr lang="en-US" altLang="zh-CN" sz="2800" dirty="0">
                  <a:latin typeface="Comic Sans MS" panose="030F0702030302020204" pitchFamily="66" charset="0"/>
                  <a:ea typeface="楷体" panose="02010609060101010101" pitchFamily="49" charset="-122"/>
                  <a:sym typeface="+mn-ea"/>
                </a:rPr>
                <a:t>It’s in May</a:t>
              </a:r>
              <a:r>
                <a:rPr kumimoji="1" lang="en-US" altLang="zh-CN" sz="2800">
                  <a:solidFill>
                    <a:prstClr val="black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5" name="组合 14"/>
          <p:cNvGrpSpPr/>
          <p:nvPr/>
        </p:nvGrpSpPr>
        <p:grpSpPr bwMode="auto">
          <a:xfrm>
            <a:off x="2069976" y="4474367"/>
            <a:ext cx="6123997" cy="778933"/>
            <a:chOff x="2546122" y="3230476"/>
            <a:chExt cx="3748485" cy="584305"/>
          </a:xfrm>
        </p:grpSpPr>
        <p:sp>
          <p:nvSpPr>
            <p:cNvPr id="16" name="矩形: 圆角 15"/>
            <p:cNvSpPr/>
            <p:nvPr/>
          </p:nvSpPr>
          <p:spPr>
            <a:xfrm>
              <a:off x="2546122" y="3230476"/>
              <a:ext cx="3696291" cy="58430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/>
            </a:p>
          </p:txBody>
        </p:sp>
        <p:sp>
          <p:nvSpPr>
            <p:cNvPr id="17" name="文本框 16"/>
            <p:cNvSpPr txBox="1"/>
            <p:nvPr/>
          </p:nvSpPr>
          <p:spPr bwMode="auto">
            <a:xfrm>
              <a:off x="2668389" y="3266995"/>
              <a:ext cx="3626218" cy="3915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280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— </a:t>
              </a:r>
              <a:r>
                <a:rPr lang="en-US" altLang="zh-CN" sz="2800" dirty="0">
                  <a:latin typeface="Comic Sans MS" panose="030F0702030302020204" pitchFamily="66" charset="0"/>
                  <a:ea typeface="楷体" panose="02010609060101010101" pitchFamily="49" charset="-122"/>
                  <a:sym typeface="+mn-ea"/>
                </a:rPr>
                <a:t>When is the singing contest</a:t>
              </a:r>
              <a:r>
                <a:rPr kumimoji="1" lang="en-US" altLang="zh-CN" sz="2800">
                  <a:solidFill>
                    <a:prstClr val="black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8" name="组合 17"/>
          <p:cNvGrpSpPr/>
          <p:nvPr/>
        </p:nvGrpSpPr>
        <p:grpSpPr bwMode="auto">
          <a:xfrm>
            <a:off x="519935" y="2414578"/>
            <a:ext cx="11163300" cy="4601732"/>
            <a:chOff x="358774" y="1572921"/>
            <a:chExt cx="8372485" cy="3449022"/>
          </a:xfrm>
        </p:grpSpPr>
        <p:sp>
          <p:nvSpPr>
            <p:cNvPr id="21" name="TextBox 2"/>
            <p:cNvSpPr txBox="1">
              <a:spLocks noChangeArrowheads="1"/>
            </p:cNvSpPr>
            <p:nvPr/>
          </p:nvSpPr>
          <p:spPr bwMode="auto">
            <a:xfrm>
              <a:off x="2195445" y="1572921"/>
              <a:ext cx="4996549" cy="56636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altLang="en-US" sz="3600" b="1" dirty="0">
                  <a:solidFill>
                    <a:srgbClr val="00B0F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用来询问某个活动的时间</a:t>
              </a:r>
            </a:p>
          </p:txBody>
        </p:sp>
        <p:sp>
          <p:nvSpPr>
            <p:cNvPr id="20" name="矩形: 圆角 30"/>
            <p:cNvSpPr/>
            <p:nvPr/>
          </p:nvSpPr>
          <p:spPr>
            <a:xfrm>
              <a:off x="358774" y="1785579"/>
              <a:ext cx="8372485" cy="3236364"/>
            </a:xfrm>
            <a:custGeom>
              <a:avLst/>
              <a:gdLst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8008354 w 8338528"/>
                <a:gd name="connsiteY2" fmla="*/ 0 h 3129314"/>
                <a:gd name="connsiteX3" fmla="*/ 8338528 w 8338528"/>
                <a:gd name="connsiteY3" fmla="*/ 330174 h 3129314"/>
                <a:gd name="connsiteX4" fmla="*/ 8338528 w 8338528"/>
                <a:gd name="connsiteY4" fmla="*/ 2799140 h 3129314"/>
                <a:gd name="connsiteX5" fmla="*/ 8008354 w 8338528"/>
                <a:gd name="connsiteY5" fmla="*/ 3129314 h 3129314"/>
                <a:gd name="connsiteX6" fmla="*/ 330174 w 8338528"/>
                <a:gd name="connsiteY6" fmla="*/ 3129314 h 3129314"/>
                <a:gd name="connsiteX7" fmla="*/ 0 w 8338528"/>
                <a:gd name="connsiteY7" fmla="*/ 2799140 h 3129314"/>
                <a:gd name="connsiteX8" fmla="*/ 0 w 8338528"/>
                <a:gd name="connsiteY8" fmla="*/ 330174 h 3129314"/>
                <a:gd name="connsiteX0-1" fmla="*/ 0 w 8338528"/>
                <a:gd name="connsiteY0-2" fmla="*/ 330174 h 3129314"/>
                <a:gd name="connsiteX1-3" fmla="*/ 330174 w 8338528"/>
                <a:gd name="connsiteY1-4" fmla="*/ 0 h 3129314"/>
                <a:gd name="connsiteX2-5" fmla="*/ 1618238 w 8338528"/>
                <a:gd name="connsiteY2-6" fmla="*/ 3342 h 3129314"/>
                <a:gd name="connsiteX3-7" fmla="*/ 8008354 w 8338528"/>
                <a:gd name="connsiteY3-8" fmla="*/ 0 h 3129314"/>
                <a:gd name="connsiteX4-9" fmla="*/ 8338528 w 8338528"/>
                <a:gd name="connsiteY4-10" fmla="*/ 330174 h 3129314"/>
                <a:gd name="connsiteX5-11" fmla="*/ 8338528 w 8338528"/>
                <a:gd name="connsiteY5-12" fmla="*/ 2799140 h 3129314"/>
                <a:gd name="connsiteX6-13" fmla="*/ 8008354 w 8338528"/>
                <a:gd name="connsiteY6-14" fmla="*/ 3129314 h 3129314"/>
                <a:gd name="connsiteX7-15" fmla="*/ 330174 w 8338528"/>
                <a:gd name="connsiteY7-16" fmla="*/ 3129314 h 3129314"/>
                <a:gd name="connsiteX8-17" fmla="*/ 0 w 8338528"/>
                <a:gd name="connsiteY8-18" fmla="*/ 2799140 h 3129314"/>
                <a:gd name="connsiteX9" fmla="*/ 0 w 8338528"/>
                <a:gd name="connsiteY9" fmla="*/ 330174 h 3129314"/>
                <a:gd name="connsiteX0-19" fmla="*/ 0 w 8338528"/>
                <a:gd name="connsiteY0-20" fmla="*/ 330174 h 3129314"/>
                <a:gd name="connsiteX1-21" fmla="*/ 330174 w 8338528"/>
                <a:gd name="connsiteY1-22" fmla="*/ 0 h 3129314"/>
                <a:gd name="connsiteX2-23" fmla="*/ 1618238 w 8338528"/>
                <a:gd name="connsiteY2-24" fmla="*/ 3342 h 3129314"/>
                <a:gd name="connsiteX3-25" fmla="*/ 6743131 w 8338528"/>
                <a:gd name="connsiteY3-26" fmla="*/ 3342 h 3129314"/>
                <a:gd name="connsiteX4-27" fmla="*/ 8008354 w 8338528"/>
                <a:gd name="connsiteY4-28" fmla="*/ 0 h 3129314"/>
                <a:gd name="connsiteX5-29" fmla="*/ 8338528 w 8338528"/>
                <a:gd name="connsiteY5-30" fmla="*/ 330174 h 3129314"/>
                <a:gd name="connsiteX6-31" fmla="*/ 8338528 w 8338528"/>
                <a:gd name="connsiteY6-32" fmla="*/ 2799140 h 3129314"/>
                <a:gd name="connsiteX7-33" fmla="*/ 8008354 w 8338528"/>
                <a:gd name="connsiteY7-34" fmla="*/ 3129314 h 3129314"/>
                <a:gd name="connsiteX8-35" fmla="*/ 330174 w 8338528"/>
                <a:gd name="connsiteY8-36" fmla="*/ 3129314 h 3129314"/>
                <a:gd name="connsiteX9-37" fmla="*/ 0 w 8338528"/>
                <a:gd name="connsiteY9-38" fmla="*/ 2799140 h 3129314"/>
                <a:gd name="connsiteX10" fmla="*/ 0 w 8338528"/>
                <a:gd name="connsiteY10" fmla="*/ 330174 h 3129314"/>
                <a:gd name="connsiteX0-39" fmla="*/ 6743131 w 8338528"/>
                <a:gd name="connsiteY0-40" fmla="*/ 3342 h 3129314"/>
                <a:gd name="connsiteX1-41" fmla="*/ 8008354 w 8338528"/>
                <a:gd name="connsiteY1-42" fmla="*/ 0 h 3129314"/>
                <a:gd name="connsiteX2-43" fmla="*/ 8338528 w 8338528"/>
                <a:gd name="connsiteY2-44" fmla="*/ 330174 h 3129314"/>
                <a:gd name="connsiteX3-45" fmla="*/ 8338528 w 8338528"/>
                <a:gd name="connsiteY3-46" fmla="*/ 2799140 h 3129314"/>
                <a:gd name="connsiteX4-47" fmla="*/ 8008354 w 8338528"/>
                <a:gd name="connsiteY4-48" fmla="*/ 3129314 h 3129314"/>
                <a:gd name="connsiteX5-49" fmla="*/ 330174 w 8338528"/>
                <a:gd name="connsiteY5-50" fmla="*/ 3129314 h 3129314"/>
                <a:gd name="connsiteX6-51" fmla="*/ 0 w 8338528"/>
                <a:gd name="connsiteY6-52" fmla="*/ 2799140 h 3129314"/>
                <a:gd name="connsiteX7-53" fmla="*/ 0 w 8338528"/>
                <a:gd name="connsiteY7-54" fmla="*/ 330174 h 3129314"/>
                <a:gd name="connsiteX8-55" fmla="*/ 330174 w 8338528"/>
                <a:gd name="connsiteY8-56" fmla="*/ 0 h 3129314"/>
                <a:gd name="connsiteX9-57" fmla="*/ 1618238 w 8338528"/>
                <a:gd name="connsiteY9-58" fmla="*/ 3342 h 3129314"/>
                <a:gd name="connsiteX10-59" fmla="*/ 6834571 w 8338528"/>
                <a:gd name="connsiteY10-60" fmla="*/ 94782 h 3129314"/>
                <a:gd name="connsiteX0-61" fmla="*/ 6743131 w 8338528"/>
                <a:gd name="connsiteY0-62" fmla="*/ 3342 h 3129314"/>
                <a:gd name="connsiteX1-63" fmla="*/ 8008354 w 8338528"/>
                <a:gd name="connsiteY1-64" fmla="*/ 0 h 3129314"/>
                <a:gd name="connsiteX2-65" fmla="*/ 8338528 w 8338528"/>
                <a:gd name="connsiteY2-66" fmla="*/ 330174 h 3129314"/>
                <a:gd name="connsiteX3-67" fmla="*/ 8338528 w 8338528"/>
                <a:gd name="connsiteY3-68" fmla="*/ 2799140 h 3129314"/>
                <a:gd name="connsiteX4-69" fmla="*/ 8008354 w 8338528"/>
                <a:gd name="connsiteY4-70" fmla="*/ 3129314 h 3129314"/>
                <a:gd name="connsiteX5-71" fmla="*/ 330174 w 8338528"/>
                <a:gd name="connsiteY5-72" fmla="*/ 3129314 h 3129314"/>
                <a:gd name="connsiteX6-73" fmla="*/ 0 w 8338528"/>
                <a:gd name="connsiteY6-74" fmla="*/ 2799140 h 3129314"/>
                <a:gd name="connsiteX7-75" fmla="*/ 0 w 8338528"/>
                <a:gd name="connsiteY7-76" fmla="*/ 330174 h 3129314"/>
                <a:gd name="connsiteX8-77" fmla="*/ 330174 w 8338528"/>
                <a:gd name="connsiteY8-78" fmla="*/ 0 h 3129314"/>
                <a:gd name="connsiteX9-79" fmla="*/ 1618238 w 8338528"/>
                <a:gd name="connsiteY9-80" fmla="*/ 3342 h 3129314"/>
                <a:gd name="connsiteX0-81" fmla="*/ 6743131 w 8338528"/>
                <a:gd name="connsiteY0-82" fmla="*/ 3342 h 3129314"/>
                <a:gd name="connsiteX1-83" fmla="*/ 8008354 w 8338528"/>
                <a:gd name="connsiteY1-84" fmla="*/ 0 h 3129314"/>
                <a:gd name="connsiteX2-85" fmla="*/ 8338528 w 8338528"/>
                <a:gd name="connsiteY2-86" fmla="*/ 330174 h 3129314"/>
                <a:gd name="connsiteX3-87" fmla="*/ 8338528 w 8338528"/>
                <a:gd name="connsiteY3-88" fmla="*/ 2799140 h 3129314"/>
                <a:gd name="connsiteX4-89" fmla="*/ 8008354 w 8338528"/>
                <a:gd name="connsiteY4-90" fmla="*/ 3129314 h 3129314"/>
                <a:gd name="connsiteX5-91" fmla="*/ 330174 w 8338528"/>
                <a:gd name="connsiteY5-92" fmla="*/ 3129314 h 3129314"/>
                <a:gd name="connsiteX6-93" fmla="*/ 0 w 8338528"/>
                <a:gd name="connsiteY6-94" fmla="*/ 2799140 h 3129314"/>
                <a:gd name="connsiteX7-95" fmla="*/ 0 w 8338528"/>
                <a:gd name="connsiteY7-96" fmla="*/ 330174 h 3129314"/>
                <a:gd name="connsiteX8-97" fmla="*/ 330174 w 8338528"/>
                <a:gd name="connsiteY8-98" fmla="*/ 0 h 3129314"/>
                <a:gd name="connsiteX9-99" fmla="*/ 1724564 w 8338528"/>
                <a:gd name="connsiteY9-100" fmla="*/ 10431 h 3129314"/>
                <a:gd name="connsiteX0-101" fmla="*/ 6743131 w 8338528"/>
                <a:gd name="connsiteY0-102" fmla="*/ 3342 h 3129314"/>
                <a:gd name="connsiteX1-103" fmla="*/ 8008354 w 8338528"/>
                <a:gd name="connsiteY1-104" fmla="*/ 0 h 3129314"/>
                <a:gd name="connsiteX2-105" fmla="*/ 8338528 w 8338528"/>
                <a:gd name="connsiteY2-106" fmla="*/ 330174 h 3129314"/>
                <a:gd name="connsiteX3-107" fmla="*/ 8338528 w 8338528"/>
                <a:gd name="connsiteY3-108" fmla="*/ 2799140 h 3129314"/>
                <a:gd name="connsiteX4-109" fmla="*/ 8008354 w 8338528"/>
                <a:gd name="connsiteY4-110" fmla="*/ 3129314 h 3129314"/>
                <a:gd name="connsiteX5-111" fmla="*/ 330174 w 8338528"/>
                <a:gd name="connsiteY5-112" fmla="*/ 3129314 h 3129314"/>
                <a:gd name="connsiteX6-113" fmla="*/ 0 w 8338528"/>
                <a:gd name="connsiteY6-114" fmla="*/ 2799140 h 3129314"/>
                <a:gd name="connsiteX7-115" fmla="*/ 0 w 8338528"/>
                <a:gd name="connsiteY7-116" fmla="*/ 330174 h 3129314"/>
                <a:gd name="connsiteX8-117" fmla="*/ 330174 w 8338528"/>
                <a:gd name="connsiteY8-118" fmla="*/ 0 h 3129314"/>
                <a:gd name="connsiteX9-119" fmla="*/ 1703298 w 8338528"/>
                <a:gd name="connsiteY9-120" fmla="*/ 10431 h 3129314"/>
                <a:gd name="connsiteX0-121" fmla="*/ 6743131 w 8338528"/>
                <a:gd name="connsiteY0-122" fmla="*/ 3342 h 3129314"/>
                <a:gd name="connsiteX1-123" fmla="*/ 8008354 w 8338528"/>
                <a:gd name="connsiteY1-124" fmla="*/ 0 h 3129314"/>
                <a:gd name="connsiteX2-125" fmla="*/ 8338528 w 8338528"/>
                <a:gd name="connsiteY2-126" fmla="*/ 330174 h 3129314"/>
                <a:gd name="connsiteX3-127" fmla="*/ 8338528 w 8338528"/>
                <a:gd name="connsiteY3-128" fmla="*/ 2799140 h 3129314"/>
                <a:gd name="connsiteX4-129" fmla="*/ 8008354 w 8338528"/>
                <a:gd name="connsiteY4-130" fmla="*/ 3129314 h 3129314"/>
                <a:gd name="connsiteX5-131" fmla="*/ 330174 w 8338528"/>
                <a:gd name="connsiteY5-132" fmla="*/ 3129314 h 3129314"/>
                <a:gd name="connsiteX6-133" fmla="*/ 0 w 8338528"/>
                <a:gd name="connsiteY6-134" fmla="*/ 2892616 h 3129314"/>
                <a:gd name="connsiteX7-135" fmla="*/ 0 w 8338528"/>
                <a:gd name="connsiteY7-136" fmla="*/ 330174 h 3129314"/>
                <a:gd name="connsiteX8-137" fmla="*/ 330174 w 8338528"/>
                <a:gd name="connsiteY8-138" fmla="*/ 0 h 3129314"/>
                <a:gd name="connsiteX9-139" fmla="*/ 1703298 w 8338528"/>
                <a:gd name="connsiteY9-140" fmla="*/ 10431 h 3129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8338528" h="3129314">
                  <a:moveTo>
                    <a:pt x="6743131" y="3342"/>
                  </a:moveTo>
                  <a:lnTo>
                    <a:pt x="8008354" y="0"/>
                  </a:lnTo>
                  <a:cubicBezTo>
                    <a:pt x="8190704" y="0"/>
                    <a:pt x="8338528" y="147824"/>
                    <a:pt x="8338528" y="330174"/>
                  </a:cubicBezTo>
                  <a:lnTo>
                    <a:pt x="8338528" y="2799140"/>
                  </a:lnTo>
                  <a:cubicBezTo>
                    <a:pt x="8338528" y="2981490"/>
                    <a:pt x="8190704" y="3129314"/>
                    <a:pt x="8008354" y="3129314"/>
                  </a:cubicBezTo>
                  <a:lnTo>
                    <a:pt x="330174" y="3129314"/>
                  </a:lnTo>
                  <a:cubicBezTo>
                    <a:pt x="147824" y="3129314"/>
                    <a:pt x="0" y="3074966"/>
                    <a:pt x="0" y="2892616"/>
                  </a:cubicBezTo>
                  <a:lnTo>
                    <a:pt x="0" y="330174"/>
                  </a:lnTo>
                  <a:cubicBezTo>
                    <a:pt x="0" y="147824"/>
                    <a:pt x="147824" y="0"/>
                    <a:pt x="330174" y="0"/>
                  </a:cubicBezTo>
                  <a:lnTo>
                    <a:pt x="1703298" y="10431"/>
                  </a:lnTo>
                </a:path>
              </a:pathLst>
            </a:custGeom>
            <a:noFill/>
            <a:ln w="19050" cmpd="thickThin">
              <a:solidFill>
                <a:srgbClr val="0099CC">
                  <a:alpha val="70000"/>
                </a:srgbClr>
              </a:solidFill>
              <a:prstDash val="dash"/>
              <a:headEnd type="diamond" w="med" len="med"/>
              <a:tailEnd type="diamond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/>
            </a:p>
          </p:txBody>
        </p:sp>
      </p:grpSp>
      <p:sp>
        <p:nvSpPr>
          <p:cNvPr id="48" name="文本框 8"/>
          <p:cNvSpPr txBox="1"/>
          <p:nvPr/>
        </p:nvSpPr>
        <p:spPr>
          <a:xfrm>
            <a:off x="792508" y="251795"/>
            <a:ext cx="5470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文本框 9"/>
          <p:cNvSpPr txBox="1">
            <a:spLocks noChangeArrowheads="1"/>
          </p:cNvSpPr>
          <p:nvPr/>
        </p:nvSpPr>
        <p:spPr bwMode="auto">
          <a:xfrm>
            <a:off x="1946975" y="3019679"/>
            <a:ext cx="9736259" cy="121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—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When is + </a:t>
            </a:r>
            <a:r>
              <a:rPr lang="zh-CN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活动名词（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+ 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其他）</a:t>
            </a:r>
            <a:r>
              <a:rPr lang="zh-CN" alt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？</a:t>
            </a:r>
            <a:endParaRPr kumimoji="1" lang="zh-CN" altLang="en-US" sz="2800" dirty="0">
              <a:solidFill>
                <a:srgbClr val="000000"/>
              </a:solidFill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</a:endParaRPr>
          </a:p>
          <a:p>
            <a:pPr>
              <a:lnSpc>
                <a:spcPct val="130000"/>
              </a:lnSpc>
            </a:pPr>
            <a:r>
              <a:rPr kumimoji="1"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—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I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t’s in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/on/at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 +</a:t>
            </a:r>
            <a:r>
              <a:rPr 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月份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/</a:t>
            </a:r>
            <a:r>
              <a:rPr lang="zh-CN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星期和具体时间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/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具体时间点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.</a:t>
            </a:r>
            <a:endParaRPr kumimoji="1" lang="en-US" altLang="zh-CN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Comic Sans MS" panose="030F0702030302020204" pitchFamily="66" charset="0"/>
              <a:sym typeface="+mn-ea"/>
            </a:endParaRPr>
          </a:p>
        </p:txBody>
      </p:sp>
      <p:pic>
        <p:nvPicPr>
          <p:cNvPr id="2050" name="Picture 2" descr="https://img95.699pic.com/xsj/0d/ha/ib.jpg%21/fh/300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8" t="3419" r="11176" b="-4045"/>
          <a:stretch>
            <a:fillRect/>
          </a:stretch>
        </p:blipFill>
        <p:spPr bwMode="auto">
          <a:xfrm>
            <a:off x="9159103" y="4212065"/>
            <a:ext cx="1662545" cy="215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954636"/>
            <a:ext cx="9738529" cy="1226163"/>
            <a:chOff x="862511" y="1413046"/>
            <a:chExt cx="4175971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200972" y="1438510"/>
              <a:ext cx="3752754" cy="6165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endParaRPr lang="en-US" altLang="zh-CN" sz="2800" b="1">
                <a:latin typeface="Comic Sans MS" panose="030F0702030302020204" pitchFamily="66" charset="0"/>
                <a:sym typeface="+mn-ea"/>
              </a:endParaRPr>
            </a:p>
            <a:p>
              <a:r>
                <a:rPr lang="en-US" altLang="zh-CN" sz="2800" b="1">
                  <a:latin typeface="Comic Sans MS" panose="030F0702030302020204" pitchFamily="66" charset="0"/>
                  <a:sym typeface="+mn-ea"/>
                </a:rPr>
                <a:t>We</a:t>
              </a:r>
              <a:r>
                <a:rPr lang="en-US" altLang="zh-CN" sz="2800" b="1">
                  <a:solidFill>
                    <a:srgbClr val="FF0000"/>
                  </a:solidFill>
                  <a:latin typeface="Comic Sans MS" panose="030F0702030302020204" pitchFamily="66" charset="0"/>
                  <a:sym typeface="+mn-ea"/>
                </a:rPr>
                <a:t>’ll</a:t>
              </a:r>
              <a:r>
                <a:rPr lang="en-US" altLang="zh-CN" sz="2800" b="1">
                  <a:latin typeface="Comic Sans MS" panose="030F0702030302020204" pitchFamily="66" charset="0"/>
                  <a:sym typeface="+mn-ea"/>
                </a:rPr>
                <a:t> </a:t>
              </a:r>
              <a:r>
                <a:rPr lang="en-US" altLang="zh-CN" sz="2800" b="1">
                  <a:solidFill>
                    <a:srgbClr val="FF0000"/>
                  </a:solidFill>
                  <a:latin typeface="Comic Sans MS" panose="030F0702030302020204" pitchFamily="66" charset="0"/>
                  <a:sym typeface="+mn-ea"/>
                </a:rPr>
                <a:t>go</a:t>
              </a:r>
              <a:r>
                <a:rPr lang="en-US" altLang="zh-CN" sz="2800" b="1">
                  <a:latin typeface="Comic Sans MS" panose="030F0702030302020204" pitchFamily="66" charset="0"/>
                  <a:sym typeface="+mn-ea"/>
                </a:rPr>
                <a:t> to the Great Wall.</a:t>
              </a:r>
              <a:r>
                <a:rPr lang="zh-CN" altLang="en-US" sz="2800" b="1">
                  <a:latin typeface="Comic Sans MS" panose="030F0702030302020204" pitchFamily="66" charset="0"/>
                  <a:sym typeface="+mn-ea"/>
                </a:rPr>
                <a:t>我们将要去长城。</a:t>
              </a:r>
              <a:r>
                <a:rPr kumimoji="1" lang="en-US" altLang="zh-CN" sz="3200" b="1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 </a:t>
              </a:r>
              <a:endParaRPr kumimoji="1"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675417" y="3222008"/>
            <a:ext cx="19198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zh-CN" altLang="en-US" sz="3600" dirty="0">
                <a:solidFill>
                  <a:srgbClr val="FE4C83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句型： </a:t>
            </a:r>
            <a:endParaRPr lang="zh-CN" altLang="en-US" sz="2000" dirty="0">
              <a:solidFill>
                <a:srgbClr val="FE4C83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 bwMode="auto">
          <a:xfrm>
            <a:off x="2102850" y="5373435"/>
            <a:ext cx="7056253" cy="778933"/>
            <a:chOff x="854961" y="4214854"/>
            <a:chExt cx="3816161" cy="584482"/>
          </a:xfrm>
        </p:grpSpPr>
        <p:sp>
          <p:nvSpPr>
            <p:cNvPr id="13" name="矩形: 圆角 12"/>
            <p:cNvSpPr/>
            <p:nvPr/>
          </p:nvSpPr>
          <p:spPr>
            <a:xfrm>
              <a:off x="854961" y="4214854"/>
              <a:ext cx="3513177" cy="584482"/>
            </a:xfrm>
            <a:prstGeom prst="roundRect">
              <a:avLst/>
            </a:prstGeom>
            <a:solidFill>
              <a:srgbClr val="FFDEC9"/>
            </a:solidFill>
            <a:ln>
              <a:solidFill>
                <a:schemeClr val="bg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/>
            </a:p>
          </p:txBody>
        </p:sp>
        <p:sp>
          <p:nvSpPr>
            <p:cNvPr id="14" name="文本框 13"/>
            <p:cNvSpPr txBox="1"/>
            <p:nvPr/>
          </p:nvSpPr>
          <p:spPr bwMode="auto">
            <a:xfrm>
              <a:off x="888297" y="4260914"/>
              <a:ext cx="3782825" cy="391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280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They will play football after school.</a:t>
              </a:r>
              <a:endParaRPr kumimoji="1" lang="en-US" altLang="zh-CN" sz="2800">
                <a:solidFill>
                  <a:prstClr val="black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 bwMode="auto">
          <a:xfrm>
            <a:off x="2069976" y="4474367"/>
            <a:ext cx="6123997" cy="778933"/>
            <a:chOff x="2546122" y="3230476"/>
            <a:chExt cx="3748485" cy="584305"/>
          </a:xfrm>
        </p:grpSpPr>
        <p:sp>
          <p:nvSpPr>
            <p:cNvPr id="16" name="矩形: 圆角 15"/>
            <p:cNvSpPr/>
            <p:nvPr/>
          </p:nvSpPr>
          <p:spPr>
            <a:xfrm>
              <a:off x="2546122" y="3230476"/>
              <a:ext cx="3696291" cy="58430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/>
            </a:p>
          </p:txBody>
        </p:sp>
        <p:sp>
          <p:nvSpPr>
            <p:cNvPr id="17" name="文本框 16"/>
            <p:cNvSpPr txBox="1"/>
            <p:nvPr/>
          </p:nvSpPr>
          <p:spPr bwMode="auto">
            <a:xfrm>
              <a:off x="2668389" y="3266995"/>
              <a:ext cx="3626218" cy="3915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280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We will go swimming tomorrow.</a:t>
              </a:r>
              <a:endParaRPr kumimoji="1" lang="en-US" altLang="zh-CN" sz="2800">
                <a:solidFill>
                  <a:prstClr val="black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 bwMode="auto">
          <a:xfrm>
            <a:off x="519935" y="2414578"/>
            <a:ext cx="11163300" cy="4601732"/>
            <a:chOff x="358774" y="1572921"/>
            <a:chExt cx="8372485" cy="3449022"/>
          </a:xfrm>
        </p:grpSpPr>
        <p:sp>
          <p:nvSpPr>
            <p:cNvPr id="21" name="TextBox 2"/>
            <p:cNvSpPr txBox="1">
              <a:spLocks noChangeArrowheads="1"/>
            </p:cNvSpPr>
            <p:nvPr/>
          </p:nvSpPr>
          <p:spPr bwMode="auto">
            <a:xfrm>
              <a:off x="1906626" y="1572921"/>
              <a:ext cx="5554987" cy="51115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altLang="en-US" sz="3200" b="1" dirty="0">
                  <a:solidFill>
                    <a:srgbClr val="00B0F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用来表示某人将要做某事</a:t>
              </a:r>
              <a:r>
                <a:rPr lang="en-US" altLang="zh-CN" sz="3200" b="1" dirty="0">
                  <a:solidFill>
                    <a:srgbClr val="00B0F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(</a:t>
              </a:r>
              <a:r>
                <a:rPr lang="zh-CN" altLang="zh-CN" sz="3200" b="1" dirty="0">
                  <a:solidFill>
                    <a:srgbClr val="00B0F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一般将来时</a:t>
              </a:r>
              <a:r>
                <a:rPr lang="en-US" altLang="zh-CN" sz="3200" b="1" dirty="0">
                  <a:solidFill>
                    <a:srgbClr val="00B0F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)</a:t>
              </a:r>
            </a:p>
          </p:txBody>
        </p:sp>
        <p:sp>
          <p:nvSpPr>
            <p:cNvPr id="20" name="矩形: 圆角 30"/>
            <p:cNvSpPr/>
            <p:nvPr/>
          </p:nvSpPr>
          <p:spPr>
            <a:xfrm>
              <a:off x="358774" y="1785579"/>
              <a:ext cx="8372485" cy="3236364"/>
            </a:xfrm>
            <a:custGeom>
              <a:avLst/>
              <a:gdLst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8008354 w 8338528"/>
                <a:gd name="connsiteY2" fmla="*/ 0 h 3129314"/>
                <a:gd name="connsiteX3" fmla="*/ 8338528 w 8338528"/>
                <a:gd name="connsiteY3" fmla="*/ 330174 h 3129314"/>
                <a:gd name="connsiteX4" fmla="*/ 8338528 w 8338528"/>
                <a:gd name="connsiteY4" fmla="*/ 2799140 h 3129314"/>
                <a:gd name="connsiteX5" fmla="*/ 8008354 w 8338528"/>
                <a:gd name="connsiteY5" fmla="*/ 3129314 h 3129314"/>
                <a:gd name="connsiteX6" fmla="*/ 330174 w 8338528"/>
                <a:gd name="connsiteY6" fmla="*/ 3129314 h 3129314"/>
                <a:gd name="connsiteX7" fmla="*/ 0 w 8338528"/>
                <a:gd name="connsiteY7" fmla="*/ 2799140 h 3129314"/>
                <a:gd name="connsiteX8" fmla="*/ 0 w 8338528"/>
                <a:gd name="connsiteY8" fmla="*/ 330174 h 3129314"/>
                <a:gd name="connsiteX0-1" fmla="*/ 0 w 8338528"/>
                <a:gd name="connsiteY0-2" fmla="*/ 330174 h 3129314"/>
                <a:gd name="connsiteX1-3" fmla="*/ 330174 w 8338528"/>
                <a:gd name="connsiteY1-4" fmla="*/ 0 h 3129314"/>
                <a:gd name="connsiteX2-5" fmla="*/ 1618238 w 8338528"/>
                <a:gd name="connsiteY2-6" fmla="*/ 3342 h 3129314"/>
                <a:gd name="connsiteX3-7" fmla="*/ 8008354 w 8338528"/>
                <a:gd name="connsiteY3-8" fmla="*/ 0 h 3129314"/>
                <a:gd name="connsiteX4-9" fmla="*/ 8338528 w 8338528"/>
                <a:gd name="connsiteY4-10" fmla="*/ 330174 h 3129314"/>
                <a:gd name="connsiteX5-11" fmla="*/ 8338528 w 8338528"/>
                <a:gd name="connsiteY5-12" fmla="*/ 2799140 h 3129314"/>
                <a:gd name="connsiteX6-13" fmla="*/ 8008354 w 8338528"/>
                <a:gd name="connsiteY6-14" fmla="*/ 3129314 h 3129314"/>
                <a:gd name="connsiteX7-15" fmla="*/ 330174 w 8338528"/>
                <a:gd name="connsiteY7-16" fmla="*/ 3129314 h 3129314"/>
                <a:gd name="connsiteX8-17" fmla="*/ 0 w 8338528"/>
                <a:gd name="connsiteY8-18" fmla="*/ 2799140 h 3129314"/>
                <a:gd name="connsiteX9" fmla="*/ 0 w 8338528"/>
                <a:gd name="connsiteY9" fmla="*/ 330174 h 3129314"/>
                <a:gd name="connsiteX0-19" fmla="*/ 0 w 8338528"/>
                <a:gd name="connsiteY0-20" fmla="*/ 330174 h 3129314"/>
                <a:gd name="connsiteX1-21" fmla="*/ 330174 w 8338528"/>
                <a:gd name="connsiteY1-22" fmla="*/ 0 h 3129314"/>
                <a:gd name="connsiteX2-23" fmla="*/ 1618238 w 8338528"/>
                <a:gd name="connsiteY2-24" fmla="*/ 3342 h 3129314"/>
                <a:gd name="connsiteX3-25" fmla="*/ 6743131 w 8338528"/>
                <a:gd name="connsiteY3-26" fmla="*/ 3342 h 3129314"/>
                <a:gd name="connsiteX4-27" fmla="*/ 8008354 w 8338528"/>
                <a:gd name="connsiteY4-28" fmla="*/ 0 h 3129314"/>
                <a:gd name="connsiteX5-29" fmla="*/ 8338528 w 8338528"/>
                <a:gd name="connsiteY5-30" fmla="*/ 330174 h 3129314"/>
                <a:gd name="connsiteX6-31" fmla="*/ 8338528 w 8338528"/>
                <a:gd name="connsiteY6-32" fmla="*/ 2799140 h 3129314"/>
                <a:gd name="connsiteX7-33" fmla="*/ 8008354 w 8338528"/>
                <a:gd name="connsiteY7-34" fmla="*/ 3129314 h 3129314"/>
                <a:gd name="connsiteX8-35" fmla="*/ 330174 w 8338528"/>
                <a:gd name="connsiteY8-36" fmla="*/ 3129314 h 3129314"/>
                <a:gd name="connsiteX9-37" fmla="*/ 0 w 8338528"/>
                <a:gd name="connsiteY9-38" fmla="*/ 2799140 h 3129314"/>
                <a:gd name="connsiteX10" fmla="*/ 0 w 8338528"/>
                <a:gd name="connsiteY10" fmla="*/ 330174 h 3129314"/>
                <a:gd name="connsiteX0-39" fmla="*/ 6743131 w 8338528"/>
                <a:gd name="connsiteY0-40" fmla="*/ 3342 h 3129314"/>
                <a:gd name="connsiteX1-41" fmla="*/ 8008354 w 8338528"/>
                <a:gd name="connsiteY1-42" fmla="*/ 0 h 3129314"/>
                <a:gd name="connsiteX2-43" fmla="*/ 8338528 w 8338528"/>
                <a:gd name="connsiteY2-44" fmla="*/ 330174 h 3129314"/>
                <a:gd name="connsiteX3-45" fmla="*/ 8338528 w 8338528"/>
                <a:gd name="connsiteY3-46" fmla="*/ 2799140 h 3129314"/>
                <a:gd name="connsiteX4-47" fmla="*/ 8008354 w 8338528"/>
                <a:gd name="connsiteY4-48" fmla="*/ 3129314 h 3129314"/>
                <a:gd name="connsiteX5-49" fmla="*/ 330174 w 8338528"/>
                <a:gd name="connsiteY5-50" fmla="*/ 3129314 h 3129314"/>
                <a:gd name="connsiteX6-51" fmla="*/ 0 w 8338528"/>
                <a:gd name="connsiteY6-52" fmla="*/ 2799140 h 3129314"/>
                <a:gd name="connsiteX7-53" fmla="*/ 0 w 8338528"/>
                <a:gd name="connsiteY7-54" fmla="*/ 330174 h 3129314"/>
                <a:gd name="connsiteX8-55" fmla="*/ 330174 w 8338528"/>
                <a:gd name="connsiteY8-56" fmla="*/ 0 h 3129314"/>
                <a:gd name="connsiteX9-57" fmla="*/ 1618238 w 8338528"/>
                <a:gd name="connsiteY9-58" fmla="*/ 3342 h 3129314"/>
                <a:gd name="connsiteX10-59" fmla="*/ 6834571 w 8338528"/>
                <a:gd name="connsiteY10-60" fmla="*/ 94782 h 3129314"/>
                <a:gd name="connsiteX0-61" fmla="*/ 6743131 w 8338528"/>
                <a:gd name="connsiteY0-62" fmla="*/ 3342 h 3129314"/>
                <a:gd name="connsiteX1-63" fmla="*/ 8008354 w 8338528"/>
                <a:gd name="connsiteY1-64" fmla="*/ 0 h 3129314"/>
                <a:gd name="connsiteX2-65" fmla="*/ 8338528 w 8338528"/>
                <a:gd name="connsiteY2-66" fmla="*/ 330174 h 3129314"/>
                <a:gd name="connsiteX3-67" fmla="*/ 8338528 w 8338528"/>
                <a:gd name="connsiteY3-68" fmla="*/ 2799140 h 3129314"/>
                <a:gd name="connsiteX4-69" fmla="*/ 8008354 w 8338528"/>
                <a:gd name="connsiteY4-70" fmla="*/ 3129314 h 3129314"/>
                <a:gd name="connsiteX5-71" fmla="*/ 330174 w 8338528"/>
                <a:gd name="connsiteY5-72" fmla="*/ 3129314 h 3129314"/>
                <a:gd name="connsiteX6-73" fmla="*/ 0 w 8338528"/>
                <a:gd name="connsiteY6-74" fmla="*/ 2799140 h 3129314"/>
                <a:gd name="connsiteX7-75" fmla="*/ 0 w 8338528"/>
                <a:gd name="connsiteY7-76" fmla="*/ 330174 h 3129314"/>
                <a:gd name="connsiteX8-77" fmla="*/ 330174 w 8338528"/>
                <a:gd name="connsiteY8-78" fmla="*/ 0 h 3129314"/>
                <a:gd name="connsiteX9-79" fmla="*/ 1618238 w 8338528"/>
                <a:gd name="connsiteY9-80" fmla="*/ 3342 h 3129314"/>
                <a:gd name="connsiteX0-81" fmla="*/ 6743131 w 8338528"/>
                <a:gd name="connsiteY0-82" fmla="*/ 3342 h 3129314"/>
                <a:gd name="connsiteX1-83" fmla="*/ 8008354 w 8338528"/>
                <a:gd name="connsiteY1-84" fmla="*/ 0 h 3129314"/>
                <a:gd name="connsiteX2-85" fmla="*/ 8338528 w 8338528"/>
                <a:gd name="connsiteY2-86" fmla="*/ 330174 h 3129314"/>
                <a:gd name="connsiteX3-87" fmla="*/ 8338528 w 8338528"/>
                <a:gd name="connsiteY3-88" fmla="*/ 2799140 h 3129314"/>
                <a:gd name="connsiteX4-89" fmla="*/ 8008354 w 8338528"/>
                <a:gd name="connsiteY4-90" fmla="*/ 3129314 h 3129314"/>
                <a:gd name="connsiteX5-91" fmla="*/ 330174 w 8338528"/>
                <a:gd name="connsiteY5-92" fmla="*/ 3129314 h 3129314"/>
                <a:gd name="connsiteX6-93" fmla="*/ 0 w 8338528"/>
                <a:gd name="connsiteY6-94" fmla="*/ 2799140 h 3129314"/>
                <a:gd name="connsiteX7-95" fmla="*/ 0 w 8338528"/>
                <a:gd name="connsiteY7-96" fmla="*/ 330174 h 3129314"/>
                <a:gd name="connsiteX8-97" fmla="*/ 330174 w 8338528"/>
                <a:gd name="connsiteY8-98" fmla="*/ 0 h 3129314"/>
                <a:gd name="connsiteX9-99" fmla="*/ 1724564 w 8338528"/>
                <a:gd name="connsiteY9-100" fmla="*/ 10431 h 3129314"/>
                <a:gd name="connsiteX0-101" fmla="*/ 6743131 w 8338528"/>
                <a:gd name="connsiteY0-102" fmla="*/ 3342 h 3129314"/>
                <a:gd name="connsiteX1-103" fmla="*/ 8008354 w 8338528"/>
                <a:gd name="connsiteY1-104" fmla="*/ 0 h 3129314"/>
                <a:gd name="connsiteX2-105" fmla="*/ 8338528 w 8338528"/>
                <a:gd name="connsiteY2-106" fmla="*/ 330174 h 3129314"/>
                <a:gd name="connsiteX3-107" fmla="*/ 8338528 w 8338528"/>
                <a:gd name="connsiteY3-108" fmla="*/ 2799140 h 3129314"/>
                <a:gd name="connsiteX4-109" fmla="*/ 8008354 w 8338528"/>
                <a:gd name="connsiteY4-110" fmla="*/ 3129314 h 3129314"/>
                <a:gd name="connsiteX5-111" fmla="*/ 330174 w 8338528"/>
                <a:gd name="connsiteY5-112" fmla="*/ 3129314 h 3129314"/>
                <a:gd name="connsiteX6-113" fmla="*/ 0 w 8338528"/>
                <a:gd name="connsiteY6-114" fmla="*/ 2799140 h 3129314"/>
                <a:gd name="connsiteX7-115" fmla="*/ 0 w 8338528"/>
                <a:gd name="connsiteY7-116" fmla="*/ 330174 h 3129314"/>
                <a:gd name="connsiteX8-117" fmla="*/ 330174 w 8338528"/>
                <a:gd name="connsiteY8-118" fmla="*/ 0 h 3129314"/>
                <a:gd name="connsiteX9-119" fmla="*/ 1703298 w 8338528"/>
                <a:gd name="connsiteY9-120" fmla="*/ 10431 h 3129314"/>
                <a:gd name="connsiteX0-121" fmla="*/ 6743131 w 8338528"/>
                <a:gd name="connsiteY0-122" fmla="*/ 3342 h 3129314"/>
                <a:gd name="connsiteX1-123" fmla="*/ 8008354 w 8338528"/>
                <a:gd name="connsiteY1-124" fmla="*/ 0 h 3129314"/>
                <a:gd name="connsiteX2-125" fmla="*/ 8338528 w 8338528"/>
                <a:gd name="connsiteY2-126" fmla="*/ 330174 h 3129314"/>
                <a:gd name="connsiteX3-127" fmla="*/ 8338528 w 8338528"/>
                <a:gd name="connsiteY3-128" fmla="*/ 2799140 h 3129314"/>
                <a:gd name="connsiteX4-129" fmla="*/ 8008354 w 8338528"/>
                <a:gd name="connsiteY4-130" fmla="*/ 3129314 h 3129314"/>
                <a:gd name="connsiteX5-131" fmla="*/ 330174 w 8338528"/>
                <a:gd name="connsiteY5-132" fmla="*/ 3129314 h 3129314"/>
                <a:gd name="connsiteX6-133" fmla="*/ 0 w 8338528"/>
                <a:gd name="connsiteY6-134" fmla="*/ 2892616 h 3129314"/>
                <a:gd name="connsiteX7-135" fmla="*/ 0 w 8338528"/>
                <a:gd name="connsiteY7-136" fmla="*/ 330174 h 3129314"/>
                <a:gd name="connsiteX8-137" fmla="*/ 330174 w 8338528"/>
                <a:gd name="connsiteY8-138" fmla="*/ 0 h 3129314"/>
                <a:gd name="connsiteX9-139" fmla="*/ 1703298 w 8338528"/>
                <a:gd name="connsiteY9-140" fmla="*/ 10431 h 3129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8338528" h="3129314">
                  <a:moveTo>
                    <a:pt x="6743131" y="3342"/>
                  </a:moveTo>
                  <a:lnTo>
                    <a:pt x="8008354" y="0"/>
                  </a:lnTo>
                  <a:cubicBezTo>
                    <a:pt x="8190704" y="0"/>
                    <a:pt x="8338528" y="147824"/>
                    <a:pt x="8338528" y="330174"/>
                  </a:cubicBezTo>
                  <a:lnTo>
                    <a:pt x="8338528" y="2799140"/>
                  </a:lnTo>
                  <a:cubicBezTo>
                    <a:pt x="8338528" y="2981490"/>
                    <a:pt x="8190704" y="3129314"/>
                    <a:pt x="8008354" y="3129314"/>
                  </a:cubicBezTo>
                  <a:lnTo>
                    <a:pt x="330174" y="3129314"/>
                  </a:lnTo>
                  <a:cubicBezTo>
                    <a:pt x="147824" y="3129314"/>
                    <a:pt x="0" y="3074966"/>
                    <a:pt x="0" y="2892616"/>
                  </a:cubicBezTo>
                  <a:lnTo>
                    <a:pt x="0" y="330174"/>
                  </a:lnTo>
                  <a:cubicBezTo>
                    <a:pt x="0" y="147824"/>
                    <a:pt x="147824" y="0"/>
                    <a:pt x="330174" y="0"/>
                  </a:cubicBezTo>
                  <a:lnTo>
                    <a:pt x="1703298" y="10431"/>
                  </a:lnTo>
                </a:path>
              </a:pathLst>
            </a:custGeom>
            <a:noFill/>
            <a:ln w="19050" cmpd="thickThin">
              <a:solidFill>
                <a:srgbClr val="0099CC">
                  <a:alpha val="70000"/>
                </a:srgbClr>
              </a:solidFill>
              <a:prstDash val="dash"/>
              <a:headEnd type="diamond" w="med" len="med"/>
              <a:tailEnd type="diamond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/>
            </a:p>
          </p:txBody>
        </p:sp>
      </p:grpSp>
      <p:sp>
        <p:nvSpPr>
          <p:cNvPr id="48" name="文本框 8"/>
          <p:cNvSpPr txBox="1"/>
          <p:nvPr/>
        </p:nvSpPr>
        <p:spPr>
          <a:xfrm>
            <a:off x="792508" y="251795"/>
            <a:ext cx="3151130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文本框 9"/>
          <p:cNvSpPr txBox="1">
            <a:spLocks noChangeArrowheads="1"/>
          </p:cNvSpPr>
          <p:nvPr/>
        </p:nvSpPr>
        <p:spPr bwMode="auto">
          <a:xfrm>
            <a:off x="1946976" y="3194303"/>
            <a:ext cx="9736259" cy="73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主语</a:t>
            </a:r>
            <a:r>
              <a:rPr lang="zh-CN" altLang="en-US" sz="3200" dirty="0">
                <a:solidFill>
                  <a:srgbClr val="FF0000"/>
                </a:solidFill>
                <a:latin typeface="Comic Sans MS" panose="030F0702030302020204" pitchFamily="66" charset="0"/>
                <a:sym typeface="+mn-ea"/>
              </a:rPr>
              <a:t>+willdo sth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sym typeface="+mn-ea"/>
              </a:rPr>
              <a:t>.</a:t>
            </a:r>
            <a:endParaRPr kumimoji="1" lang="en-US" altLang="zh-CN" sz="3200" dirty="0">
              <a:solidFill>
                <a:srgbClr val="FF0000"/>
              </a:solidFill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  <a:sym typeface="+mn-ea"/>
            </a:endParaRPr>
          </a:p>
        </p:txBody>
      </p:sp>
      <p:pic>
        <p:nvPicPr>
          <p:cNvPr id="2050" name="Picture 2" descr="https://img95.699pic.com/xsj/0d/ha/ib.jpg%21/fh/300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8" t="3419" r="11176" b="-4045"/>
          <a:stretch>
            <a:fillRect/>
          </a:stretch>
        </p:blipFill>
        <p:spPr bwMode="auto">
          <a:xfrm>
            <a:off x="9159103" y="4212065"/>
            <a:ext cx="1662545" cy="215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09880" y="2018030"/>
            <a:ext cx="7014845" cy="38931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09930" y="305873"/>
            <a:ext cx="15023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Review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6571" y="926391"/>
            <a:ext cx="1062873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一人问，全班抢答。随意挑选一个节日，看谁最快说出在几月。</a:t>
            </a:r>
            <a:endParaRPr 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466695" y="1554311"/>
            <a:ext cx="2804160" cy="5262245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rgbClr val="708688"/>
            </a:prstShdw>
          </a:effectLst>
        </p:spPr>
        <p:txBody>
          <a:bodyPr wrap="non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New Year’s Day</a:t>
            </a:r>
          </a:p>
          <a:p>
            <a:r>
              <a:rPr lang="en-US" sz="2400" dirty="0">
                <a:solidFill>
                  <a:srgbClr val="FF00FF"/>
                </a:solidFill>
                <a:latin typeface="Comic Sans MS" panose="030F0702030302020204" pitchFamily="66" charset="0"/>
              </a:rPr>
              <a:t>Winter Vacation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Tree Planting Day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srgbClr val="FF00FF"/>
                </a:solidFill>
                <a:latin typeface="Comic Sans MS" panose="030F0702030302020204" pitchFamily="66" charset="0"/>
              </a:rPr>
              <a:t>English Party</a:t>
            </a:r>
          </a:p>
          <a:p>
            <a:r>
              <a:rPr lang="en-US" sz="2400" dirty="0" err="1">
                <a:latin typeface="Comic Sans MS" panose="030F0702030302020204" pitchFamily="66" charset="0"/>
              </a:rPr>
              <a:t>Labour</a:t>
            </a:r>
            <a:r>
              <a:rPr lang="en-US" sz="2400" dirty="0">
                <a:latin typeface="Comic Sans MS" panose="030F0702030302020204" pitchFamily="66" charset="0"/>
              </a:rPr>
              <a:t> Day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 Mother’s Day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srgbClr val="FF00FF"/>
                </a:solidFill>
                <a:latin typeface="Comic Sans MS" panose="030F0702030302020204" pitchFamily="66" charset="0"/>
              </a:rPr>
              <a:t>Children’s Day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srgbClr val="FF00FF"/>
                </a:solidFill>
                <a:latin typeface="Comic Sans MS" panose="030F0702030302020204" pitchFamily="66" charset="0"/>
              </a:rPr>
              <a:t>Father’s Day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 Summer Vacation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srgbClr val="FF00FF"/>
                </a:solidFill>
                <a:latin typeface="Comic Sans MS" panose="030F0702030302020204" pitchFamily="66" charset="0"/>
              </a:rPr>
              <a:t>Teacher</a:t>
            </a:r>
            <a:r>
              <a:rPr lang="en-US" altLang="zh-CN" sz="2400" dirty="0">
                <a:solidFill>
                  <a:srgbClr val="FF00FF"/>
                </a:solidFill>
                <a:latin typeface="Comic Sans MS" panose="030F0702030302020204" pitchFamily="66" charset="0"/>
              </a:rPr>
              <a:t>s</a:t>
            </a:r>
            <a:r>
              <a:rPr lang="en-US" sz="2400" dirty="0">
                <a:solidFill>
                  <a:srgbClr val="FF00FF"/>
                </a:solidFill>
                <a:latin typeface="Comic Sans MS" panose="030F0702030302020204" pitchFamily="66" charset="0"/>
              </a:rPr>
              <a:t>’ Day</a:t>
            </a:r>
          </a:p>
          <a:p>
            <a:r>
              <a:rPr lang="en-US" sz="2400" dirty="0">
                <a:solidFill>
                  <a:srgbClr val="FF00FF"/>
                </a:solidFill>
                <a:latin typeface="Comic Sans MS" panose="030F0702030302020204" pitchFamily="66" charset="0"/>
              </a:rPr>
              <a:t>Mid-Autumn Day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  National Day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  </a:t>
            </a:r>
            <a:r>
              <a:rPr lang="en-US" sz="2400" dirty="0">
                <a:solidFill>
                  <a:srgbClr val="FF00FF"/>
                </a:solidFill>
                <a:latin typeface="Comic Sans MS" panose="030F0702030302020204" pitchFamily="66" charset="0"/>
              </a:rPr>
              <a:t>Thanksgiving Day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  Christmas</a:t>
            </a:r>
          </a:p>
        </p:txBody>
      </p:sp>
      <p:sp>
        <p:nvSpPr>
          <p:cNvPr id="21" name="圆角矩形 20"/>
          <p:cNvSpPr/>
          <p:nvPr/>
        </p:nvSpPr>
        <p:spPr>
          <a:xfrm>
            <a:off x="801900" y="2682026"/>
            <a:ext cx="3072537" cy="640270"/>
          </a:xfrm>
          <a:prstGeom prst="roundRect">
            <a:avLst/>
          </a:prstGeom>
          <a:noFill/>
          <a:ln w="38100">
            <a:solidFill>
              <a:srgbClr val="FA4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When is ...?</a:t>
            </a:r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801265" y="3865666"/>
            <a:ext cx="3072537" cy="640270"/>
          </a:xfrm>
          <a:prstGeom prst="roundRect">
            <a:avLst/>
          </a:prstGeom>
          <a:noFill/>
          <a:ln w="38100">
            <a:solidFill>
              <a:srgbClr val="FA4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It’s in ...</a:t>
            </a:r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87500" y="1683385"/>
            <a:ext cx="10535920" cy="44380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lstStyle/>
          <a:p>
            <a:pPr defTabSz="913130" eaLnBrk="0" hangingPunct="0"/>
            <a:r>
              <a:rPr lang="en-US" altLang="zh-CN" sz="2800">
                <a:latin typeface="Comic Sans MS" panose="030F0702030302020204" pitchFamily="66" charset="0"/>
              </a:rPr>
              <a:t>I like ________</a:t>
            </a:r>
            <a:r>
              <a:rPr lang="zh-CN" altLang="en-US" sz="2800">
                <a:latin typeface="Comic Sans MS" panose="030F0702030302020204" pitchFamily="66" charset="0"/>
              </a:rPr>
              <a:t>. I really like the _______.</a:t>
            </a:r>
          </a:p>
          <a:p>
            <a:pPr defTabSz="913130" eaLnBrk="0" hangingPunct="0"/>
            <a:endParaRPr lang="en-US" sz="2800">
              <a:latin typeface="Comic Sans MS" panose="030F0702030302020204" pitchFamily="66" charset="0"/>
            </a:endParaRPr>
          </a:p>
          <a:p>
            <a:pPr defTabSz="913130" eaLnBrk="0" hangingPunct="0"/>
            <a:r>
              <a:rPr lang="zh-CN" altLang="en-US" sz="2800">
                <a:latin typeface="Comic Sans MS" panose="030F0702030302020204" pitchFamily="66" charset="0"/>
              </a:rPr>
              <a:t>I like autumn, too. We usually have a ________ in autumn.</a:t>
            </a:r>
          </a:p>
          <a:p>
            <a:pPr defTabSz="913130" eaLnBrk="0" hangingPunct="0"/>
            <a:endParaRPr lang="en-US" sz="2800">
              <a:latin typeface="Comic Sans MS" panose="030F0702030302020204" pitchFamily="66" charset="0"/>
            </a:endParaRPr>
          </a:p>
          <a:p>
            <a:pPr defTabSz="913130" eaLnBrk="0" hangingPunct="0"/>
            <a:r>
              <a:rPr lang="zh-CN" altLang="en-US" sz="2800">
                <a:latin typeface="Comic Sans MS" panose="030F0702030302020204" pitchFamily="66" charset="0"/>
              </a:rPr>
              <a:t>Great! ______ is the trip ________?</a:t>
            </a:r>
          </a:p>
          <a:p>
            <a:pPr defTabSz="913130" eaLnBrk="0" hangingPunct="0"/>
            <a:endParaRPr lang="en-US" sz="2800">
              <a:latin typeface="Comic Sans MS" panose="030F0702030302020204" pitchFamily="66" charset="0"/>
            </a:endParaRPr>
          </a:p>
          <a:p>
            <a:pPr defTabSz="913130" eaLnBrk="0" hangingPunct="0"/>
            <a:r>
              <a:rPr lang="zh-CN" altLang="en-US" sz="2800">
                <a:latin typeface="Comic Sans MS" panose="030F0702030302020204" pitchFamily="66" charset="0"/>
              </a:rPr>
              <a:t>____________. We</a:t>
            </a:r>
            <a:r>
              <a:rPr lang="en-US" altLang="zh-CN" sz="2800">
                <a:latin typeface="Comic Sans MS" panose="030F0702030302020204" pitchFamily="66" charset="0"/>
              </a:rPr>
              <a:t>’</a:t>
            </a:r>
            <a:r>
              <a:rPr lang="zh-CN" altLang="en-US" sz="2800">
                <a:latin typeface="Comic Sans MS" panose="030F0702030302020204" pitchFamily="66" charset="0"/>
              </a:rPr>
              <a:t>ll go to _________</a:t>
            </a:r>
            <a:r>
              <a:rPr lang="en-US" altLang="zh-CN" sz="2800">
                <a:latin typeface="Comic Sans MS" panose="030F0702030302020204" pitchFamily="66" charset="0"/>
              </a:rPr>
              <a:t>__</a:t>
            </a:r>
            <a:r>
              <a:rPr lang="zh-CN" altLang="en-US" sz="2800">
                <a:latin typeface="Comic Sans MS" panose="030F0702030302020204" pitchFamily="66" charset="0"/>
              </a:rPr>
              <a:t>_.</a:t>
            </a:r>
          </a:p>
          <a:p>
            <a:pPr defTabSz="913130" eaLnBrk="0" hangingPunct="0"/>
            <a:endParaRPr lang="en-US" sz="2800">
              <a:latin typeface="Comic Sans MS" panose="030F0702030302020204" pitchFamily="66" charset="0"/>
            </a:endParaRPr>
          </a:p>
          <a:p>
            <a:pPr defTabSz="913130" eaLnBrk="0" hangingPunct="0"/>
            <a:r>
              <a:rPr lang="zh-CN" altLang="en-US" sz="2800">
                <a:latin typeface="Comic Sans MS" panose="030F0702030302020204" pitchFamily="66" charset="0"/>
              </a:rPr>
              <a:t>Cool! I love the Great Wall.</a:t>
            </a:r>
            <a:r>
              <a:rPr lang="en-US" sz="2800">
                <a:latin typeface="xumin" pitchFamily="2" charset="0"/>
              </a:rPr>
              <a:t>             </a:t>
            </a:r>
            <a:endParaRPr lang="zh-CN" altLang="en-US" sz="2800"/>
          </a:p>
        </p:txBody>
      </p:sp>
      <p:pic>
        <p:nvPicPr>
          <p:cNvPr id="4" name="Picture 5" descr="Let's talk 2_副本_副本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75397" y="1417654"/>
            <a:ext cx="7445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Let's talk 2_副本_副本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33559" y="3363518"/>
            <a:ext cx="7445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Let's talk 2_副本_副本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2284" y="5058333"/>
            <a:ext cx="7445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72861" y="1652953"/>
            <a:ext cx="13773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zh-CN" altLang="en-US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utumn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381352" y="1617785"/>
            <a:ext cx="1366838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colours</a:t>
            </a:r>
          </a:p>
        </p:txBody>
      </p:sp>
      <p:sp>
        <p:nvSpPr>
          <p:cNvPr id="9" name="Text 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723833" y="2506227"/>
            <a:ext cx="1952625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school trip</a:t>
            </a:r>
          </a:p>
        </p:txBody>
      </p:sp>
      <p:sp>
        <p:nvSpPr>
          <p:cNvPr id="10" name="Text 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824696" y="3363811"/>
            <a:ext cx="1139825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When</a:t>
            </a:r>
          </a:p>
        </p:txBody>
      </p:sp>
      <p:sp>
        <p:nvSpPr>
          <p:cNvPr id="11" name="Text 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617784" y="4192899"/>
            <a:ext cx="2781531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It</a:t>
            </a:r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zh-CN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s in October</a:t>
            </a:r>
          </a:p>
        </p:txBody>
      </p:sp>
      <p:sp>
        <p:nvSpPr>
          <p:cNvPr id="12" name="Text Box 14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444537" y="4272461"/>
            <a:ext cx="2670175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the Great Wall</a:t>
            </a:r>
          </a:p>
        </p:txBody>
      </p:sp>
      <p:sp>
        <p:nvSpPr>
          <p:cNvPr id="13" name="Text Box 15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051877" y="3363623"/>
            <a:ext cx="1671638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this year</a:t>
            </a:r>
          </a:p>
        </p:txBody>
      </p:sp>
      <p:pic>
        <p:nvPicPr>
          <p:cNvPr id="14" name="Picture 4" descr="图片1_副本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 rot="21267722">
            <a:off x="875882" y="2408255"/>
            <a:ext cx="8905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图片1_副本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 rot="21267722">
            <a:off x="903187" y="4233880"/>
            <a:ext cx="8905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文本框 8"/>
          <p:cNvSpPr txBox="1"/>
          <p:nvPr>
            <p:custDataLst>
              <p:tags r:id="rId14"/>
            </p:custDataLst>
          </p:nvPr>
        </p:nvSpPr>
        <p:spPr>
          <a:xfrm>
            <a:off x="792480" y="252095"/>
            <a:ext cx="3674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Role play.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000" y="1194723"/>
            <a:ext cx="7135824" cy="4747515"/>
          </a:xfrm>
          <a:prstGeom prst="rect">
            <a:avLst/>
          </a:prstGeom>
        </p:spPr>
      </p:pic>
      <p:sp>
        <p:nvSpPr>
          <p:cNvPr id="5" name="文本框 8"/>
          <p:cNvSpPr txBox="1"/>
          <p:nvPr>
            <p:custDataLst>
              <p:tags r:id="rId1"/>
            </p:custDataLst>
          </p:nvPr>
        </p:nvSpPr>
        <p:spPr>
          <a:xfrm>
            <a:off x="777368" y="379562"/>
            <a:ext cx="3842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Watch the video.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7" name="图片 6">
            <a:hlinkClick r:id="rId7" action="ppaction://hlinkfile"/>
          </p:cNvPr>
          <p:cNvPicPr>
            <a:picLocks noChangeAspect="1"/>
          </p:cNvPicPr>
          <p:nvPr/>
        </p:nvPicPr>
        <p:blipFill rotWithShape="1">
          <a:blip r:embed="rId8"/>
          <a:srcRect t="-2" b="4673"/>
          <a:stretch>
            <a:fillRect/>
          </a:stretch>
        </p:blipFill>
        <p:spPr>
          <a:xfrm>
            <a:off x="2467898" y="1793238"/>
            <a:ext cx="6617110" cy="3722124"/>
          </a:xfrm>
          <a:prstGeom prst="roundRect">
            <a:avLst>
              <a:gd name="adj" fmla="val 12176"/>
            </a:avLst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dministrator\Desktop\Screenshot_20200725-101845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2"/>
          <a:srcRect l="234" t="51219" b="6194"/>
          <a:stretch>
            <a:fillRect/>
          </a:stretch>
        </p:blipFill>
        <p:spPr bwMode="auto">
          <a:xfrm>
            <a:off x="0" y="771525"/>
            <a:ext cx="12192000" cy="608647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>
            <p:custDataLst>
              <p:tags r:id="rId2"/>
            </p:custDataLst>
          </p:nvPr>
        </p:nvSpPr>
        <p:spPr>
          <a:xfrm>
            <a:off x="558139" y="810628"/>
            <a:ext cx="9580563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What will you do for your mum on Mother’s Day?</a:t>
            </a:r>
          </a:p>
        </p:txBody>
      </p:sp>
      <p:sp>
        <p:nvSpPr>
          <p:cNvPr id="20" name="TextBox 19"/>
          <p:cNvSpPr txBox="1"/>
          <p:nvPr>
            <p:custDataLst>
              <p:tags r:id="rId3"/>
            </p:custDataLst>
          </p:nvPr>
        </p:nvSpPr>
        <p:spPr>
          <a:xfrm>
            <a:off x="1487814" y="1796141"/>
            <a:ext cx="5731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I’ll cook for my mother.</a:t>
            </a:r>
          </a:p>
          <a:p>
            <a:r>
              <a:rPr lang="en-US" altLang="zh-CN" sz="2800" dirty="0">
                <a:latin typeface="Comic Sans MS" panose="030F0702030302020204" pitchFamily="66" charset="0"/>
              </a:rPr>
              <a:t>What about you?</a:t>
            </a: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5843569" y="1912410"/>
            <a:ext cx="1851660" cy="1191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I’ll make a card.</a:t>
            </a:r>
          </a:p>
        </p:txBody>
      </p:sp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1444559" y="4357692"/>
            <a:ext cx="65787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What about you and your partner?</a:t>
            </a:r>
          </a:p>
        </p:txBody>
      </p:sp>
      <p:sp>
        <p:nvSpPr>
          <p:cNvPr id="10" name="TextBox 9"/>
          <p:cNvSpPr txBox="1"/>
          <p:nvPr>
            <p:custDataLst>
              <p:tags r:id="rId6"/>
            </p:custDataLst>
          </p:nvPr>
        </p:nvSpPr>
        <p:spPr>
          <a:xfrm>
            <a:off x="2624749" y="5221936"/>
            <a:ext cx="1019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Comic Sans MS" panose="030F0702030302020204" pitchFamily="66" charset="0"/>
              </a:rPr>
              <a:t>I will</a:t>
            </a:r>
          </a:p>
        </p:txBody>
      </p:sp>
      <p:sp>
        <p:nvSpPr>
          <p:cNvPr id="11" name="TextBox 10"/>
          <p:cNvSpPr txBox="1"/>
          <p:nvPr>
            <p:custDataLst>
              <p:tags r:id="rId7"/>
            </p:custDataLst>
          </p:nvPr>
        </p:nvSpPr>
        <p:spPr>
          <a:xfrm>
            <a:off x="4108125" y="5694060"/>
            <a:ext cx="1019199" cy="585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Comic Sans MS" panose="030F0702030302020204" pitchFamily="66" charset="0"/>
              </a:rPr>
              <a:t>will</a:t>
            </a:r>
          </a:p>
        </p:txBody>
      </p:sp>
      <p:sp>
        <p:nvSpPr>
          <p:cNvPr id="12" name="TextBox 11"/>
          <p:cNvSpPr txBox="1"/>
          <p:nvPr>
            <p:custDataLst>
              <p:tags r:id="rId8"/>
            </p:custDataLst>
          </p:nvPr>
        </p:nvSpPr>
        <p:spPr>
          <a:xfrm>
            <a:off x="8023225" y="2576830"/>
            <a:ext cx="3752850" cy="3527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34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cook</a:t>
            </a:r>
          </a:p>
          <a:p>
            <a:pPr>
              <a:lnSpc>
                <a:spcPts val="34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make a card</a:t>
            </a:r>
          </a:p>
          <a:p>
            <a:pPr>
              <a:lnSpc>
                <a:spcPts val="34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sing to her</a:t>
            </a:r>
          </a:p>
          <a:p>
            <a:pPr>
              <a:lnSpc>
                <a:spcPts val="34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say “Thank you”</a:t>
            </a:r>
          </a:p>
          <a:p>
            <a:pPr>
              <a:lnSpc>
                <a:spcPts val="34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write her a letter</a:t>
            </a:r>
          </a:p>
          <a:p>
            <a:pPr>
              <a:lnSpc>
                <a:spcPts val="34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tell her a story</a:t>
            </a:r>
          </a:p>
          <a:p>
            <a:pPr>
              <a:lnSpc>
                <a:spcPts val="34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play the </a:t>
            </a:r>
            <a:r>
              <a:rPr lang="en-US" altLang="zh-CN" sz="2800" i="1" dirty="0" err="1">
                <a:latin typeface="Comic Sans MS" panose="030F0702030302020204" pitchFamily="66" charset="0"/>
              </a:rPr>
              <a:t>pipa</a:t>
            </a:r>
            <a:r>
              <a:rPr lang="en-US" altLang="zh-CN" sz="2800" dirty="0">
                <a:latin typeface="Comic Sans MS" panose="030F0702030302020204" pitchFamily="66" charset="0"/>
              </a:rPr>
              <a:t> for her</a:t>
            </a:r>
          </a:p>
        </p:txBody>
      </p:sp>
      <p:sp>
        <p:nvSpPr>
          <p:cNvPr id="19" name="TextBox 18"/>
          <p:cNvSpPr txBox="1"/>
          <p:nvPr>
            <p:custDataLst>
              <p:tags r:id="rId9"/>
            </p:custDataLst>
          </p:nvPr>
        </p:nvSpPr>
        <p:spPr>
          <a:xfrm>
            <a:off x="3644362" y="5232414"/>
            <a:ext cx="3125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Comic Sans MS" panose="030F0702030302020204" pitchFamily="66" charset="0"/>
              </a:rPr>
              <a:t>play the </a:t>
            </a:r>
            <a:r>
              <a:rPr lang="en-US" altLang="zh-CN" sz="2400" i="1">
                <a:solidFill>
                  <a:srgbClr val="FF0000"/>
                </a:solidFill>
                <a:latin typeface="Comic Sans MS" panose="030F0702030302020204" pitchFamily="66" charset="0"/>
              </a:rPr>
              <a:t>pipa</a:t>
            </a:r>
            <a:r>
              <a:rPr lang="en-US" altLang="zh-CN" sz="2400">
                <a:solidFill>
                  <a:srgbClr val="FF0000"/>
                </a:solidFill>
                <a:latin typeface="Comic Sans MS" panose="030F0702030302020204" pitchFamily="66" charset="0"/>
              </a:rPr>
              <a:t> for her</a:t>
            </a:r>
            <a:endParaRPr lang="zh-CN" altLang="en-US" sz="24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>
            <p:custDataLst>
              <p:tags r:id="rId10"/>
            </p:custDataLst>
          </p:nvPr>
        </p:nvSpPr>
        <p:spPr>
          <a:xfrm>
            <a:off x="2975890" y="5760476"/>
            <a:ext cx="1132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Comic Sans MS" panose="030F0702030302020204" pitchFamily="66" charset="0"/>
              </a:rPr>
              <a:t>Sarah</a:t>
            </a:r>
            <a:endParaRPr lang="zh-CN" altLang="en-US" sz="24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9"/>
          <p:cNvSpPr txBox="1"/>
          <p:nvPr>
            <p:custDataLst>
              <p:tags r:id="rId11"/>
            </p:custDataLst>
          </p:nvPr>
        </p:nvSpPr>
        <p:spPr>
          <a:xfrm>
            <a:off x="4715776" y="5810348"/>
            <a:ext cx="36860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Comic Sans MS" panose="030F0702030302020204" pitchFamily="66" charset="0"/>
              </a:rPr>
              <a:t>tell her mother a story</a:t>
            </a:r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cxnSp>
        <p:nvCxnSpPr>
          <p:cNvPr id="13" name="直接连接符 12"/>
          <p:cNvCxnSpPr/>
          <p:nvPr>
            <p:custDataLst>
              <p:tags r:id="rId12"/>
            </p:custDataLst>
          </p:nvPr>
        </p:nvCxnSpPr>
        <p:spPr>
          <a:xfrm>
            <a:off x="8151454" y="4727811"/>
            <a:ext cx="2962910" cy="5016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>
            <p:custDataLst>
              <p:tags r:id="rId13"/>
            </p:custDataLst>
          </p:nvPr>
        </p:nvCxnSpPr>
        <p:spPr>
          <a:xfrm flipV="1">
            <a:off x="11101981" y="2273194"/>
            <a:ext cx="0" cy="250478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0"/>
          <p:cNvSpPr txBox="1"/>
          <p:nvPr>
            <p:custDataLst>
              <p:tags r:id="rId14"/>
            </p:custDataLst>
          </p:nvPr>
        </p:nvSpPr>
        <p:spPr>
          <a:xfrm>
            <a:off x="8023225" y="1490980"/>
            <a:ext cx="3898265" cy="561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write sb a letter</a:t>
            </a:r>
            <a:r>
              <a:rPr lang="en-US" altLang="zh-CN" sz="240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=write a letter to sb</a:t>
            </a:r>
            <a:r>
              <a:rPr lang="zh-CN" altLang="zh-CN" sz="240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给某人写信</a:t>
            </a:r>
            <a:endParaRPr lang="en-US" altLang="zh-CN" sz="2400" dirty="0">
              <a:solidFill>
                <a:srgbClr val="C00000"/>
              </a:solidFill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</a:endParaRPr>
          </a:p>
        </p:txBody>
      </p:sp>
      <p:cxnSp>
        <p:nvCxnSpPr>
          <p:cNvPr id="3" name="直接连接符 2"/>
          <p:cNvCxnSpPr/>
          <p:nvPr>
            <p:custDataLst>
              <p:tags r:id="rId15"/>
            </p:custDataLst>
          </p:nvPr>
        </p:nvCxnSpPr>
        <p:spPr>
          <a:xfrm>
            <a:off x="8023225" y="5205966"/>
            <a:ext cx="274188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>
            <p:custDataLst>
              <p:tags r:id="rId16"/>
            </p:custDataLst>
          </p:nvPr>
        </p:nvCxnSpPr>
        <p:spPr>
          <a:xfrm>
            <a:off x="8040543" y="5174038"/>
            <a:ext cx="175586" cy="86714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0"/>
          <p:cNvSpPr txBox="1"/>
          <p:nvPr>
            <p:custDataLst>
              <p:tags r:id="rId17"/>
            </p:custDataLst>
          </p:nvPr>
        </p:nvSpPr>
        <p:spPr>
          <a:xfrm>
            <a:off x="8293735" y="5774055"/>
            <a:ext cx="3898265" cy="561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tell sb sth=tell sth to sb.</a:t>
            </a:r>
            <a:r>
              <a:rPr lang="zh-CN" sz="240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告诉某人某事</a:t>
            </a:r>
            <a:endParaRPr lang="zh-CN" sz="2400" dirty="0">
              <a:solidFill>
                <a:srgbClr val="C00000"/>
              </a:solidFill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</a:endParaRPr>
          </a:p>
        </p:txBody>
      </p:sp>
      <p:sp>
        <p:nvSpPr>
          <p:cNvPr id="22" name="文本框 8"/>
          <p:cNvSpPr txBox="1"/>
          <p:nvPr>
            <p:custDataLst>
              <p:tags r:id="rId18"/>
            </p:custDataLst>
          </p:nvPr>
        </p:nvSpPr>
        <p:spPr>
          <a:xfrm>
            <a:off x="792480" y="252095"/>
            <a:ext cx="3674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and write.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" grpId="0"/>
      <p:bldP spid="14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8"/>
          <p:cNvSpPr txBox="1"/>
          <p:nvPr>
            <p:custDataLst>
              <p:tags r:id="rId1"/>
            </p:custDataLst>
          </p:nvPr>
        </p:nvSpPr>
        <p:spPr>
          <a:xfrm>
            <a:off x="777368" y="379562"/>
            <a:ext cx="734535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Ask and answer.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45" name="TextBox 44"/>
          <p:cNvSpPr txBox="1"/>
          <p:nvPr>
            <p:custDataLst>
              <p:tags r:id="rId3"/>
            </p:custDataLst>
          </p:nvPr>
        </p:nvSpPr>
        <p:spPr>
          <a:xfrm>
            <a:off x="684530" y="1209675"/>
            <a:ext cx="6355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—What will you do on the weekend?</a:t>
            </a:r>
          </a:p>
        </p:txBody>
      </p:sp>
      <p:sp>
        <p:nvSpPr>
          <p:cNvPr id="2" name="TextBox 44"/>
          <p:cNvSpPr txBox="1"/>
          <p:nvPr>
            <p:custDataLst>
              <p:tags r:id="rId4"/>
            </p:custDataLst>
          </p:nvPr>
        </p:nvSpPr>
        <p:spPr>
          <a:xfrm>
            <a:off x="777368" y="1922137"/>
            <a:ext cx="6355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ea typeface="微软雅黑" panose="020B0503020204020204" charset="-122"/>
                <a:sym typeface="+mn-ea"/>
              </a:rPr>
              <a:t>—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I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will...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4805" y="2530065"/>
            <a:ext cx="2247265" cy="2432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4163" y="2388562"/>
            <a:ext cx="2117090" cy="2213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6068" y="2334485"/>
            <a:ext cx="2590165" cy="1836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9070" y="4570545"/>
            <a:ext cx="2524760" cy="2073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84422" y="4612005"/>
            <a:ext cx="2472690" cy="1929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686798" y="2542809"/>
            <a:ext cx="3505202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When is …?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58139" y="1659731"/>
          <a:ext cx="8007197" cy="3372769"/>
        </p:xfrm>
        <a:graphic>
          <a:graphicData uri="http://schemas.openxmlformats.org/drawingml/2006/table">
            <a:tbl>
              <a:tblPr/>
              <a:tblGrid>
                <a:gridCol w="3424617"/>
                <a:gridCol w="4582580"/>
              </a:tblGrid>
              <a:tr h="9589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3200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April(Apr.)</a:t>
                      </a:r>
                      <a:endParaRPr lang="zh-CN" altLang="zh-CN" sz="3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121765" marR="1217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3200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sports meet</a:t>
                      </a:r>
                      <a:endParaRPr lang="zh-CN" altLang="zh-CN" sz="3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zh-CN" sz="3200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marL="121765" marR="1217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740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3200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October(Oct.)</a:t>
                      </a:r>
                      <a:endParaRPr lang="zh-CN" altLang="zh-CN" sz="3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121765" marR="1217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3200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school trip</a:t>
                      </a:r>
                      <a:endParaRPr lang="zh-CN" altLang="zh-CN" sz="3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3200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China’s National Day</a:t>
                      </a:r>
                      <a:endParaRPr lang="zh-CN" altLang="zh-CN" sz="3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3200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singing  contest</a:t>
                      </a:r>
                      <a:endParaRPr lang="zh-CN" altLang="zh-CN" sz="3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zh-CN" sz="3200" kern="1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marL="121765" marR="1217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8686798" y="3252610"/>
            <a:ext cx="3505202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It’s in …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48" name="文本框 8"/>
          <p:cNvSpPr txBox="1"/>
          <p:nvPr>
            <p:custDataLst>
              <p:tags r:id="rId2"/>
            </p:custDataLst>
          </p:nvPr>
        </p:nvSpPr>
        <p:spPr>
          <a:xfrm>
            <a:off x="792480" y="252095"/>
            <a:ext cx="948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Ask the question and then pass it on.</a:t>
            </a:r>
          </a:p>
        </p:txBody>
      </p:sp>
      <p:pic>
        <p:nvPicPr>
          <p:cNvPr id="42" name="图片 4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20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3527283" cy="1068779"/>
          </a:xfrm>
          <a:prstGeom prst="rect">
            <a:avLst/>
          </a:prstGeom>
        </p:spPr>
      </p:pic>
      <p:sp>
        <p:nvSpPr>
          <p:cNvPr id="6" name="文本框 8"/>
          <p:cNvSpPr txBox="1"/>
          <p:nvPr/>
        </p:nvSpPr>
        <p:spPr>
          <a:xfrm>
            <a:off x="181147" y="374470"/>
            <a:ext cx="2837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+mn-cs"/>
              </a:rPr>
              <a:t>Good to know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86671" y="1453981"/>
            <a:ext cx="5062256" cy="4224924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latin typeface="Comic Sans MS" panose="030F0702030302020204" pitchFamily="66" charset="0"/>
                <a:sym typeface="+mn-ea"/>
              </a:rPr>
              <a:t>Reading a good book is like a conversation with many noble people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+mn-ea"/>
              </a:rPr>
              <a:t>.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endParaRPr lang="en-US" altLang="zh-CN" sz="3600" b="1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600" b="1" smtClean="0">
                <a:latin typeface="楷体" panose="02010609060101010101" pitchFamily="49" charset="-122"/>
                <a:ea typeface="楷体" panose="02010609060101010101" pitchFamily="49" charset="-122"/>
              </a:rPr>
              <a:t>读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一本好书，就是和许多高尚的人谈话。　　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724" y="1398970"/>
            <a:ext cx="2873866" cy="4060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100012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2384425" y="501269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0" y="19716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0" y="24384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0" name="文本框 8"/>
          <p:cNvSpPr txBox="1"/>
          <p:nvPr/>
        </p:nvSpPr>
        <p:spPr>
          <a:xfrm>
            <a:off x="343187" y="415351"/>
            <a:ext cx="25138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Exercises</a:t>
            </a:r>
            <a:endParaRPr lang="en-US" altLang="zh-CN" sz="3200" b="1" dirty="0"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1" name="AutoShape 2" descr="https://ss1.bdstatic.com/70cFvXSh_Q1YnxGkpoWK1HF6hhy/it/u=945104708,67299179&amp;fm=27&amp;gp=0.jpg"/>
          <p:cNvSpPr>
            <a:spLocks noChangeAspect="1" noChangeArrowheads="1"/>
          </p:cNvSpPr>
          <p:nvPr>
            <p:custDataLst>
              <p:tags r:id="rId1"/>
            </p:custDataLst>
          </p:nvPr>
        </p:nvSpPr>
        <p:spPr bwMode="auto">
          <a:xfrm>
            <a:off x="7968785" y="362834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8" name="矩形 167"/>
          <p:cNvSpPr/>
          <p:nvPr>
            <p:custDataLst>
              <p:tags r:id="rId2"/>
            </p:custDataLst>
          </p:nvPr>
        </p:nvSpPr>
        <p:spPr>
          <a:xfrm>
            <a:off x="416853" y="2209151"/>
            <a:ext cx="111753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I will ______________       and ___________        on the weekend.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2. I will go to the ___________         in ________          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3. I will __________             for 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my 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mother on  ___________.          </a:t>
            </a:r>
          </a:p>
        </p:txBody>
      </p:sp>
      <p:sp>
        <p:nvSpPr>
          <p:cNvPr id="56" name="TextBox 55"/>
          <p:cNvSpPr txBox="1"/>
          <p:nvPr>
            <p:custDataLst>
              <p:tags r:id="rId3"/>
            </p:custDataLst>
          </p:nvPr>
        </p:nvSpPr>
        <p:spPr>
          <a:xfrm>
            <a:off x="343187" y="1238500"/>
            <a:ext cx="33407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zh-CN"/>
            </a:defPPr>
            <a:lvl1pPr indent="266700" eaLnBrk="0" hangingPunct="0">
              <a:defRPr kumimoji="1" sz="3200" b="1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一、看图填空。</a:t>
            </a:r>
          </a:p>
        </p:txBody>
      </p:sp>
      <p:sp>
        <p:nvSpPr>
          <p:cNvPr id="45" name="TextBox 44"/>
          <p:cNvSpPr txBox="1"/>
          <p:nvPr>
            <p:custDataLst>
              <p:tags r:id="rId4"/>
            </p:custDataLst>
          </p:nvPr>
        </p:nvSpPr>
        <p:spPr>
          <a:xfrm>
            <a:off x="1842770" y="2336800"/>
            <a:ext cx="2960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clean my room</a:t>
            </a:r>
          </a:p>
        </p:txBody>
      </p:sp>
      <p:sp>
        <p:nvSpPr>
          <p:cNvPr id="51" name="TextBox 50"/>
          <p:cNvSpPr txBox="1"/>
          <p:nvPr>
            <p:custDataLst>
              <p:tags r:id="rId5"/>
            </p:custDataLst>
          </p:nvPr>
        </p:nvSpPr>
        <p:spPr>
          <a:xfrm>
            <a:off x="6471417" y="2277642"/>
            <a:ext cx="2853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go shopping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53" name="TextBox 52"/>
          <p:cNvSpPr txBox="1"/>
          <p:nvPr>
            <p:custDataLst>
              <p:tags r:id="rId6"/>
            </p:custDataLst>
          </p:nvPr>
        </p:nvSpPr>
        <p:spPr>
          <a:xfrm>
            <a:off x="3518568" y="3612659"/>
            <a:ext cx="2711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Great Wall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55" name="TextBox 54"/>
          <p:cNvSpPr txBox="1"/>
          <p:nvPr>
            <p:custDataLst>
              <p:tags r:id="rId7"/>
            </p:custDataLst>
          </p:nvPr>
        </p:nvSpPr>
        <p:spPr>
          <a:xfrm>
            <a:off x="1851447" y="4281320"/>
            <a:ext cx="2971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make a card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57" name="TextBox 56"/>
          <p:cNvSpPr txBox="1"/>
          <p:nvPr>
            <p:custDataLst>
              <p:tags r:id="rId8"/>
            </p:custDataLst>
          </p:nvPr>
        </p:nvSpPr>
        <p:spPr>
          <a:xfrm>
            <a:off x="8593188" y="4241377"/>
            <a:ext cx="2895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Mother’s Day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2" name="TextBox 50"/>
          <p:cNvSpPr txBox="1"/>
          <p:nvPr>
            <p:custDataLst>
              <p:tags r:id="rId9"/>
            </p:custDataLst>
          </p:nvPr>
        </p:nvSpPr>
        <p:spPr>
          <a:xfrm>
            <a:off x="7362313" y="3628919"/>
            <a:ext cx="2853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October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479663" y="2020179"/>
            <a:ext cx="1114425" cy="863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8788854" y="1812925"/>
            <a:ext cx="868045" cy="10375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5729260" y="3209647"/>
            <a:ext cx="1076960" cy="9639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9196973" y="3324225"/>
            <a:ext cx="911225" cy="8026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4278788" y="4196501"/>
            <a:ext cx="1096010" cy="10179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8942854" y="4780070"/>
            <a:ext cx="1272540" cy="1003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1" grpId="0"/>
      <p:bldP spid="53" grpId="0"/>
      <p:bldP spid="55" grpId="0"/>
      <p:bldP spid="57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256306" y="838387"/>
            <a:ext cx="575797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indent="266700" eaLnBrk="0" hangingPunct="0"/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二、按照要求完成句子。</a:t>
            </a:r>
          </a:p>
        </p:txBody>
      </p:sp>
      <p:sp>
        <p:nvSpPr>
          <p:cNvPr id="168" name="矩形 167"/>
          <p:cNvSpPr/>
          <p:nvPr>
            <p:custDataLst>
              <p:tags r:id="rId1"/>
            </p:custDataLst>
          </p:nvPr>
        </p:nvSpPr>
        <p:spPr>
          <a:xfrm>
            <a:off x="701796" y="1796328"/>
            <a:ext cx="11057585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1. I will </a:t>
            </a:r>
            <a:r>
              <a:rPr lang="en-US" altLang="zh-CN" sz="2800" u="sng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wash my clothes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on the weekend.(</a:t>
            </a:r>
            <a:r>
              <a:rPr lang="zh-CN" altLang="en-US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对画线部分提问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   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2. Wall, we, to, Great, go, will, the (.)(</a:t>
            </a:r>
            <a:r>
              <a:rPr lang="zh-CN" altLang="en-US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连词成句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  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3. I will write her a letter this evening. (</a:t>
            </a:r>
            <a:r>
              <a:rPr lang="zh-CN" altLang="en-US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变为一般疑问句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  _________________________________________</a:t>
            </a:r>
          </a:p>
        </p:txBody>
      </p:sp>
      <p:sp>
        <p:nvSpPr>
          <p:cNvPr id="45" name="TextBox 44"/>
          <p:cNvSpPr txBox="1"/>
          <p:nvPr>
            <p:custDataLst>
              <p:tags r:id="rId2"/>
            </p:custDataLst>
          </p:nvPr>
        </p:nvSpPr>
        <p:spPr>
          <a:xfrm>
            <a:off x="1111250" y="2545080"/>
            <a:ext cx="6095795" cy="363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What will you do on the weekend?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46" name="TextBox 45"/>
          <p:cNvSpPr txBox="1"/>
          <p:nvPr>
            <p:custDataLst>
              <p:tags r:id="rId3"/>
            </p:custDataLst>
          </p:nvPr>
        </p:nvSpPr>
        <p:spPr>
          <a:xfrm>
            <a:off x="1111250" y="3824398"/>
            <a:ext cx="1001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We will go to the Great Wall.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50" name="TextBox 49"/>
          <p:cNvSpPr txBox="1"/>
          <p:nvPr>
            <p:custDataLst>
              <p:tags r:id="rId4"/>
            </p:custDataLst>
          </p:nvPr>
        </p:nvSpPr>
        <p:spPr>
          <a:xfrm>
            <a:off x="1111250" y="5095916"/>
            <a:ext cx="7371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Will you write her a letter this evening?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5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7175" y="-1344295"/>
            <a:ext cx="4381500" cy="99187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49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97088" y="1667204"/>
            <a:ext cx="7823905" cy="38322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en-US" sz="3200" dirty="0" smtClean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32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了下列单词：</a:t>
            </a: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pPr marL="514350" indent="-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the Great Wall, October, </a:t>
            </a:r>
            <a:r>
              <a:rPr lang="en-US" altLang="zh-CN" sz="3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colours</a:t>
            </a:r>
            <a:r>
              <a:rPr lang="zh-CN" altLang="en-US" sz="3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等</a:t>
            </a:r>
            <a:endParaRPr lang="en-US" altLang="zh-CN" sz="3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320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3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了下列句型：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 When is the trip this year? 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  It’s in October.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We’ll go to the Great Wall.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194619" y="1144545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41" name="矩形 140"/>
          <p:cNvSpPr/>
          <p:nvPr/>
        </p:nvSpPr>
        <p:spPr>
          <a:xfrm>
            <a:off x="6725172" y="2221418"/>
            <a:ext cx="3861807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Make up a short dialogue using the sentences we have learnt.</a:t>
            </a:r>
          </a:p>
        </p:txBody>
      </p: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2502877" y="2230897"/>
            <a:ext cx="38003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dialogue out with your friends.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2488094" y="3493222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a card for your mother.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59376"/>
            <a:ext cx="2892977" cy="1068779"/>
          </a:xfrm>
          <a:prstGeom prst="rect">
            <a:avLst/>
          </a:prstGeom>
        </p:spPr>
      </p:pic>
      <p:sp>
        <p:nvSpPr>
          <p:cNvPr id="27" name="文本框 8"/>
          <p:cNvSpPr txBox="1"/>
          <p:nvPr/>
        </p:nvSpPr>
        <p:spPr>
          <a:xfrm>
            <a:off x="385035" y="341260"/>
            <a:ext cx="2250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Lead in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3074" name="Picture 2" descr="G:\图标+国旗+人物图\公司画图-课件用人物\半身女孩4.t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8681" y="2743547"/>
            <a:ext cx="2188854" cy="236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938863" y="1626096"/>
            <a:ext cx="87142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prstClr val="black"/>
                </a:solidFill>
                <a:latin typeface="Comic Sans MS" panose="030F0702030302020204" pitchFamily="66" charset="0"/>
                <a:cs typeface="Segoe UI Semilight" panose="020B0402040204020203" pitchFamily="34" charset="0"/>
              </a:rPr>
              <a:t>What activities do you have in autumn? </a:t>
            </a:r>
            <a:endParaRPr lang="zh-CN" alt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50369" y="298908"/>
            <a:ext cx="633603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prstClr val="black"/>
                </a:solidFill>
                <a:latin typeface="Comic Sans MS" panose="030F0702030302020204" pitchFamily="66" charset="0"/>
                <a:cs typeface="Segoe UI Semilight" panose="020B0402040204020203" pitchFamily="34" charset="0"/>
              </a:rPr>
              <a:t>Let’s introduce my activities.</a:t>
            </a:r>
            <a:endParaRPr lang="zh-CN" altLang="en-US" sz="3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119" y="1218643"/>
            <a:ext cx="3380348" cy="1832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922" y="944068"/>
            <a:ext cx="3144586" cy="24272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332" y="4152376"/>
            <a:ext cx="3810000" cy="2143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586" y="4264628"/>
            <a:ext cx="3086100" cy="2190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6493" y="320212"/>
            <a:ext cx="2345875" cy="31278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1332" y="3837843"/>
            <a:ext cx="2035617" cy="27721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1"/>
          <p:cNvSpPr txBox="1"/>
          <p:nvPr>
            <p:custDataLst>
              <p:tags r:id="rId1"/>
            </p:custDataLst>
          </p:nvPr>
        </p:nvSpPr>
        <p:spPr>
          <a:xfrm>
            <a:off x="2809760" y="1037513"/>
            <a:ext cx="657247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Talk about the activities.</a:t>
            </a:r>
          </a:p>
        </p:txBody>
      </p:sp>
      <p:sp>
        <p:nvSpPr>
          <p:cNvPr id="26" name="TextBox 31"/>
          <p:cNvSpPr txBox="1"/>
          <p:nvPr>
            <p:custDataLst>
              <p:tags r:id="rId2"/>
            </p:custDataLst>
          </p:nvPr>
        </p:nvSpPr>
        <p:spPr>
          <a:xfrm>
            <a:off x="2851785" y="2202180"/>
            <a:ext cx="6785610" cy="7848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Oliver’s birthday</a:t>
            </a:r>
            <a:r>
              <a:rPr lang="en-US" altLang="zh-CN" sz="2400" b="1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" name="箭头: 下 1"/>
          <p:cNvSpPr/>
          <p:nvPr>
            <p:custDataLst>
              <p:tags r:id="rId3"/>
            </p:custDataLst>
          </p:nvPr>
        </p:nvSpPr>
        <p:spPr>
          <a:xfrm>
            <a:off x="5446643" y="2902226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31"/>
          <p:cNvSpPr txBox="1"/>
          <p:nvPr>
            <p:custDataLst>
              <p:tags r:id="rId4"/>
            </p:custDataLst>
          </p:nvPr>
        </p:nvSpPr>
        <p:spPr>
          <a:xfrm>
            <a:off x="1852295" y="3517265"/>
            <a:ext cx="7874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Chen Jie’s activities in autumn.</a:t>
            </a:r>
          </a:p>
        </p:txBody>
      </p:sp>
      <p:sp>
        <p:nvSpPr>
          <p:cNvPr id="28" name="箭头: 下 27"/>
          <p:cNvSpPr/>
          <p:nvPr>
            <p:custDataLst>
              <p:tags r:id="rId5"/>
            </p:custDataLst>
          </p:nvPr>
        </p:nvSpPr>
        <p:spPr>
          <a:xfrm>
            <a:off x="5446642" y="4127084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31"/>
          <p:cNvSpPr txBox="1"/>
          <p:nvPr>
            <p:custDataLst>
              <p:tags r:id="rId6"/>
            </p:custDataLst>
          </p:nvPr>
        </p:nvSpPr>
        <p:spPr>
          <a:xfrm>
            <a:off x="2122170" y="4836795"/>
            <a:ext cx="8261985" cy="602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your activities on Mother’s Day.</a:t>
            </a: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281" y="-1"/>
            <a:ext cx="3080243" cy="1068779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8"/>
            </p:custDataLst>
          </p:nvPr>
        </p:nvSpPr>
        <p:spPr>
          <a:xfrm>
            <a:off x="216220" y="315979"/>
            <a:ext cx="2635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Presentation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ldLvl="0" animBg="1"/>
      <p:bldP spid="2" grpId="1" bldLvl="0" animBg="1"/>
      <p:bldP spid="27" grpId="0"/>
      <p:bldP spid="27" grpId="1"/>
      <p:bldP spid="28" grpId="0" bldLvl="0" animBg="1"/>
      <p:bldP spid="28" grpId="1" bldLvl="0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290" y="1564106"/>
            <a:ext cx="9339263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>
            <p:custDataLst>
              <p:tags r:id="rId2"/>
            </p:custDataLst>
          </p:nvPr>
        </p:nvSpPr>
        <p:spPr>
          <a:xfrm>
            <a:off x="1405290" y="1564106"/>
            <a:ext cx="5225354" cy="148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Today is Oliver’s birthday. Let’s have a look.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Screenshot_20200725-101845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/>
          <a:srcRect t="5625" b="72083"/>
          <a:stretch>
            <a:fillRect/>
          </a:stretch>
        </p:blipFill>
        <p:spPr bwMode="auto">
          <a:xfrm>
            <a:off x="1352550" y="2314575"/>
            <a:ext cx="9337620" cy="3700463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>
            <p:custDataLst>
              <p:tags r:id="rId2"/>
            </p:custDataLst>
          </p:nvPr>
        </p:nvSpPr>
        <p:spPr>
          <a:xfrm>
            <a:off x="715967" y="990393"/>
            <a:ext cx="8531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What will Oliver have? Listen and tick.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 flipH="1">
            <a:off x="1439240" y="2414588"/>
            <a:ext cx="102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+mj-ea"/>
                <a:ea typeface="+mj-ea"/>
              </a:rPr>
              <a:t>√</a:t>
            </a:r>
          </a:p>
        </p:txBody>
      </p:sp>
      <p:sp>
        <p:nvSpPr>
          <p:cNvPr id="20" name="TextBox 19"/>
          <p:cNvSpPr txBox="1"/>
          <p:nvPr>
            <p:custDataLst>
              <p:tags r:id="rId4"/>
            </p:custDataLst>
          </p:nvPr>
        </p:nvSpPr>
        <p:spPr>
          <a:xfrm>
            <a:off x="2209761" y="2400291"/>
            <a:ext cx="4033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A birthday party.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>
            <p:custDataLst>
              <p:tags r:id="rId5"/>
            </p:custDataLst>
          </p:nvPr>
        </p:nvSpPr>
        <p:spPr>
          <a:xfrm>
            <a:off x="2152613" y="3471863"/>
            <a:ext cx="3462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A birthday cake.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2" name="矩形 21"/>
          <p:cNvSpPr/>
          <p:nvPr>
            <p:custDataLst>
              <p:tags r:id="rId6"/>
            </p:custDataLst>
          </p:nvPr>
        </p:nvSpPr>
        <p:spPr>
          <a:xfrm>
            <a:off x="1514475" y="2486025"/>
            <a:ext cx="485775" cy="485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矩形 22"/>
          <p:cNvSpPr/>
          <p:nvPr>
            <p:custDataLst>
              <p:tags r:id="rId7"/>
            </p:custDataLst>
          </p:nvPr>
        </p:nvSpPr>
        <p:spPr>
          <a:xfrm>
            <a:off x="1523968" y="3429000"/>
            <a:ext cx="485775" cy="485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Let's try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04897" y="1034695"/>
            <a:ext cx="715645" cy="73025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411974" y="455027"/>
            <a:ext cx="192392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try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40" y="332760"/>
            <a:ext cx="751334" cy="69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>
            <p:custDataLst>
              <p:tags r:id="rId1"/>
            </p:custDataLst>
          </p:nvPr>
        </p:nvSpPr>
        <p:spPr>
          <a:xfrm>
            <a:off x="1114388" y="1633292"/>
            <a:ext cx="102698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      Oliver: </a:t>
            </a:r>
            <a:r>
              <a:rPr lang="en-US" altLang="zh-CN" sz="3200" dirty="0">
                <a:latin typeface="Comic Sans MS" panose="030F0702030302020204" pitchFamily="66" charset="0"/>
              </a:rPr>
              <a:t>Today is my birthday. 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 Chen </a:t>
            </a:r>
            <a:r>
              <a:rPr lang="en-US" altLang="zh-CN" sz="32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: </a:t>
            </a:r>
            <a:r>
              <a:rPr lang="en-US" altLang="zh-CN" sz="3200" dirty="0">
                <a:latin typeface="Comic Sans MS" panose="030F0702030302020204" pitchFamily="66" charset="0"/>
              </a:rPr>
              <a:t>Really? Happy birthday!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           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Oliver: </a:t>
            </a:r>
            <a:r>
              <a:rPr lang="en-US" altLang="zh-CN" sz="3200" dirty="0">
                <a:latin typeface="Comic Sans MS" panose="030F0702030302020204" pitchFamily="66" charset="0"/>
              </a:rPr>
              <a:t>Thanks.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 Chen </a:t>
            </a:r>
            <a:r>
              <a:rPr lang="en-US" altLang="zh-CN" sz="32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: </a:t>
            </a:r>
            <a:r>
              <a:rPr lang="en-US" altLang="zh-CN" sz="3200" dirty="0">
                <a:latin typeface="Comic Sans MS" panose="030F0702030302020204" pitchFamily="66" charset="0"/>
              </a:rPr>
              <a:t>What will you do today?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      Oliver: </a:t>
            </a:r>
            <a:r>
              <a:rPr lang="en-US" altLang="zh-CN" sz="3200" dirty="0">
                <a:latin typeface="Comic Sans MS" panose="030F0702030302020204" pitchFamily="66" charset="0"/>
              </a:rPr>
              <a:t>I will have a party. Please come.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 Chen </a:t>
            </a:r>
            <a:r>
              <a:rPr lang="en-US" altLang="zh-CN" sz="32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: </a:t>
            </a:r>
            <a:r>
              <a:rPr lang="en-US" altLang="zh-CN" sz="3200" dirty="0">
                <a:latin typeface="Comic Sans MS" panose="030F0702030302020204" pitchFamily="66" charset="0"/>
              </a:rPr>
              <a:t>I will.</a:t>
            </a:r>
          </a:p>
        </p:txBody>
      </p:sp>
      <p:sp>
        <p:nvSpPr>
          <p:cNvPr id="14" name="TextBox 13"/>
          <p:cNvSpPr txBox="1"/>
          <p:nvPr>
            <p:custDataLst>
              <p:tags r:id="rId2"/>
            </p:custDataLst>
          </p:nvPr>
        </p:nvSpPr>
        <p:spPr>
          <a:xfrm>
            <a:off x="769588" y="992405"/>
            <a:ext cx="1962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听力材料：</a:t>
            </a:r>
          </a:p>
        </p:txBody>
      </p:sp>
      <p:cxnSp>
        <p:nvCxnSpPr>
          <p:cNvPr id="7" name="直接连接符 6"/>
          <p:cNvCxnSpPr/>
          <p:nvPr>
            <p:custDataLst>
              <p:tags r:id="rId3"/>
            </p:custDataLst>
          </p:nvPr>
        </p:nvCxnSpPr>
        <p:spPr>
          <a:xfrm>
            <a:off x="3947718" y="5286098"/>
            <a:ext cx="36113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Let's try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69239" y="136224"/>
            <a:ext cx="1006475" cy="9283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8" name="文本框 8"/>
          <p:cNvSpPr txBox="1"/>
          <p:nvPr/>
        </p:nvSpPr>
        <p:spPr>
          <a:xfrm>
            <a:off x="929768" y="363521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check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289560" y="1304626"/>
            <a:ext cx="64820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My birthday is also in autumn.</a:t>
            </a:r>
          </a:p>
          <a:p>
            <a:endParaRPr lang="en-US" altLang="zh-CN" sz="2800" dirty="0">
              <a:latin typeface="Comic Sans MS" panose="030F0702030302020204" pitchFamily="66" charset="0"/>
            </a:endParaRPr>
          </a:p>
          <a:p>
            <a:r>
              <a:rPr lang="en-US" altLang="zh-CN" sz="2800" dirty="0">
                <a:latin typeface="Comic Sans MS" panose="030F0702030302020204" pitchFamily="66" charset="0"/>
              </a:rPr>
              <a:t>I usually have a trip on my birthday.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289560" y="3116842"/>
            <a:ext cx="567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Do you have a trip in autumn?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3"/>
            </p:custDataLst>
          </p:nvPr>
        </p:nvSpPr>
        <p:spPr>
          <a:xfrm>
            <a:off x="289560" y="4130040"/>
            <a:ext cx="567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When is the trip this year?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4"/>
            </p:custDataLst>
          </p:nvPr>
        </p:nvSpPr>
        <p:spPr>
          <a:xfrm>
            <a:off x="441960" y="5074920"/>
            <a:ext cx="567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in…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047865" y="1895475"/>
            <a:ext cx="4571365" cy="30670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065909" y="294763"/>
            <a:ext cx="206017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</a:t>
            </a:r>
            <a:r>
              <a:rPr lang="en-US" altLang="zh-CN" sz="3200" b="1" dirty="0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talk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10" b="100000" l="543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609" y="139540"/>
            <a:ext cx="87630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jQwMGZiMTcxN2Y0MjdlMWMyYmU2MGI4ZTBkYTBjZWIifQ=="/>
  <p:tag name="KSO_WPP_MARK_KEY" val="8388109d-5fc6-4ced-9e74-a604280f5ca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1270</Words>
  <Application>Microsoft Office PowerPoint</Application>
  <PresentationFormat>自定义</PresentationFormat>
  <Paragraphs>244</Paragraphs>
  <Slides>30</Slides>
  <Notes>5</Notes>
  <HiddenSlides>0</HiddenSlides>
  <MMClips>6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1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qwe</cp:lastModifiedBy>
  <cp:revision>1118</cp:revision>
  <dcterms:created xsi:type="dcterms:W3CDTF">2019-08-19T07:47:00Z</dcterms:created>
  <dcterms:modified xsi:type="dcterms:W3CDTF">2024-04-15T01:04:24Z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E854E11AF34341748CC58677067747DC_13</vt:lpwstr>
  </property>
  <property fmtid="{D5CDD505-2E9C-101B-9397-08002B2CF9AE}" pid="3" name="KSOProductBuildVer">
    <vt:lpwstr>2052-11.1.0.14309</vt:lpwstr>
  </property>
</Properties>
</file>