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9"/>
  </p:notesMasterIdLst>
  <p:handoutMasterIdLst>
    <p:handoutMasterId r:id="rId30"/>
  </p:handoutMasterIdLst>
  <p:sldIdLst>
    <p:sldId id="265" r:id="rId3"/>
    <p:sldId id="388" r:id="rId4"/>
    <p:sldId id="389" r:id="rId5"/>
    <p:sldId id="278" r:id="rId6"/>
    <p:sldId id="366" r:id="rId7"/>
    <p:sldId id="391" r:id="rId8"/>
    <p:sldId id="392" r:id="rId9"/>
    <p:sldId id="393" r:id="rId10"/>
    <p:sldId id="394" r:id="rId11"/>
    <p:sldId id="395" r:id="rId12"/>
    <p:sldId id="390" r:id="rId13"/>
    <p:sldId id="396" r:id="rId14"/>
    <p:sldId id="404" r:id="rId15"/>
    <p:sldId id="399" r:id="rId16"/>
    <p:sldId id="279" r:id="rId17"/>
    <p:sldId id="400" r:id="rId18"/>
    <p:sldId id="401" r:id="rId19"/>
    <p:sldId id="402" r:id="rId20"/>
    <p:sldId id="403" r:id="rId21"/>
    <p:sldId id="364" r:id="rId22"/>
    <p:sldId id="299" r:id="rId23"/>
    <p:sldId id="272" r:id="rId24"/>
    <p:sldId id="378" r:id="rId25"/>
    <p:sldId id="363" r:id="rId26"/>
    <p:sldId id="280" r:id="rId27"/>
    <p:sldId id="27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644EE"/>
    <a:srgbClr val="9379F1"/>
    <a:srgbClr val="F0C2C7"/>
    <a:srgbClr val="4BB3B1"/>
    <a:srgbClr val="FF9900"/>
    <a:srgbClr val="6CC2C0"/>
    <a:srgbClr val="B5E0E9"/>
    <a:srgbClr val="39AAC1"/>
    <a:srgbClr val="68C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0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16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928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6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6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5" Type="http://schemas.microsoft.com/office/2007/relationships/media" Target="../media/media17.wav"/><Relationship Id="rId10" Type="http://schemas.openxmlformats.org/officeDocument/2006/relationships/image" Target="../media/image20.png"/><Relationship Id="rId4" Type="http://schemas.openxmlformats.org/officeDocument/2006/relationships/audio" Target="../media/media16.wav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&#36229;&#38142;&#25509;&#25991;&#20214;/A%20lets%20learn.swf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s%20sing.mp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20.png"/><Relationship Id="rId5" Type="http://schemas.microsoft.com/office/2007/relationships/media" Target="../media/media3.wav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wav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5" Type="http://schemas.microsoft.com/office/2007/relationships/media" Target="../media/media6.wav"/><Relationship Id="rId10" Type="http://schemas.openxmlformats.org/officeDocument/2006/relationships/image" Target="../media/image20.png"/><Relationship Id="rId4" Type="http://schemas.openxmlformats.org/officeDocument/2006/relationships/audio" Target="../media/media5.wav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9.wav"/><Relationship Id="rId7" Type="http://schemas.openxmlformats.org/officeDocument/2006/relationships/image" Target="../media/image17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openxmlformats.org/officeDocument/2006/relationships/image" Target="../media/image17.jpeg"/><Relationship Id="rId3" Type="http://schemas.microsoft.com/office/2007/relationships/media" Target="../media/media11.wav"/><Relationship Id="rId7" Type="http://schemas.microsoft.com/office/2007/relationships/media" Target="../media/media13.wav"/><Relationship Id="rId12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slideLayout" Target="../slideLayouts/slideLayout4.xml"/><Relationship Id="rId5" Type="http://schemas.microsoft.com/office/2007/relationships/media" Target="../media/media12.wav"/><Relationship Id="rId10" Type="http://schemas.openxmlformats.org/officeDocument/2006/relationships/audio" Target="../media/media14.wav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34453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589220" y="2668240"/>
            <a:ext cx="5663733" cy="3645977"/>
            <a:chOff x="-209932" y="2289482"/>
            <a:chExt cx="5663733" cy="3645977"/>
          </a:xfrm>
        </p:grpSpPr>
        <p:sp>
          <p:nvSpPr>
            <p:cNvPr id="54" name="文本框 7"/>
            <p:cNvSpPr txBox="1"/>
            <p:nvPr/>
          </p:nvSpPr>
          <p:spPr>
            <a:xfrm>
              <a:off x="-209932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3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school calendar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20142" y="4136222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38025" y="4735130"/>
              <a:ext cx="52329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learn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Read and say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211509" y="5933617"/>
            <a:ext cx="1645920" cy="253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125803" y="2382618"/>
            <a:ext cx="3478406" cy="2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095340" y="1393514"/>
            <a:ext cx="2319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标准英文手写带格体" panose="02000500000000000000" pitchFamily="2" charset="0"/>
              </a:rPr>
              <a:t>June  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/>
        </p:nvPicPr>
        <p:blipFill>
          <a:blip r:embed="rId9"/>
          <a:srcRect l="67649" t="33934" r="3517" b="44829"/>
          <a:stretch>
            <a:fillRect/>
          </a:stretch>
        </p:blipFill>
        <p:spPr bwMode="auto">
          <a:xfrm>
            <a:off x="8701549" y="2104873"/>
            <a:ext cx="3490451" cy="3871912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9153994" y="3626721"/>
            <a:ext cx="284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Children’s Day</a:t>
            </a:r>
          </a:p>
        </p:txBody>
      </p:sp>
      <p:sp>
        <p:nvSpPr>
          <p:cNvPr id="33" name="矩形 32"/>
          <p:cNvSpPr/>
          <p:nvPr/>
        </p:nvSpPr>
        <p:spPr>
          <a:xfrm>
            <a:off x="4290996" y="1520098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六月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23863" y="2543179"/>
            <a:ext cx="786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Children’s Day. It’s in June.</a:t>
            </a:r>
          </a:p>
        </p:txBody>
      </p:sp>
      <p:sp>
        <p:nvSpPr>
          <p:cNvPr id="35" name="矩形 34"/>
          <p:cNvSpPr/>
          <p:nvPr/>
        </p:nvSpPr>
        <p:spPr>
          <a:xfrm>
            <a:off x="1095340" y="5357826"/>
            <a:ext cx="6391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12" name="矩形 11"/>
          <p:cNvSpPr/>
          <p:nvPr/>
        </p:nvSpPr>
        <p:spPr>
          <a:xfrm>
            <a:off x="9214516" y="4372897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Father’s Day</a:t>
            </a:r>
          </a:p>
        </p:txBody>
      </p:sp>
      <p:sp>
        <p:nvSpPr>
          <p:cNvPr id="18" name="矩形 17"/>
          <p:cNvSpPr/>
          <p:nvPr/>
        </p:nvSpPr>
        <p:spPr>
          <a:xfrm>
            <a:off x="767647" y="3664974"/>
            <a:ext cx="786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Father’s Day. It’s in June.</a:t>
            </a:r>
          </a:p>
        </p:txBody>
      </p:sp>
      <p:sp>
        <p:nvSpPr>
          <p:cNvPr id="14" name="矩形 13"/>
          <p:cNvSpPr/>
          <p:nvPr/>
        </p:nvSpPr>
        <p:spPr>
          <a:xfrm>
            <a:off x="2983262" y="1562791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Jun.</a:t>
            </a:r>
          </a:p>
        </p:txBody>
      </p:sp>
      <p:pic>
        <p:nvPicPr>
          <p:cNvPr id="2" name="六月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86400" y="1707244"/>
            <a:ext cx="609600" cy="609600"/>
          </a:xfrm>
          <a:prstGeom prst="rect">
            <a:avLst/>
          </a:prstGeom>
        </p:spPr>
      </p:pic>
      <p:pic>
        <p:nvPicPr>
          <p:cNvPr id="3" name="Children's D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49194" y="3626721"/>
            <a:ext cx="609600" cy="609600"/>
          </a:xfrm>
          <a:prstGeom prst="rect">
            <a:avLst/>
          </a:prstGeom>
        </p:spPr>
      </p:pic>
      <p:pic>
        <p:nvPicPr>
          <p:cNvPr id="4" name="Father's Day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01549" y="43017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18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Administrator\Desktop\11118.jpg"/>
          <p:cNvPicPr>
            <a:picLocks noChangeAspect="1" noChangeArrowheads="1"/>
          </p:cNvPicPr>
          <p:nvPr/>
        </p:nvPicPr>
        <p:blipFill>
          <a:blip r:embed="rId4"/>
          <a:srcRect l="7569" t="14710" r="3517" b="44829"/>
          <a:stretch>
            <a:fillRect/>
          </a:stretch>
        </p:blipFill>
        <p:spPr bwMode="auto">
          <a:xfrm>
            <a:off x="0" y="1428750"/>
            <a:ext cx="12192000" cy="542925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971321" y="402730"/>
            <a:ext cx="5413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Listen and read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after the tape.</a:t>
            </a:r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181109" y="2400302"/>
            <a:ext cx="30337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New Year’s Day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winter vacation</a:t>
            </a:r>
          </a:p>
        </p:txBody>
      </p:sp>
      <p:sp>
        <p:nvSpPr>
          <p:cNvPr id="26" name="矩形 25"/>
          <p:cNvSpPr/>
          <p:nvPr/>
        </p:nvSpPr>
        <p:spPr>
          <a:xfrm>
            <a:off x="5181609" y="2471739"/>
            <a:ext cx="3033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winter vacation</a:t>
            </a:r>
          </a:p>
        </p:txBody>
      </p:sp>
      <p:sp>
        <p:nvSpPr>
          <p:cNvPr id="29" name="矩形 28"/>
          <p:cNvSpPr/>
          <p:nvPr/>
        </p:nvSpPr>
        <p:spPr>
          <a:xfrm>
            <a:off x="8810635" y="2657477"/>
            <a:ext cx="3552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Tree Planting Day</a:t>
            </a:r>
          </a:p>
        </p:txBody>
      </p:sp>
      <p:sp>
        <p:nvSpPr>
          <p:cNvPr id="30" name="矩形 29"/>
          <p:cNvSpPr/>
          <p:nvPr/>
        </p:nvSpPr>
        <p:spPr>
          <a:xfrm>
            <a:off x="1395411" y="4729165"/>
            <a:ext cx="2676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English party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sports meet</a:t>
            </a:r>
          </a:p>
        </p:txBody>
      </p:sp>
      <p:sp>
        <p:nvSpPr>
          <p:cNvPr id="31" name="矩形 30"/>
          <p:cNvSpPr/>
          <p:nvPr/>
        </p:nvSpPr>
        <p:spPr>
          <a:xfrm>
            <a:off x="5338772" y="4263084"/>
            <a:ext cx="284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singing contest</a:t>
            </a:r>
          </a:p>
        </p:txBody>
      </p:sp>
      <p:sp>
        <p:nvSpPr>
          <p:cNvPr id="32" name="矩形 31"/>
          <p:cNvSpPr/>
          <p:nvPr/>
        </p:nvSpPr>
        <p:spPr>
          <a:xfrm>
            <a:off x="5900737" y="4906020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school trip</a:t>
            </a:r>
          </a:p>
        </p:txBody>
      </p:sp>
      <p:sp>
        <p:nvSpPr>
          <p:cNvPr id="33" name="矩形 32"/>
          <p:cNvSpPr/>
          <p:nvPr/>
        </p:nvSpPr>
        <p:spPr>
          <a:xfrm>
            <a:off x="5867425" y="5548962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May Day</a:t>
            </a:r>
          </a:p>
        </p:txBody>
      </p:sp>
      <p:sp>
        <p:nvSpPr>
          <p:cNvPr id="34" name="矩形 33"/>
          <p:cNvSpPr/>
          <p:nvPr/>
        </p:nvSpPr>
        <p:spPr>
          <a:xfrm>
            <a:off x="5081607" y="6334780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Mother’s Day</a:t>
            </a:r>
          </a:p>
        </p:txBody>
      </p:sp>
      <p:sp>
        <p:nvSpPr>
          <p:cNvPr id="35" name="矩形 34"/>
          <p:cNvSpPr/>
          <p:nvPr/>
        </p:nvSpPr>
        <p:spPr>
          <a:xfrm>
            <a:off x="9096844" y="4712571"/>
            <a:ext cx="284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Children’s Day</a:t>
            </a:r>
          </a:p>
        </p:txBody>
      </p:sp>
      <p:sp>
        <p:nvSpPr>
          <p:cNvPr id="36" name="矩形 35"/>
          <p:cNvSpPr/>
          <p:nvPr/>
        </p:nvSpPr>
        <p:spPr>
          <a:xfrm>
            <a:off x="9157366" y="5458747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Father’s Day</a:t>
            </a:r>
          </a:p>
        </p:txBody>
      </p:sp>
      <p:sp>
        <p:nvSpPr>
          <p:cNvPr id="37" name="矩形 36"/>
          <p:cNvSpPr/>
          <p:nvPr/>
        </p:nvSpPr>
        <p:spPr>
          <a:xfrm>
            <a:off x="223797" y="1042971"/>
            <a:ext cx="5448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Tree Planting Day?</a:t>
            </a:r>
          </a:p>
        </p:txBody>
      </p:sp>
      <p:sp>
        <p:nvSpPr>
          <p:cNvPr id="38" name="矩形 37"/>
          <p:cNvSpPr/>
          <p:nvPr/>
        </p:nvSpPr>
        <p:spPr>
          <a:xfrm>
            <a:off x="5910252" y="1457312"/>
            <a:ext cx="2775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in March.</a:t>
            </a:r>
          </a:p>
        </p:txBody>
      </p:sp>
      <p:pic>
        <p:nvPicPr>
          <p:cNvPr id="3" name="U3A Let's lea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184" y="3595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27245" y="501027"/>
            <a:ext cx="6458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Listen again read them by yourselves.</a:t>
            </a:r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23" name="Picture 3" descr="C:\Users\Administrator\Desktop\11118.jpg"/>
          <p:cNvPicPr>
            <a:picLocks noChangeAspect="1" noChangeArrowheads="1"/>
          </p:cNvPicPr>
          <p:nvPr/>
        </p:nvPicPr>
        <p:blipFill>
          <a:blip r:embed="rId5"/>
          <a:srcRect l="7569" t="14710" r="3517" b="44829"/>
          <a:stretch>
            <a:fillRect/>
          </a:stretch>
        </p:blipFill>
        <p:spPr bwMode="auto">
          <a:xfrm>
            <a:off x="0" y="1428750"/>
            <a:ext cx="12192000" cy="5429250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1181109" y="2400302"/>
            <a:ext cx="30337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New Year’s Day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winter vacation</a:t>
            </a:r>
          </a:p>
        </p:txBody>
      </p:sp>
      <p:sp>
        <p:nvSpPr>
          <p:cNvPr id="33" name="矩形 32"/>
          <p:cNvSpPr/>
          <p:nvPr/>
        </p:nvSpPr>
        <p:spPr>
          <a:xfrm>
            <a:off x="5181609" y="2471739"/>
            <a:ext cx="3033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winter vacation</a:t>
            </a:r>
          </a:p>
        </p:txBody>
      </p:sp>
      <p:sp>
        <p:nvSpPr>
          <p:cNvPr id="34" name="矩形 33"/>
          <p:cNvSpPr/>
          <p:nvPr/>
        </p:nvSpPr>
        <p:spPr>
          <a:xfrm>
            <a:off x="8810635" y="2657477"/>
            <a:ext cx="3552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Tree Planting Day</a:t>
            </a:r>
          </a:p>
        </p:txBody>
      </p:sp>
      <p:sp>
        <p:nvSpPr>
          <p:cNvPr id="35" name="矩形 34"/>
          <p:cNvSpPr/>
          <p:nvPr/>
        </p:nvSpPr>
        <p:spPr>
          <a:xfrm>
            <a:off x="1395411" y="4729165"/>
            <a:ext cx="2676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English party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sports meet</a:t>
            </a:r>
          </a:p>
        </p:txBody>
      </p:sp>
      <p:sp>
        <p:nvSpPr>
          <p:cNvPr id="36" name="矩形 35"/>
          <p:cNvSpPr/>
          <p:nvPr/>
        </p:nvSpPr>
        <p:spPr>
          <a:xfrm>
            <a:off x="5338772" y="4263084"/>
            <a:ext cx="284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singing contest</a:t>
            </a:r>
          </a:p>
        </p:txBody>
      </p:sp>
      <p:sp>
        <p:nvSpPr>
          <p:cNvPr id="37" name="矩形 36"/>
          <p:cNvSpPr/>
          <p:nvPr/>
        </p:nvSpPr>
        <p:spPr>
          <a:xfrm>
            <a:off x="5900737" y="4906020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school trip</a:t>
            </a:r>
          </a:p>
        </p:txBody>
      </p:sp>
      <p:sp>
        <p:nvSpPr>
          <p:cNvPr id="38" name="矩形 37"/>
          <p:cNvSpPr/>
          <p:nvPr/>
        </p:nvSpPr>
        <p:spPr>
          <a:xfrm>
            <a:off x="5867425" y="5548962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May Day</a:t>
            </a:r>
          </a:p>
        </p:txBody>
      </p:sp>
      <p:sp>
        <p:nvSpPr>
          <p:cNvPr id="39" name="矩形 38"/>
          <p:cNvSpPr/>
          <p:nvPr/>
        </p:nvSpPr>
        <p:spPr>
          <a:xfrm>
            <a:off x="5081607" y="6334780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Mother’s Day</a:t>
            </a:r>
          </a:p>
        </p:txBody>
      </p:sp>
      <p:sp>
        <p:nvSpPr>
          <p:cNvPr id="40" name="矩形 39"/>
          <p:cNvSpPr/>
          <p:nvPr/>
        </p:nvSpPr>
        <p:spPr>
          <a:xfrm>
            <a:off x="9096844" y="4712571"/>
            <a:ext cx="284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Children’s Day</a:t>
            </a:r>
          </a:p>
        </p:txBody>
      </p:sp>
      <p:sp>
        <p:nvSpPr>
          <p:cNvPr id="41" name="矩形 40"/>
          <p:cNvSpPr/>
          <p:nvPr/>
        </p:nvSpPr>
        <p:spPr>
          <a:xfrm>
            <a:off x="9157366" y="5458747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Father’s Day</a:t>
            </a:r>
          </a:p>
        </p:txBody>
      </p:sp>
      <p:sp>
        <p:nvSpPr>
          <p:cNvPr id="42" name="矩形 41"/>
          <p:cNvSpPr/>
          <p:nvPr/>
        </p:nvSpPr>
        <p:spPr>
          <a:xfrm>
            <a:off x="647072" y="1024247"/>
            <a:ext cx="54489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Tree Planting Day?</a:t>
            </a:r>
          </a:p>
        </p:txBody>
      </p:sp>
      <p:sp>
        <p:nvSpPr>
          <p:cNvPr id="43" name="矩形 42"/>
          <p:cNvSpPr/>
          <p:nvPr/>
        </p:nvSpPr>
        <p:spPr>
          <a:xfrm>
            <a:off x="5953115" y="1471599"/>
            <a:ext cx="2775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in March.</a:t>
            </a:r>
          </a:p>
        </p:txBody>
      </p:sp>
      <p:pic>
        <p:nvPicPr>
          <p:cNvPr id="20" name="U3A Let's lea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784" y="5961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右箭头 27"/>
          <p:cNvSpPr/>
          <p:nvPr/>
        </p:nvSpPr>
        <p:spPr>
          <a:xfrm rot="16200000">
            <a:off x="4522083" y="2495856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5221736" y="3101992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右箭头 28"/>
          <p:cNvSpPr/>
          <p:nvPr/>
        </p:nvSpPr>
        <p:spPr>
          <a:xfrm rot="10800000">
            <a:off x="3812037" y="3095065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右箭头 29"/>
          <p:cNvSpPr/>
          <p:nvPr/>
        </p:nvSpPr>
        <p:spPr>
          <a:xfrm rot="8558307">
            <a:off x="3954046" y="3528020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1" name="右箭头 30"/>
          <p:cNvSpPr/>
          <p:nvPr/>
        </p:nvSpPr>
        <p:spPr>
          <a:xfrm rot="5400000">
            <a:off x="4525546" y="3881311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右箭头 32"/>
          <p:cNvSpPr/>
          <p:nvPr/>
        </p:nvSpPr>
        <p:spPr>
          <a:xfrm rot="2421965">
            <a:off x="5041627" y="3534947"/>
            <a:ext cx="2078183" cy="561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450339" y="3247466"/>
            <a:ext cx="238991" cy="2493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2" name="文本框 115"/>
          <p:cNvSpPr txBox="1"/>
          <p:nvPr/>
        </p:nvSpPr>
        <p:spPr>
          <a:xfrm>
            <a:off x="7789581" y="840800"/>
            <a:ext cx="509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When is …Day?                </a:t>
            </a:r>
            <a:endParaRPr lang="en-US" altLang="zh-CN" sz="3200" dirty="0">
              <a:solidFill>
                <a:prstClr val="black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935" y="372445"/>
            <a:ext cx="272542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Play a game.</a:t>
            </a:r>
            <a:endParaRPr lang="zh-CN" altLang="en-US" sz="3200" b="1" dirty="0">
              <a:solidFill>
                <a:prstClr val="black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19190"/>
            <a:ext cx="855482" cy="874419"/>
          </a:xfrm>
          <a:prstGeom prst="rect">
            <a:avLst/>
          </a:prstGeom>
        </p:spPr>
      </p:pic>
      <p:sp>
        <p:nvSpPr>
          <p:cNvPr id="44" name="文本框 115"/>
          <p:cNvSpPr txBox="1"/>
          <p:nvPr/>
        </p:nvSpPr>
        <p:spPr>
          <a:xfrm>
            <a:off x="7868411" y="1500352"/>
            <a:ext cx="1827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It’s in….</a:t>
            </a:r>
            <a:endParaRPr lang="en-US" altLang="zh-CN" sz="3200" dirty="0">
              <a:solidFill>
                <a:prstClr val="black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76" b="48934" l="43850" r="67050">
                        <a14:foregroundMark x1="57250" y1="45006" x2="67250" y2="44108"/>
                        <a14:foregroundMark x1="63100" y1="28956" x2="62000" y2="48934"/>
                        <a14:foregroundMark x1="44750" y1="17508" x2="44100" y2="17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574" y="-320278"/>
            <a:ext cx="10511954" cy="397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5790" y="334655"/>
            <a:ext cx="330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inter vacation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70" b="100000" l="68800" r="100000">
                        <a14:foregroundMark x1="82150" y1="91919" x2="98700" y2="92480"/>
                        <a14:foregroundMark x1="94950" y1="85297" x2="81100" y2="95174"/>
                        <a14:foregroundMark x1="96350" y1="59147" x2="98550" y2="89562"/>
                        <a14:foregroundMark x1="80700" y1="56229" x2="80700" y2="56229"/>
                        <a14:foregroundMark x1="81200" y1="58025" x2="94650" y2="57351"/>
                        <a14:foregroundMark x1="82000" y1="61728" x2="81850" y2="65544"/>
                        <a14:foregroundMark x1="73700" y1="56790" x2="78000" y2="56566"/>
                        <a14:foregroundMark x1="80050" y1="60606" x2="82650" y2="61728"/>
                        <a14:foregroundMark x1="97400" y1="57351" x2="99850" y2="57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8912" y="2776411"/>
            <a:ext cx="9497102" cy="293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9554" y="5088524"/>
            <a:ext cx="2707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Children’s Day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00" b="89899" l="7360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6597" y="1425575"/>
            <a:ext cx="12008634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5482" y="2776411"/>
            <a:ext cx="2956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Tree Planting Day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566" y="2639210"/>
            <a:ext cx="2655539" cy="136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1394" y="2901860"/>
            <a:ext cx="261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ports meet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51" y="4702252"/>
            <a:ext cx="2656928" cy="121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10278" y="4939348"/>
            <a:ext cx="21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May Day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92" y="5309517"/>
            <a:ext cx="2775494" cy="12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64382" y="5485729"/>
            <a:ext cx="2649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New year’s Day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5" grpId="0" animBg="1"/>
      <p:bldP spid="25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C:\Users\Administrator\Desktop\11118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7569" t="66244" r="3517" b="6287"/>
          <a:stretch>
            <a:fillRect/>
          </a:stretch>
        </p:blipFill>
        <p:spPr bwMode="auto">
          <a:xfrm>
            <a:off x="19959" y="1418264"/>
            <a:ext cx="12192000" cy="5486401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55722" y="649418"/>
            <a:ext cx="1096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Tick or cross. Correct the names of the months when necessary.</a:t>
            </a:r>
          </a:p>
        </p:txBody>
      </p:sp>
      <p:sp>
        <p:nvSpPr>
          <p:cNvPr id="42" name="矩形 41"/>
          <p:cNvSpPr/>
          <p:nvPr/>
        </p:nvSpPr>
        <p:spPr>
          <a:xfrm>
            <a:off x="42834" y="1628751"/>
            <a:ext cx="6841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1.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Tree Planting Day is in </a:t>
            </a:r>
            <a:r>
              <a:rPr lang="en-US" altLang="zh-CN" sz="2800" u="sng" dirty="0" smtClean="0">
                <a:latin typeface="Comic Sans MS" panose="030F0702030302020204" pitchFamily="66" charset="0"/>
              </a:rPr>
              <a:t>February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3" name="矩形 22"/>
          <p:cNvSpPr/>
          <p:nvPr/>
        </p:nvSpPr>
        <p:spPr>
          <a:xfrm>
            <a:off x="1444789" y="119741"/>
            <a:ext cx="245612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Read and say 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25" name="ïŝḻiḓê"/>
          <p:cNvSpPr/>
          <p:nvPr/>
        </p:nvSpPr>
        <p:spPr bwMode="auto">
          <a:xfrm>
            <a:off x="55722" y="208713"/>
            <a:ext cx="1465943" cy="304970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20000"/>
          </a:bodyPr>
          <a:lstStyle/>
          <a:p>
            <a:pPr algn="ctr"/>
            <a:endParaRPr lang="zh-CN" altLang="en-US"/>
          </a:p>
        </p:txBody>
      </p:sp>
      <p:sp>
        <p:nvSpPr>
          <p:cNvPr id="26" name="ïŝḻiḓê"/>
          <p:cNvSpPr/>
          <p:nvPr/>
        </p:nvSpPr>
        <p:spPr bwMode="auto">
          <a:xfrm flipH="1">
            <a:off x="3825158" y="200734"/>
            <a:ext cx="1574069" cy="327464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rgbClr val="B5E0E9"/>
          </a:solidFill>
          <a:ln w="3175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23744" y="2543170"/>
            <a:ext cx="8600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2.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Winter vacation is in February and            .</a:t>
            </a:r>
          </a:p>
        </p:txBody>
      </p:sp>
      <p:sp>
        <p:nvSpPr>
          <p:cNvPr id="47" name="矩形 46"/>
          <p:cNvSpPr/>
          <p:nvPr/>
        </p:nvSpPr>
        <p:spPr>
          <a:xfrm>
            <a:off x="23746" y="3429004"/>
            <a:ext cx="5460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3.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Mother’s Day is in May.</a:t>
            </a:r>
          </a:p>
        </p:txBody>
      </p:sp>
      <p:sp>
        <p:nvSpPr>
          <p:cNvPr id="48" name="矩形 47"/>
          <p:cNvSpPr/>
          <p:nvPr/>
        </p:nvSpPr>
        <p:spPr>
          <a:xfrm>
            <a:off x="23770" y="4286268"/>
            <a:ext cx="6009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4.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 sports meet is in April.</a:t>
            </a:r>
          </a:p>
        </p:txBody>
      </p:sp>
      <p:sp>
        <p:nvSpPr>
          <p:cNvPr id="49" name="矩形 48"/>
          <p:cNvSpPr/>
          <p:nvPr/>
        </p:nvSpPr>
        <p:spPr>
          <a:xfrm>
            <a:off x="9480" y="5157816"/>
            <a:ext cx="6276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5.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（  ）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Children’s Day is in               .</a:t>
            </a:r>
          </a:p>
        </p:txBody>
      </p:sp>
      <p:sp>
        <p:nvSpPr>
          <p:cNvPr id="50" name="矩形 49"/>
          <p:cNvSpPr/>
          <p:nvPr/>
        </p:nvSpPr>
        <p:spPr>
          <a:xfrm>
            <a:off x="6381752" y="3614742"/>
            <a:ext cx="2733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When is Mother’s Day?</a:t>
            </a:r>
          </a:p>
        </p:txBody>
      </p:sp>
      <p:sp>
        <p:nvSpPr>
          <p:cNvPr id="51" name="矩形 50"/>
          <p:cNvSpPr/>
          <p:nvPr/>
        </p:nvSpPr>
        <p:spPr>
          <a:xfrm>
            <a:off x="9124968" y="4343414"/>
            <a:ext cx="2733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It’s in …</a:t>
            </a:r>
          </a:p>
        </p:txBody>
      </p:sp>
      <p:sp>
        <p:nvSpPr>
          <p:cNvPr id="21" name="矩形 20"/>
          <p:cNvSpPr/>
          <p:nvPr/>
        </p:nvSpPr>
        <p:spPr>
          <a:xfrm>
            <a:off x="529633" y="1614488"/>
            <a:ext cx="417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×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629526" y="1485900"/>
            <a:ext cx="1585913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810463" y="1657342"/>
            <a:ext cx="1250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March</a:t>
            </a:r>
          </a:p>
        </p:txBody>
      </p:sp>
      <p:sp>
        <p:nvSpPr>
          <p:cNvPr id="29" name="弧形 28"/>
          <p:cNvSpPr/>
          <p:nvPr/>
        </p:nvSpPr>
        <p:spPr>
          <a:xfrm rot="8113830">
            <a:off x="6472238" y="885825"/>
            <a:ext cx="1485900" cy="147161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66696" y="2500306"/>
            <a:ext cx="417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×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66712" y="3357562"/>
            <a:ext cx="417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√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81002" y="4229106"/>
            <a:ext cx="417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√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66696" y="5143516"/>
            <a:ext cx="417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×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4" name="弧形 33"/>
          <p:cNvSpPr/>
          <p:nvPr/>
        </p:nvSpPr>
        <p:spPr>
          <a:xfrm rot="8113830">
            <a:off x="7539797" y="1728068"/>
            <a:ext cx="1485900" cy="147161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8787766" y="2427679"/>
            <a:ext cx="1585913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863950" y="2578343"/>
            <a:ext cx="1526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January</a:t>
            </a:r>
          </a:p>
        </p:txBody>
      </p:sp>
      <p:sp>
        <p:nvSpPr>
          <p:cNvPr id="37" name="弧形 36"/>
          <p:cNvSpPr/>
          <p:nvPr/>
        </p:nvSpPr>
        <p:spPr>
          <a:xfrm rot="8113830">
            <a:off x="5290799" y="4401599"/>
            <a:ext cx="1485900" cy="1471613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6637797" y="5137405"/>
            <a:ext cx="1585913" cy="8858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912101" y="5303309"/>
            <a:ext cx="9941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June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15188" y="2578343"/>
            <a:ext cx="1648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March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66472" y="5188296"/>
            <a:ext cx="1557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January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 animBg="1"/>
      <p:bldP spid="35" grpId="0" animBg="1"/>
      <p:bldP spid="36" grpId="0"/>
      <p:bldP spid="37" grpId="0" animBg="1"/>
      <p:bldP spid="38" grpId="0" animBg="1"/>
      <p:bldP spid="39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359748" y="895703"/>
            <a:ext cx="3613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Practice in pairs.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9770" y="168264"/>
            <a:ext cx="2695525" cy="727439"/>
            <a:chOff x="226719" y="1571625"/>
            <a:chExt cx="3019045" cy="732050"/>
          </a:xfrm>
        </p:grpSpPr>
        <p:sp>
          <p:nvSpPr>
            <p:cNvPr id="36" name="矩形: 圆角 5"/>
            <p:cNvSpPr/>
            <p:nvPr/>
          </p:nvSpPr>
          <p:spPr>
            <a:xfrm>
              <a:off x="251988" y="1621051"/>
              <a:ext cx="2632088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7" name="矩形: 圆角 6"/>
            <p:cNvSpPr/>
            <p:nvPr/>
          </p:nvSpPr>
          <p:spPr>
            <a:xfrm>
              <a:off x="226719" y="1571625"/>
              <a:ext cx="2657357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43" name="文本框 8"/>
            <p:cNvSpPr txBox="1"/>
            <p:nvPr/>
          </p:nvSpPr>
          <p:spPr>
            <a:xfrm>
              <a:off x="926284" y="1631098"/>
              <a:ext cx="2319480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2563" y="2352675"/>
            <a:ext cx="4519613" cy="290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324600" y="264318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When is …?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49379" y="3986215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It’s in …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40"/>
          <p:cNvSpPr/>
          <p:nvPr/>
        </p:nvSpPr>
        <p:spPr>
          <a:xfrm>
            <a:off x="135825" y="243983"/>
            <a:ext cx="443539" cy="493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324600" y="264318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When is …?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03237" y="3986214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It’s in …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2" name="图片 1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13" name="Picture 3" descr="C:\Users\Administrator\Desktop\11118.jpg"/>
          <p:cNvPicPr>
            <a:picLocks noChangeAspect="1" noChangeArrowheads="1"/>
          </p:cNvPicPr>
          <p:nvPr/>
        </p:nvPicPr>
        <p:blipFill>
          <a:blip r:embed="rId3"/>
          <a:srcRect l="40124" t="24460" r="32170" b="65909"/>
          <a:stretch>
            <a:fillRect/>
          </a:stretch>
        </p:blipFill>
        <p:spPr bwMode="auto">
          <a:xfrm>
            <a:off x="1244242" y="2214563"/>
            <a:ext cx="425408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40"/>
          <p:cNvSpPr/>
          <p:nvPr/>
        </p:nvSpPr>
        <p:spPr>
          <a:xfrm>
            <a:off x="135825" y="243983"/>
            <a:ext cx="443539" cy="493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324600" y="264318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When is …?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56058" y="3924840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It’s in …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2" name="图片 1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8" name="Picture 3" descr="C:\Users\Administrator\Desktop\11118.jpg"/>
          <p:cNvPicPr>
            <a:picLocks noChangeAspect="1" noChangeArrowheads="1"/>
          </p:cNvPicPr>
          <p:nvPr/>
        </p:nvPicPr>
        <p:blipFill>
          <a:blip r:embed="rId3"/>
          <a:srcRect l="73298" t="25706" r="4852" b="65909"/>
          <a:stretch>
            <a:fillRect/>
          </a:stretch>
        </p:blipFill>
        <p:spPr bwMode="auto">
          <a:xfrm>
            <a:off x="1128712" y="2314575"/>
            <a:ext cx="4746417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40"/>
          <p:cNvSpPr/>
          <p:nvPr/>
        </p:nvSpPr>
        <p:spPr>
          <a:xfrm>
            <a:off x="135825" y="243983"/>
            <a:ext cx="443539" cy="493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324600" y="264318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When is …?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49379" y="3734230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It’s in …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2" name="图片 1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95" y="2149586"/>
            <a:ext cx="3805212" cy="234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40"/>
          <p:cNvSpPr/>
          <p:nvPr/>
        </p:nvSpPr>
        <p:spPr>
          <a:xfrm>
            <a:off x="135825" y="243983"/>
            <a:ext cx="443539" cy="493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7117080" y="264318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When is …?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26619" y="3647395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It’s in …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12" name="图片 1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2526" y="2324100"/>
            <a:ext cx="5044117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9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5326" y="1072515"/>
            <a:ext cx="7605104" cy="564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组合 10"/>
          <p:cNvGrpSpPr/>
          <p:nvPr/>
        </p:nvGrpSpPr>
        <p:grpSpPr>
          <a:xfrm>
            <a:off x="8250176" y="620745"/>
            <a:ext cx="2228850" cy="406050"/>
            <a:chOff x="8289713" y="1109970"/>
            <a:chExt cx="2228850" cy="422184"/>
          </a:xfrm>
        </p:grpSpPr>
        <p:sp>
          <p:nvSpPr>
            <p:cNvPr id="11" name="矩形: 圆角 32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33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点击画面 播放视频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92113" y="338736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Comic Sans MS" panose="030F0702030302020204" pitchFamily="66" charset="0"/>
              </a:rPr>
              <a:t>Let’s sing!</a:t>
            </a:r>
            <a:endParaRPr lang="zh-CN" altLang="en-US" sz="44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7083" y="171239"/>
            <a:ext cx="2823210" cy="480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Comic Sans MS" panose="030F0702030302020204" pitchFamily="66" charset="0"/>
                <a:ea typeface="Gulim" panose="020B0600000101010101" pitchFamily="34" charset="-127"/>
              </a:rPr>
              <a:t>I want to know</a:t>
            </a:r>
            <a:endParaRPr lang="zh-CN" altLang="en-US" sz="28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9455" y="2280015"/>
            <a:ext cx="788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母爱是一种巨大的火焰。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罗曼罗兰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875" y="1199301"/>
            <a:ext cx="9221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 mother's love is a great flame. </a:t>
            </a:r>
          </a:p>
          <a:p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                     </a:t>
            </a:r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Romain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Rolland</a:t>
            </a:r>
            <a:endParaRPr lang="zh-CN" altLang="en-US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005" y="5545150"/>
            <a:ext cx="7076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We must be filial to our parents!</a:t>
            </a:r>
            <a:endParaRPr lang="zh-CN" altLang="en-US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9744" y="5603429"/>
            <a:ext cx="5207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我们必须孝顺父母！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99" y="2738309"/>
            <a:ext cx="3873818" cy="25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6126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3200" y="1602159"/>
            <a:ext cx="11654971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February________       2. April________ </a:t>
            </a:r>
          </a:p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January _______         4. May_________ </a:t>
            </a:r>
          </a:p>
          <a:p>
            <a:pPr lvl="0" indent="304800"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June  _________         6. March________ </a:t>
            </a: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3387078" y="1998304"/>
            <a:ext cx="100860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二月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13047" y="1278993"/>
            <a:ext cx="7675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6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、译成汉语</a:t>
            </a:r>
            <a:r>
              <a:rPr kumimoji="1" lang="zh-CN" altLang="zh-CN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3600" dirty="0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7381884" y="2000240"/>
            <a:ext cx="100860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四月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3024166" y="3214686"/>
            <a:ext cx="100860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一月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7310446" y="3214686"/>
            <a:ext cx="100860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五月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2809852" y="4500570"/>
            <a:ext cx="100860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六月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7667636" y="4429132"/>
            <a:ext cx="100860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三月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765737" y="2044700"/>
            <a:ext cx="9199318" cy="35932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(      ) 1. Winter vacation is</a:t>
            </a:r>
            <a:r>
              <a:rPr lang="en-US" altLang="zh-CN" sz="32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February.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	A. at         	B. in         	C. on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(      ) 2. </a:t>
            </a:r>
            <a:r>
              <a:rPr lang="en-US" altLang="zh-CN" sz="32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is the first month of a year. 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	A. February 	B. December 	C. January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(      ) 3.</a:t>
            </a:r>
            <a:r>
              <a:rPr lang="en-US" altLang="zh-CN" sz="3200" u="sng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is Children's Day?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	A. When 		B. What 		C. Why</a:t>
            </a:r>
          </a:p>
        </p:txBody>
      </p:sp>
      <p:pic>
        <p:nvPicPr>
          <p:cNvPr id="32" name="图片 3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460938" y="1137334"/>
            <a:ext cx="4797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6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、单项选择</a:t>
            </a:r>
            <a:r>
              <a:rPr kumimoji="1" lang="zh-CN" altLang="zh-CN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6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9652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14605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0" y="20447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259715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0" y="315595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1577518" y="2106617"/>
            <a:ext cx="476412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B</a:t>
            </a:r>
            <a:endParaRPr lang="zh-CN" altLang="en-US" sz="3600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1524928" y="3293745"/>
            <a:ext cx="463588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C</a:t>
            </a: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1590113" y="4471101"/>
            <a:ext cx="5229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44415" y="1559845"/>
            <a:ext cx="7029488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zh-CN" sz="3200" dirty="0" smtClean="0">
                <a:latin typeface="Comic Sans MS" panose="030F0702030302020204" pitchFamily="66" charset="0"/>
              </a:rPr>
              <a:t>1. have school trip we  a ( . )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zh-CN" sz="3200" dirty="0" smtClean="0">
                <a:latin typeface="Comic Sans MS" panose="030F0702030302020204" pitchFamily="66" charset="0"/>
              </a:rPr>
              <a:t>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zh-CN" sz="3200" dirty="0" smtClean="0">
                <a:latin typeface="Comic Sans MS" panose="030F0702030302020204" pitchFamily="66" charset="0"/>
              </a:rPr>
              <a:t>2. singing when is the contest ( ? )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zh-CN" sz="3200" dirty="0" smtClean="0">
                <a:latin typeface="Comic Sans MS" panose="030F0702030302020204" pitchFamily="66" charset="0"/>
              </a:rPr>
              <a:t>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zh-CN" sz="3200" dirty="0" smtClean="0">
                <a:latin typeface="Comic Sans MS" panose="030F0702030302020204" pitchFamily="66" charset="0"/>
              </a:rPr>
              <a:t>3. March is in it( . )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30675" y="2445058"/>
            <a:ext cx="4570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 have a school trip.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图片 3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543580" y="913514"/>
            <a:ext cx="47977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三、连词成句</a:t>
            </a:r>
            <a:r>
              <a:rPr kumimoji="1" lang="zh-CN" altLang="zh-CN" sz="36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36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8348" y="3945260"/>
            <a:ext cx="5976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is the singing contest?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8348" y="5374020"/>
            <a:ext cx="7634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 is in March.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1814513" y="3040311"/>
            <a:ext cx="6529387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881157" y="4530035"/>
            <a:ext cx="6529387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1952595" y="5958795"/>
            <a:ext cx="6529387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3912" y="-933064"/>
            <a:ext cx="3988167" cy="902803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1358328" y="4513030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346999" y="1921693"/>
            <a:ext cx="7964645" cy="33916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457200" indent="-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32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下列单词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January, February, March, April, May, June.</a:t>
            </a:r>
            <a:endParaRPr lang="en-US" altLang="zh-CN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320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询问</a:t>
            </a:r>
            <a:r>
              <a:rPr lang="zh-CN" altLang="en-US" sz="32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节日</a:t>
            </a:r>
            <a:r>
              <a:rPr lang="zh-CN" altLang="en-US" sz="320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句型：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—When is …?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zh-CN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—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in …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477640" y="2230897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Say and do the actions in pairs.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477639" y="3211252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Ask your parents when May Day is.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21418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34001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388685" y="1759753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08570"/>
            <a:ext cx="1634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14276" y="764944"/>
            <a:ext cx="3248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Ask and answer.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23876" y="1900238"/>
            <a:ext cx="75200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do you get up on Monday?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…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 do you do on Mondays?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…</a:t>
            </a:r>
          </a:p>
        </p:txBody>
      </p:sp>
      <p:pic>
        <p:nvPicPr>
          <p:cNvPr id="1026" name="Picture 2" descr="https://icweiliimg1.pstatp.com/weili/bl/389481043391152185.jpg"/>
          <p:cNvPicPr>
            <a:picLocks noChangeAspect="1" noChangeArrowheads="1"/>
          </p:cNvPicPr>
          <p:nvPr/>
        </p:nvPicPr>
        <p:blipFill>
          <a:blip r:embed="rId2"/>
          <a:srcRect t="3758" b="5539"/>
          <a:stretch>
            <a:fillRect/>
          </a:stretch>
        </p:blipFill>
        <p:spPr bwMode="auto">
          <a:xfrm>
            <a:off x="7313613" y="1985962"/>
            <a:ext cx="4502150" cy="2726376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5" y="97790"/>
            <a:ext cx="23161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624307" y="958338"/>
            <a:ext cx="11105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usually get up at six o’clock and then go to school for classes. But this week our sports meet is coming. 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00614" y="223834"/>
            <a:ext cx="4789713" cy="480131"/>
            <a:chOff x="2813952" y="344600"/>
            <a:chExt cx="4789713" cy="480131"/>
          </a:xfrm>
        </p:grpSpPr>
        <p:sp>
          <p:nvSpPr>
            <p:cNvPr id="15" name="矩形 14"/>
            <p:cNvSpPr/>
            <p:nvPr/>
          </p:nvSpPr>
          <p:spPr>
            <a:xfrm>
              <a:off x="4203019" y="344600"/>
              <a:ext cx="1935145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learn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6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ïŝḻiḓê"/>
            <p:cNvSpPr/>
            <p:nvPr/>
          </p:nvSpPr>
          <p:spPr bwMode="auto">
            <a:xfrm flipH="1">
              <a:off x="6029596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7211509" y="5933617"/>
            <a:ext cx="1645920" cy="253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125803" y="2382618"/>
            <a:ext cx="3478406" cy="2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852451" y="2386008"/>
            <a:ext cx="54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the sports meet?</a:t>
            </a:r>
          </a:p>
        </p:txBody>
      </p:sp>
      <p:sp>
        <p:nvSpPr>
          <p:cNvPr id="34" name="矩形 33"/>
          <p:cNvSpPr/>
          <p:nvPr/>
        </p:nvSpPr>
        <p:spPr>
          <a:xfrm>
            <a:off x="1781146" y="3300417"/>
            <a:ext cx="54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on Friday.</a:t>
            </a:r>
          </a:p>
        </p:txBody>
      </p:sp>
      <p:sp>
        <p:nvSpPr>
          <p:cNvPr id="35" name="矩形 34"/>
          <p:cNvSpPr/>
          <p:nvPr/>
        </p:nvSpPr>
        <p:spPr>
          <a:xfrm>
            <a:off x="2295490" y="4243394"/>
            <a:ext cx="54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month is it now?</a:t>
            </a:r>
          </a:p>
        </p:txBody>
      </p:sp>
      <p:sp>
        <p:nvSpPr>
          <p:cNvPr id="36" name="矩形 35"/>
          <p:cNvSpPr/>
          <p:nvPr/>
        </p:nvSpPr>
        <p:spPr>
          <a:xfrm>
            <a:off x="2952719" y="5186377"/>
            <a:ext cx="54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April.</a:t>
            </a:r>
          </a:p>
        </p:txBody>
      </p:sp>
      <p:pic>
        <p:nvPicPr>
          <p:cNvPr id="1027" name="Picture 3" descr="C:\Users\Administrator\Desktop\11118.jpg"/>
          <p:cNvPicPr>
            <a:picLocks noChangeAspect="1" noChangeArrowheads="1"/>
          </p:cNvPicPr>
          <p:nvPr/>
        </p:nvPicPr>
        <p:blipFill>
          <a:blip r:embed="rId3"/>
          <a:srcRect l="10864" t="33542" r="58766" b="44166"/>
          <a:stretch>
            <a:fillRect/>
          </a:stretch>
        </p:blipFill>
        <p:spPr bwMode="auto">
          <a:xfrm>
            <a:off x="7758114" y="2128838"/>
            <a:ext cx="3114675" cy="4064270"/>
          </a:xfrm>
          <a:prstGeom prst="rect">
            <a:avLst/>
          </a:prstGeom>
          <a:noFill/>
        </p:spPr>
      </p:pic>
      <p:sp>
        <p:nvSpPr>
          <p:cNvPr id="37" name="矩形 36"/>
          <p:cNvSpPr/>
          <p:nvPr/>
        </p:nvSpPr>
        <p:spPr>
          <a:xfrm>
            <a:off x="8296273" y="3429002"/>
            <a:ext cx="2676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English party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sports meet</a:t>
            </a:r>
          </a:p>
        </p:txBody>
      </p:sp>
      <p:sp>
        <p:nvSpPr>
          <p:cNvPr id="38" name="矩形 37"/>
          <p:cNvSpPr/>
          <p:nvPr/>
        </p:nvSpPr>
        <p:spPr>
          <a:xfrm>
            <a:off x="3838549" y="5815029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四月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211509" y="5933617"/>
            <a:ext cx="1645920" cy="253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125803" y="2382618"/>
            <a:ext cx="3478406" cy="2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795301" y="629596"/>
            <a:ext cx="11105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Talk about your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favoutite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things in the school calendar.</a:t>
            </a:r>
          </a:p>
        </p:txBody>
      </p:sp>
      <p:sp>
        <p:nvSpPr>
          <p:cNvPr id="25" name="矩形 24"/>
          <p:cNvSpPr/>
          <p:nvPr/>
        </p:nvSpPr>
        <p:spPr>
          <a:xfrm>
            <a:off x="971321" y="2645304"/>
            <a:ext cx="6391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sport meet. It’s in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April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0" name="矩形 29"/>
          <p:cNvSpPr/>
          <p:nvPr/>
        </p:nvSpPr>
        <p:spPr>
          <a:xfrm>
            <a:off x="1916750" y="1750203"/>
            <a:ext cx="269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标准英文手写带格体" panose="02000500000000000000" pitchFamily="2" charset="0"/>
              </a:rPr>
              <a:t>April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/>
        </p:nvPicPr>
        <p:blipFill>
          <a:blip r:embed="rId9"/>
          <a:srcRect l="10864" t="33542" r="58766" b="44166"/>
          <a:stretch>
            <a:fillRect/>
          </a:stretch>
        </p:blipFill>
        <p:spPr bwMode="auto">
          <a:xfrm>
            <a:off x="7758114" y="2128838"/>
            <a:ext cx="3114675" cy="4064270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8196261" y="3468475"/>
            <a:ext cx="2676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English party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sports meet</a:t>
            </a:r>
          </a:p>
        </p:txBody>
      </p:sp>
      <p:sp>
        <p:nvSpPr>
          <p:cNvPr id="33" name="矩形 32"/>
          <p:cNvSpPr/>
          <p:nvPr/>
        </p:nvSpPr>
        <p:spPr>
          <a:xfrm>
            <a:off x="4816226" y="1934457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四月</a:t>
            </a:r>
            <a:endParaRPr lang="en-US" altLang="zh-CN" sz="32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81026" y="3929066"/>
            <a:ext cx="6391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English party. It’s in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April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5" name="矩形 34"/>
          <p:cNvSpPr/>
          <p:nvPr/>
        </p:nvSpPr>
        <p:spPr>
          <a:xfrm>
            <a:off x="1095340" y="5357826"/>
            <a:ext cx="6391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60882" y="1958366"/>
            <a:ext cx="149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Apr.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四月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577" y="1955352"/>
            <a:ext cx="609600" cy="609600"/>
          </a:xfrm>
          <a:prstGeom prst="rect">
            <a:avLst/>
          </a:prstGeom>
        </p:spPr>
      </p:pic>
      <p:pic>
        <p:nvPicPr>
          <p:cNvPr id="4" name="English part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13720" y="3551372"/>
            <a:ext cx="609600" cy="609600"/>
          </a:xfrm>
          <a:prstGeom prst="rect">
            <a:avLst/>
          </a:prstGeom>
        </p:spPr>
      </p:pic>
      <p:pic>
        <p:nvPicPr>
          <p:cNvPr id="5" name="sports meet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13720" y="4358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  <p:bldP spid="33" grpId="0"/>
      <p:bldP spid="34" grpId="0"/>
      <p:bldP spid="3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211509" y="5933617"/>
            <a:ext cx="1645920" cy="253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125803" y="2382618"/>
            <a:ext cx="3478406" cy="2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795300" y="2528883"/>
            <a:ext cx="8177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New Year’s Day. It’s in January.</a:t>
            </a:r>
          </a:p>
        </p:txBody>
      </p:sp>
      <p:sp>
        <p:nvSpPr>
          <p:cNvPr id="30" name="矩形 29"/>
          <p:cNvSpPr/>
          <p:nvPr/>
        </p:nvSpPr>
        <p:spPr>
          <a:xfrm>
            <a:off x="1542895" y="1310001"/>
            <a:ext cx="2319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标准英文手写带格体" panose="02000500000000000000" pitchFamily="2" charset="0"/>
              </a:rPr>
              <a:t>January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/>
        </p:nvPicPr>
        <p:blipFill>
          <a:blip r:embed="rId9"/>
          <a:srcRect l="10864" t="14030" r="58766" b="65909"/>
          <a:stretch>
            <a:fillRect/>
          </a:stretch>
        </p:blipFill>
        <p:spPr bwMode="auto">
          <a:xfrm>
            <a:off x="8443934" y="1785938"/>
            <a:ext cx="3114675" cy="3657600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8639184" y="3429002"/>
            <a:ext cx="30337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New Year’s Day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winter vacation</a:t>
            </a:r>
          </a:p>
        </p:txBody>
      </p:sp>
      <p:sp>
        <p:nvSpPr>
          <p:cNvPr id="33" name="矩形 32"/>
          <p:cNvSpPr/>
          <p:nvPr/>
        </p:nvSpPr>
        <p:spPr>
          <a:xfrm>
            <a:off x="5250479" y="1611127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一月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81026" y="3929066"/>
            <a:ext cx="786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winter vacation. It’s in January.</a:t>
            </a:r>
          </a:p>
        </p:txBody>
      </p:sp>
      <p:sp>
        <p:nvSpPr>
          <p:cNvPr id="35" name="矩形 34"/>
          <p:cNvSpPr/>
          <p:nvPr/>
        </p:nvSpPr>
        <p:spPr>
          <a:xfrm>
            <a:off x="1095340" y="5357826"/>
            <a:ext cx="6391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13" name="矩形 12"/>
          <p:cNvSpPr/>
          <p:nvPr/>
        </p:nvSpPr>
        <p:spPr>
          <a:xfrm>
            <a:off x="4130815" y="1595886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Jan.</a:t>
            </a:r>
          </a:p>
        </p:txBody>
      </p:sp>
      <p:pic>
        <p:nvPicPr>
          <p:cNvPr id="2" name="一月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55406" y="1611127"/>
            <a:ext cx="609600" cy="609600"/>
          </a:xfrm>
          <a:prstGeom prst="rect">
            <a:avLst/>
          </a:prstGeom>
        </p:spPr>
      </p:pic>
      <p:pic>
        <p:nvPicPr>
          <p:cNvPr id="3" name="New Year's D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8099" y="3429002"/>
            <a:ext cx="609600" cy="609600"/>
          </a:xfrm>
          <a:prstGeom prst="rect">
            <a:avLst/>
          </a:prstGeom>
        </p:spPr>
      </p:pic>
      <p:pic>
        <p:nvPicPr>
          <p:cNvPr id="4" name="winter vacatio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8099" y="42366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  <p:bldP spid="33" grpId="0"/>
      <p:bldP spid="34" grpId="0"/>
      <p:bldP spid="3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211509" y="5933617"/>
            <a:ext cx="1645920" cy="253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125803" y="2382618"/>
            <a:ext cx="3478406" cy="2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217645" y="2194181"/>
            <a:ext cx="2319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标准英文手写带格体" panose="02000500000000000000" pitchFamily="2" charset="0"/>
              </a:rPr>
              <a:t>February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/>
        </p:nvPicPr>
        <p:blipFill>
          <a:blip r:embed="rId5"/>
          <a:srcRect l="40124" t="17420" r="32170" b="65909"/>
          <a:stretch>
            <a:fillRect/>
          </a:stretch>
        </p:blipFill>
        <p:spPr bwMode="auto">
          <a:xfrm>
            <a:off x="8573729" y="2359742"/>
            <a:ext cx="2841523" cy="3039551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8639184" y="3429002"/>
            <a:ext cx="3033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winter vacation</a:t>
            </a:r>
          </a:p>
        </p:txBody>
      </p:sp>
      <p:sp>
        <p:nvSpPr>
          <p:cNvPr id="33" name="矩形 32"/>
          <p:cNvSpPr/>
          <p:nvPr/>
        </p:nvSpPr>
        <p:spPr>
          <a:xfrm>
            <a:off x="5323877" y="2382618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二月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81026" y="3929066"/>
            <a:ext cx="786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winter vacation. It’s in February.</a:t>
            </a:r>
          </a:p>
        </p:txBody>
      </p:sp>
      <p:sp>
        <p:nvSpPr>
          <p:cNvPr id="35" name="矩形 34"/>
          <p:cNvSpPr/>
          <p:nvPr/>
        </p:nvSpPr>
        <p:spPr>
          <a:xfrm>
            <a:off x="1095340" y="5357826"/>
            <a:ext cx="6391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12" name="矩形 11"/>
          <p:cNvSpPr/>
          <p:nvPr/>
        </p:nvSpPr>
        <p:spPr>
          <a:xfrm>
            <a:off x="4049452" y="2465787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Feb.</a:t>
            </a:r>
          </a:p>
        </p:txBody>
      </p:sp>
      <p:pic>
        <p:nvPicPr>
          <p:cNvPr id="2" name="二月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8109" y="23826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211509" y="5933617"/>
            <a:ext cx="1645920" cy="253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125803" y="2382618"/>
            <a:ext cx="3478406" cy="2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095340" y="2102468"/>
            <a:ext cx="2319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标准英文手写带格体" panose="02000500000000000000" pitchFamily="2" charset="0"/>
              </a:rPr>
              <a:t>March 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/>
        </p:nvPicPr>
        <p:blipFill>
          <a:blip r:embed="rId7"/>
          <a:srcRect l="68121" t="14030" r="4852" b="65909"/>
          <a:stretch>
            <a:fillRect/>
          </a:stretch>
        </p:blipFill>
        <p:spPr bwMode="auto">
          <a:xfrm>
            <a:off x="8586788" y="1643063"/>
            <a:ext cx="3271837" cy="3657600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8824922" y="3314702"/>
            <a:ext cx="3552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Tree Planting Day</a:t>
            </a:r>
          </a:p>
        </p:txBody>
      </p:sp>
      <p:sp>
        <p:nvSpPr>
          <p:cNvPr id="33" name="矩形 32"/>
          <p:cNvSpPr/>
          <p:nvPr/>
        </p:nvSpPr>
        <p:spPr>
          <a:xfrm>
            <a:off x="3709912" y="2271745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Mar.</a:t>
            </a:r>
          </a:p>
        </p:txBody>
      </p:sp>
      <p:sp>
        <p:nvSpPr>
          <p:cNvPr id="34" name="矩形 33"/>
          <p:cNvSpPr/>
          <p:nvPr/>
        </p:nvSpPr>
        <p:spPr>
          <a:xfrm>
            <a:off x="881026" y="3929066"/>
            <a:ext cx="786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Tree Planting Day. It’s in March.</a:t>
            </a:r>
          </a:p>
        </p:txBody>
      </p:sp>
      <p:sp>
        <p:nvSpPr>
          <p:cNvPr id="35" name="矩形 34"/>
          <p:cNvSpPr/>
          <p:nvPr/>
        </p:nvSpPr>
        <p:spPr>
          <a:xfrm>
            <a:off x="1095340" y="5357826"/>
            <a:ext cx="6391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12" name="矩形 11"/>
          <p:cNvSpPr/>
          <p:nvPr/>
        </p:nvSpPr>
        <p:spPr>
          <a:xfrm>
            <a:off x="5125802" y="2226844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三月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三月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0800" y="2202019"/>
            <a:ext cx="609600" cy="609600"/>
          </a:xfrm>
          <a:prstGeom prst="rect">
            <a:avLst/>
          </a:prstGeom>
        </p:spPr>
      </p:pic>
      <p:pic>
        <p:nvPicPr>
          <p:cNvPr id="3" name="Tree planting da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7640" y="3853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211509" y="5933617"/>
            <a:ext cx="1645920" cy="253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125803" y="2382618"/>
            <a:ext cx="3478406" cy="2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1971578" y="1619849"/>
            <a:ext cx="2319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标准英文手写带格体" panose="02000500000000000000" pitchFamily="2" charset="0"/>
              </a:rPr>
              <a:t>May </a:t>
            </a:r>
          </a:p>
        </p:txBody>
      </p:sp>
      <p:pic>
        <p:nvPicPr>
          <p:cNvPr id="31" name="Picture 3" descr="C:\Users\Administrator\Desktop\11118.jpg"/>
          <p:cNvPicPr>
            <a:picLocks noChangeAspect="1" noChangeArrowheads="1"/>
          </p:cNvPicPr>
          <p:nvPr/>
        </p:nvPicPr>
        <p:blipFill>
          <a:blip r:embed="rId13"/>
          <a:srcRect l="39441" t="33934" r="32233" b="44829"/>
          <a:stretch>
            <a:fillRect/>
          </a:stretch>
        </p:blipFill>
        <p:spPr bwMode="auto">
          <a:xfrm>
            <a:off x="8472488" y="1957389"/>
            <a:ext cx="3429000" cy="3871912"/>
          </a:xfrm>
          <a:prstGeom prst="rect">
            <a:avLst/>
          </a:prstGeom>
          <a:noFill/>
        </p:spPr>
      </p:pic>
      <p:sp>
        <p:nvSpPr>
          <p:cNvPr id="32" name="矩形 31"/>
          <p:cNvSpPr/>
          <p:nvPr/>
        </p:nvSpPr>
        <p:spPr>
          <a:xfrm>
            <a:off x="9139247" y="2786064"/>
            <a:ext cx="2847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singing contest</a:t>
            </a:r>
          </a:p>
        </p:txBody>
      </p:sp>
      <p:sp>
        <p:nvSpPr>
          <p:cNvPr id="34" name="矩形 33"/>
          <p:cNvSpPr/>
          <p:nvPr/>
        </p:nvSpPr>
        <p:spPr>
          <a:xfrm>
            <a:off x="723863" y="2543179"/>
            <a:ext cx="786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singing contest. It’s in May.</a:t>
            </a:r>
          </a:p>
        </p:txBody>
      </p:sp>
      <p:sp>
        <p:nvSpPr>
          <p:cNvPr id="35" name="矩形 34"/>
          <p:cNvSpPr/>
          <p:nvPr/>
        </p:nvSpPr>
        <p:spPr>
          <a:xfrm>
            <a:off x="1095340" y="5357826"/>
            <a:ext cx="6391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12" name="矩形 11"/>
          <p:cNvSpPr/>
          <p:nvPr/>
        </p:nvSpPr>
        <p:spPr>
          <a:xfrm>
            <a:off x="9701212" y="3429000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school trip</a:t>
            </a:r>
          </a:p>
        </p:txBody>
      </p:sp>
      <p:sp>
        <p:nvSpPr>
          <p:cNvPr id="13" name="矩形 12"/>
          <p:cNvSpPr/>
          <p:nvPr/>
        </p:nvSpPr>
        <p:spPr>
          <a:xfrm>
            <a:off x="9667900" y="4071942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May Day</a:t>
            </a:r>
          </a:p>
        </p:txBody>
      </p:sp>
      <p:sp>
        <p:nvSpPr>
          <p:cNvPr id="14" name="矩形 13"/>
          <p:cNvSpPr/>
          <p:nvPr/>
        </p:nvSpPr>
        <p:spPr>
          <a:xfrm>
            <a:off x="8882082" y="4857760"/>
            <a:ext cx="2671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Mother’s Day</a:t>
            </a:r>
          </a:p>
        </p:txBody>
      </p:sp>
      <p:sp>
        <p:nvSpPr>
          <p:cNvPr id="15" name="矩形 14"/>
          <p:cNvSpPr/>
          <p:nvPr/>
        </p:nvSpPr>
        <p:spPr>
          <a:xfrm>
            <a:off x="738150" y="3357562"/>
            <a:ext cx="786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school trip. It’s in May.</a:t>
            </a:r>
          </a:p>
        </p:txBody>
      </p:sp>
      <p:sp>
        <p:nvSpPr>
          <p:cNvPr id="16" name="矩形 15"/>
          <p:cNvSpPr/>
          <p:nvPr/>
        </p:nvSpPr>
        <p:spPr>
          <a:xfrm>
            <a:off x="738150" y="4143378"/>
            <a:ext cx="786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May Day. It’s in May.</a:t>
            </a:r>
          </a:p>
        </p:txBody>
      </p:sp>
      <p:sp>
        <p:nvSpPr>
          <p:cNvPr id="17" name="矩形 16"/>
          <p:cNvSpPr/>
          <p:nvPr/>
        </p:nvSpPr>
        <p:spPr>
          <a:xfrm>
            <a:off x="738145" y="4957774"/>
            <a:ext cx="7862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Mother’s Day. It’s in May.</a:t>
            </a:r>
          </a:p>
        </p:txBody>
      </p:sp>
      <p:sp>
        <p:nvSpPr>
          <p:cNvPr id="18" name="矩形 17"/>
          <p:cNvSpPr/>
          <p:nvPr/>
        </p:nvSpPr>
        <p:spPr>
          <a:xfrm>
            <a:off x="4131436" y="1924395"/>
            <a:ext cx="1076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五月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五月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9647" y="2835566"/>
            <a:ext cx="609600" cy="609600"/>
          </a:xfrm>
          <a:prstGeom prst="rect">
            <a:avLst/>
          </a:prstGeom>
        </p:spPr>
      </p:pic>
      <p:pic>
        <p:nvPicPr>
          <p:cNvPr id="3" name="singing contes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May Day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73487" y="3985562"/>
            <a:ext cx="609600" cy="609600"/>
          </a:xfrm>
          <a:prstGeom prst="rect">
            <a:avLst/>
          </a:prstGeom>
        </p:spPr>
      </p:pic>
      <p:pic>
        <p:nvPicPr>
          <p:cNvPr id="5" name="school trip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58247" y="3462342"/>
            <a:ext cx="609600" cy="609600"/>
          </a:xfrm>
          <a:prstGeom prst="rect">
            <a:avLst/>
          </a:prstGeom>
        </p:spPr>
      </p:pic>
      <p:pic>
        <p:nvPicPr>
          <p:cNvPr id="6" name="Mother's Day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72482" y="4888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744</Words>
  <Application>Microsoft Office PowerPoint</Application>
  <PresentationFormat>自定义</PresentationFormat>
  <Paragraphs>207</Paragraphs>
  <Slides>26</Slides>
  <Notes>0</Notes>
  <HiddenSlides>0</HiddenSlides>
  <MMClips>19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28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641</cp:revision>
  <dcterms:created xsi:type="dcterms:W3CDTF">2019-08-19T07:47:00Z</dcterms:created>
  <dcterms:modified xsi:type="dcterms:W3CDTF">2021-11-19T00:56:29Z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