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65" r:id="rId3"/>
    <p:sldId id="303" r:id="rId4"/>
    <p:sldId id="276" r:id="rId5"/>
    <p:sldId id="307" r:id="rId6"/>
    <p:sldId id="316" r:id="rId7"/>
    <p:sldId id="315" r:id="rId8"/>
    <p:sldId id="317" r:id="rId9"/>
    <p:sldId id="327" r:id="rId10"/>
    <p:sldId id="310" r:id="rId11"/>
    <p:sldId id="326" r:id="rId12"/>
    <p:sldId id="325" r:id="rId13"/>
    <p:sldId id="323" r:id="rId14"/>
    <p:sldId id="324" r:id="rId15"/>
    <p:sldId id="279" r:id="rId16"/>
    <p:sldId id="302" r:id="rId17"/>
    <p:sldId id="272" r:id="rId18"/>
    <p:sldId id="294" r:id="rId19"/>
    <p:sldId id="295" r:id="rId20"/>
    <p:sldId id="328" r:id="rId21"/>
    <p:sldId id="280" r:id="rId22"/>
    <p:sldId id="27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BFF"/>
    <a:srgbClr val="4BB3B1"/>
    <a:srgbClr val="7CBF33"/>
    <a:srgbClr val="9379F1"/>
    <a:srgbClr val="FA4CD5"/>
    <a:srgbClr val="FF00FF"/>
    <a:srgbClr val="F0C2C7"/>
    <a:srgbClr val="6CC2C0"/>
    <a:srgbClr val="B5E0E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74" y="-90"/>
      </p:cViewPr>
      <p:guideLst>
        <p:guide orient="horz" pos="2133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44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74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5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jpeg"/><Relationship Id="rId5" Type="http://schemas.openxmlformats.org/officeDocument/2006/relationships/hyperlink" Target="&#36229;&#38142;&#25509;&#25991;&#20214;/lets%20spell.swf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36229;&#38142;&#25509;&#25991;&#20214;/lets%20spell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hyperlink" Target="&#36229;&#38142;&#25509;&#25991;&#20214;/P26%20Read,%20listen%20and%20chant.mp4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344535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589220" y="2633515"/>
            <a:ext cx="5663733" cy="3102042"/>
            <a:chOff x="-209932" y="2289482"/>
            <a:chExt cx="5663733" cy="3102042"/>
          </a:xfrm>
        </p:grpSpPr>
        <p:sp>
          <p:nvSpPr>
            <p:cNvPr id="54" name="文本框 7"/>
            <p:cNvSpPr txBox="1"/>
            <p:nvPr/>
          </p:nvSpPr>
          <p:spPr>
            <a:xfrm>
              <a:off x="-209932" y="2289482"/>
              <a:ext cx="5663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3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My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school calendar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4118473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A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07737" y="4745193"/>
              <a:ext cx="5232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spell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</a:t>
            </a: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</a:rPr>
              <a:t>级 </a:t>
            </a:r>
            <a:r>
              <a:rPr lang="zh-CN" altLang="en-US" sz="2400" b="1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3"/>
          <p:cNvSpPr txBox="1"/>
          <p:nvPr/>
        </p:nvSpPr>
        <p:spPr>
          <a:xfrm>
            <a:off x="9414975" y="158774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049" y="1514464"/>
            <a:ext cx="112347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发音组合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ch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 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/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楷体" panose="02010609060101010101" pitchFamily="49" charset="-122"/>
              </a:rPr>
              <a:t>tʃ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 /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的音。 音标特征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舌端齿龈摩擦清辅音。 发音要诀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双唇微开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舌尖舌端抬起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先用舌尖抵上齿龈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形成阻碍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然后张开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使气流外泄而成音。气流冲破这个阻碍后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舌和齿龈间仍保持一个狭缝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发出摩擦的声音。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楷体" panose="02010609060101010101" pitchFamily="49" charset="-122"/>
              </a:rPr>
              <a:t>tʃ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/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是清辅音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发音时声带不振动。类似的词语有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cheap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便宜的，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China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74595" y="224075"/>
            <a:ext cx="5669823" cy="480131"/>
            <a:chOff x="2813952" y="344600"/>
            <a:chExt cx="5669823" cy="480131"/>
          </a:xfrm>
        </p:grpSpPr>
        <p:sp>
          <p:nvSpPr>
            <p:cNvPr id="8" name="矩形 7"/>
            <p:cNvSpPr/>
            <p:nvPr/>
          </p:nvSpPr>
          <p:spPr>
            <a:xfrm>
              <a:off x="4149043" y="344600"/>
              <a:ext cx="282481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Language points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0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ïŝḻiḓê"/>
            <p:cNvSpPr/>
            <p:nvPr/>
          </p:nvSpPr>
          <p:spPr bwMode="auto">
            <a:xfrm flipH="1">
              <a:off x="6909706" y="39130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3"/>
          <p:cNvSpPr txBox="1"/>
          <p:nvPr/>
        </p:nvSpPr>
        <p:spPr>
          <a:xfrm>
            <a:off x="9414975" y="158774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8137" y="1514465"/>
            <a:ext cx="112347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发音组合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sh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 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ʃ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/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的音。 音标特征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舌端齿龈后部摩擦清辅音。 发音要诀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舌尖和舌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端向上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抬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至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齿龈较后部分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整个舌身抬起靠近上腭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开成一条狭长的通道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用力将气息送出来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气流由此通道流过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引起摩擦成音。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 ʃ /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是清辅音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发音时声带不振动。类似的词语有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ship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轮船、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fish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8066" y="455328"/>
            <a:ext cx="4908550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Listen, number and say.</a:t>
            </a:r>
          </a:p>
        </p:txBody>
      </p:sp>
      <p:sp>
        <p:nvSpPr>
          <p:cNvPr id="13" name="文本框 33"/>
          <p:cNvSpPr txBox="1"/>
          <p:nvPr/>
        </p:nvSpPr>
        <p:spPr>
          <a:xfrm>
            <a:off x="9414975" y="158774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10" name="Picture 1" descr="C:\Users\Administrator\Desktop\2222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 l="122" t="44378" r="4336" b="34598"/>
          <a:stretch>
            <a:fillRect/>
          </a:stretch>
        </p:blipFill>
        <p:spPr bwMode="auto">
          <a:xfrm>
            <a:off x="542926" y="1857375"/>
            <a:ext cx="11320915" cy="44291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 rot="278373">
            <a:off x="7096104" y="2943220"/>
            <a:ext cx="3762398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an English teacher.</a:t>
            </a:r>
          </a:p>
        </p:txBody>
      </p:sp>
      <p:sp>
        <p:nvSpPr>
          <p:cNvPr id="25" name="TextBox 24"/>
          <p:cNvSpPr txBox="1"/>
          <p:nvPr/>
        </p:nvSpPr>
        <p:spPr>
          <a:xfrm rot="21295255">
            <a:off x="2952732" y="2343140"/>
            <a:ext cx="3762398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Chinese children.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0444" y="4314831"/>
            <a:ext cx="3762398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Fish for lunch .</a:t>
            </a:r>
          </a:p>
        </p:txBody>
      </p:sp>
      <p:sp>
        <p:nvSpPr>
          <p:cNvPr id="27" name="TextBox 26"/>
          <p:cNvSpPr txBox="1"/>
          <p:nvPr/>
        </p:nvSpPr>
        <p:spPr>
          <a:xfrm rot="21320778">
            <a:off x="3438506" y="3543298"/>
            <a:ext cx="3762398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 short sheep.</a:t>
            </a:r>
          </a:p>
        </p:txBody>
      </p:sp>
      <p:sp>
        <p:nvSpPr>
          <p:cNvPr id="28" name="TextBox 27"/>
          <p:cNvSpPr txBox="1"/>
          <p:nvPr/>
        </p:nvSpPr>
        <p:spPr>
          <a:xfrm rot="185734">
            <a:off x="2824140" y="4943484"/>
            <a:ext cx="3762398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 shirt and shorts.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96051" y="2814628"/>
            <a:ext cx="476291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0401" y="4371957"/>
            <a:ext cx="476291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24196" y="3786167"/>
            <a:ext cx="476291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24138" y="4843444"/>
            <a:ext cx="476291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38446" y="2528875"/>
            <a:ext cx="476291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7" name="U3A Let's spel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2744.24218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53910" y="617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24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9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Administrator\Desktop\222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22" t="67165" r="4336" b="6183"/>
          <a:stretch>
            <a:fillRect/>
          </a:stretch>
        </p:blipFill>
        <p:spPr bwMode="auto">
          <a:xfrm>
            <a:off x="513898" y="1064418"/>
            <a:ext cx="11320915" cy="56149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10260" y="291672"/>
            <a:ext cx="4908550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Choose, write and say.</a:t>
            </a: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95418" y="2657470"/>
            <a:ext cx="1262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The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67155" y="1457312"/>
            <a:ext cx="1905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teacher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4298" y="2257418"/>
            <a:ext cx="1905013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chicken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0067" y="3086097"/>
            <a:ext cx="1905013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fish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4342" y="3857626"/>
            <a:ext cx="1905013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shirt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1841" y="2657470"/>
            <a:ext cx="647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24957" y="1571612"/>
            <a:ext cx="1905013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short.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53520" y="2285992"/>
            <a:ext cx="1905013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fresh.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53520" y="3071810"/>
            <a:ext cx="1905013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cheap.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967810" y="3843338"/>
            <a:ext cx="1905013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nice.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52722" y="4886338"/>
            <a:ext cx="3905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The teacher is nice.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05690" y="4886338"/>
            <a:ext cx="3905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The chicken is cheap.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67025" y="5777402"/>
            <a:ext cx="3905271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The fish is fresh.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05689" y="5719200"/>
            <a:ext cx="3905271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The shirt is short.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444240" y="2895600"/>
            <a:ext cx="580058" cy="190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781680" y="2872738"/>
            <a:ext cx="695320" cy="162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199120" y="3144549"/>
            <a:ext cx="580058" cy="343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444240" y="3144549"/>
            <a:ext cx="580058" cy="3439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797858" y="3316508"/>
            <a:ext cx="679142" cy="1442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8199120" y="2872738"/>
            <a:ext cx="580058" cy="25758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264535" y="3144549"/>
            <a:ext cx="759763" cy="1073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5849473" y="3316508"/>
            <a:ext cx="627527" cy="1003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265194" y="1946298"/>
            <a:ext cx="513984" cy="1060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4158" y="849086"/>
            <a:ext cx="499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Can you read them?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742541" y="2919471"/>
            <a:ext cx="1569720" cy="1524000"/>
          </a:xfrm>
          <a:prstGeom prst="ellipse">
            <a:avLst/>
          </a:prstGeom>
          <a:noFill/>
          <a:ln w="38100">
            <a:solidFill>
              <a:srgbClr val="FA4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76982" y="1981398"/>
            <a:ext cx="1595618" cy="1776273"/>
          </a:xfrm>
          <a:prstGeom prst="ellipse">
            <a:avLst/>
          </a:prstGeom>
          <a:noFill/>
          <a:ln w="38100">
            <a:solidFill>
              <a:srgbClr val="FA4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47940" y="3711951"/>
            <a:ext cx="1667060" cy="1685031"/>
          </a:xfrm>
          <a:prstGeom prst="ellipse">
            <a:avLst/>
          </a:prstGeom>
          <a:noFill/>
          <a:ln w="38100">
            <a:solidFill>
              <a:srgbClr val="FA4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50284" y="4362684"/>
            <a:ext cx="1622236" cy="1791711"/>
          </a:xfrm>
          <a:prstGeom prst="ellipse">
            <a:avLst/>
          </a:prstGeom>
          <a:noFill/>
          <a:ln w="38100">
            <a:solidFill>
              <a:srgbClr val="FA4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74700" y="3148071"/>
            <a:ext cx="1811031" cy="1844040"/>
          </a:xfrm>
          <a:prstGeom prst="ellipse">
            <a:avLst/>
          </a:prstGeom>
          <a:noFill/>
          <a:ln w="38100">
            <a:solidFill>
              <a:srgbClr val="FA4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69775" y="1585158"/>
            <a:ext cx="1655465" cy="1754424"/>
          </a:xfrm>
          <a:prstGeom prst="ellipse">
            <a:avLst/>
          </a:prstGeom>
          <a:noFill/>
          <a:ln w="38100">
            <a:solidFill>
              <a:srgbClr val="FA4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939381" y="2912862"/>
            <a:ext cx="1569720" cy="15240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173821" y="1974789"/>
            <a:ext cx="1738019" cy="177627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075090" y="3646404"/>
            <a:ext cx="1935480" cy="16916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645074" y="4238742"/>
            <a:ext cx="1704336" cy="173277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597007" y="3110982"/>
            <a:ext cx="1673211" cy="170485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366615" y="1585158"/>
            <a:ext cx="1807206" cy="175442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7441" y="2139204"/>
            <a:ext cx="132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bush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3452" y="2546368"/>
            <a:ext cx="132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cash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0313" y="4238742"/>
            <a:ext cx="132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wash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8105" y="4885073"/>
            <a:ext cx="145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shade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411" y="3720224"/>
            <a:ext cx="152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share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297" y="3366936"/>
            <a:ext cx="132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Comic Sans MS" panose="030F0702030302020204" pitchFamily="66" charset="0"/>
              </a:rPr>
              <a:t>sh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73974" y="3339582"/>
            <a:ext cx="132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Comic Sans MS" panose="030F0702030302020204" pitchFamily="66" charset="0"/>
              </a:rPr>
              <a:t>c</a:t>
            </a:r>
            <a:r>
              <a:rPr lang="en-US" altLang="zh-CN" sz="3600" dirty="0" err="1" smtClean="0">
                <a:latin typeface="Comic Sans MS" panose="030F0702030302020204" pitchFamily="66" charset="0"/>
              </a:rPr>
              <a:t>h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99009" y="2139203"/>
            <a:ext cx="179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bunch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94976" y="2466782"/>
            <a:ext cx="179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watch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0776" y="3723805"/>
            <a:ext cx="179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church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42576" y="4150883"/>
            <a:ext cx="179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bench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51409" y="4815840"/>
            <a:ext cx="179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French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1" grpId="0"/>
      <p:bldP spid="26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"/>
          <p:cNvSpPr txBox="1"/>
          <p:nvPr/>
        </p:nvSpPr>
        <p:spPr>
          <a:xfrm>
            <a:off x="971321" y="337209"/>
            <a:ext cx="6022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</a:rPr>
              <a:t>Game: Find the right house.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35" name="图片 34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4" y="2559072"/>
            <a:ext cx="3923049" cy="39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81" y="3122837"/>
            <a:ext cx="2803124" cy="37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椭圆 18"/>
          <p:cNvSpPr/>
          <p:nvPr/>
        </p:nvSpPr>
        <p:spPr>
          <a:xfrm>
            <a:off x="7880943" y="3624150"/>
            <a:ext cx="728662" cy="72866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7962184" y="3710834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latin typeface="Comic Sans MS" panose="030F0702030302020204" pitchFamily="66" charset="0"/>
              </a:rPr>
              <a:t>sh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287072" y="3526668"/>
            <a:ext cx="728662" cy="72866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3350865" y="3598090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latin typeface="Comic Sans MS" panose="030F0702030302020204" pitchFamily="66" charset="0"/>
              </a:rPr>
              <a:t>ch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4" y="1031742"/>
            <a:ext cx="925098" cy="14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1672" y="2446171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China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53" y="1031276"/>
            <a:ext cx="925098" cy="14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228123" y="2401695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fish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81" y="1046017"/>
            <a:ext cx="925098" cy="14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383126" y="2443936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shorts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81" y="1024161"/>
            <a:ext cx="925098" cy="14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714696" y="2362571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sheep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4" y="1023219"/>
            <a:ext cx="925098" cy="14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714696" y="2483726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chicken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81" y="1060774"/>
            <a:ext cx="925098" cy="14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884566" y="2468969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teacher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50" y="1020984"/>
            <a:ext cx="925098" cy="14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884566" y="2493585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shirt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72" y="1031742"/>
            <a:ext cx="1026854" cy="157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9487" y="2559072"/>
            <a:ext cx="18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lunch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373E-6 -7.40741E-7 C -0.00938 -0.00555 -0.01694 -0.00671 -0.02684 -0.0081 C -0.03452 -0.01042 -0.04156 -0.0125 -0.04924 -0.01435 C -0.05849 -0.0169 -0.0667 -0.02292 -0.07608 -0.02477 C -0.0878 -0.03565 -0.09874 -0.0338 -0.1119 -0.03518 C -0.20633 -0.03426 -0.26612 -0.0412 -0.3478 -0.01852 C -0.3603 -0.01134 -0.35222 0.11921 -0.3534 0.16875 C -0.35379 0.20556 -0.35392 0.24236 -0.35457 0.27917 C -0.3547 0.2875 -0.35783 0.30648 -0.36017 0.31458 C -0.36186 0.32037 -0.36577 0.33125 -0.36577 0.33148 C -0.36799 0.35162 -0.36955 0.37361 -0.3758 0.39144 C -0.37723 0.40162 -0.37984 0.40463 -0.38258 0.41435 C -0.38466 0.42245 -0.38557 0.43102 -0.387 0.43935 C -0.38726 0.44699 -0.38726 0.45486 -0.38818 0.46227 C -0.38831 0.46458 -0.38974 0.46597 -0.39039 0.46852 C -0.39208 0.47616 -0.39091 0.48148 -0.39378 0.48935 C -0.39521 0.49329 -0.39664 0.49769 -0.39821 0.50185 C -0.39886 0.50394 -0.40042 0.5081 -0.40042 0.50833 C -0.40159 0.51713 -0.40003 0.51644 -0.40263 0.51644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8" y="2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0378E-6 3.7037E-6 C -0.00912 -0.00579 -0.01642 -0.00695 -0.02605 -0.00834 C -0.03348 -0.01088 -0.04025 -0.01297 -0.04768 -0.01482 C -0.05667 -0.0176 -0.06461 -0.02385 -0.07373 -0.0257 C -0.08506 -0.03704 -0.09561 -0.03496 -0.10838 -0.03658 C -0.19982 -0.03542 -0.25766 -0.0426 -0.33672 -0.01922 C -0.34884 -0.01181 -0.34102 0.12361 -0.34219 0.175 C -0.34258 0.21319 -0.34258 0.25139 -0.34324 0.28958 C -0.34337 0.29814 -0.34649 0.31782 -0.34871 0.32615 C -0.3504 0.33217 -0.35418 0.34351 -0.35418 0.34375 C -0.35626 0.36458 -0.35783 0.3875 -0.36382 0.40578 C -0.36525 0.41643 -0.36772 0.41967 -0.37033 0.42963 C -0.37241 0.43796 -0.37333 0.44699 -0.37463 0.45555 C -0.37489 0.46342 -0.37489 0.47176 -0.3758 0.47939 C -0.37593 0.48171 -0.37736 0.4831 -0.37802 0.48588 C -0.37958 0.49375 -0.37841 0.4993 -0.38127 0.5074 C -0.38257 0.51157 -0.38401 0.51597 -0.38557 0.52037 C -0.38609 0.52245 -0.38765 0.52685 -0.38765 0.52708 C -0.38883 0.53634 -0.38726 0.53541 -0.38974 0.53541 " pathEditMode="relative" rAng="0" ptsTypes="ffffffffffffffffffA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87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9 -0.00463 0.01875 0.00046 0.02747 0.00231 C 0.03763 0.01319 0.03073 0.0081 0.04622 0.01111 C 0.09049 0.0199 0.06302 0.01643 0.10117 0.02014 C 0.11953 0.02777 0.14283 0.02546 0.16119 0.02662 C 0.17825 0.02986 0.19544 0.03102 0.2125 0.03333 C 0.21575 0.03541 0.2194 0.03518 0.22252 0.03773 C 0.23828 0.05023 0.21601 0.04027 0.23372 0.04676 C 0.23867 0.05115 0.24088 0.05532 0.24622 0.05787 C 0.25065 0.06574 0.25638 0.07569 0.26119 0.08217 C 0.26458 0.08657 0.26862 0.08981 0.27122 0.0956 C 0.27864 0.11203 0.28177 0.1199 0.2875 0.13565 C 0.2888 0.1456 0.29062 0.1537 0.29375 0.16227 C 0.29557 0.17615 0.29804 0.19027 0.30247 0.20231 C 0.30416 0.21643 0.30807 0.2324 0.3125 0.24444 C 0.3151 0.26342 0.3164 0.28472 0.32122 0.30231 C 0.32356 0.32268 0.32617 0.34606 0.33125 0.36458 C 0.33268 0.3787 0.33541 0.39282 0.3375 0.40671 C 0.33815 0.41134 0.33997 0.42014 0.33997 0.42014 C 0.33971 0.43125 0.34296 0.49328 0.33242 0.51111 C 0.32968 0.52662 0.33294 0.50694 0.32994 0.53125 C 0.32968 0.53356 0.32877 0.53773 0.32877 0.53773 " pathEditMode="relative" ptsTypes="fffffffffffffffffffff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659E-8 -4.44444E-6 C 0.00821 -0.00463 0.01785 0.00047 0.02618 0.00232 C 0.03582 0.0132 0.02931 0.00811 0.04403 0.01112 C 0.08636 0.01991 0.06018 0.01644 0.09652 0.02014 C 0.11411 0.02778 0.13638 0.02547 0.15397 0.02662 C 0.17025 0.02987 0.18666 0.03102 0.20294 0.03334 C 0.20607 0.03542 0.20946 0.03519 0.21245 0.03774 C 0.22756 0.05047 0.20633 0.04028 0.22313 0.04676 C 0.22795 0.05139 0.23004 0.05556 0.23512 0.05811 C 0.23942 0.06598 0.24489 0.07593 0.24945 0.08241 C 0.2527 0.08681 0.25648 0.09005 0.25896 0.09584 C 0.26612 0.1125 0.26912 0.12037 0.27459 0.13612 C 0.27576 0.14607 0.27758 0.15417 0.28058 0.16297 C 0.28227 0.17686 0.28462 0.19098 0.28892 0.20301 C 0.29048 0.21737 0.29426 0.23334 0.29842 0.24537 C 0.3009 0.26436 0.3022 0.28588 0.30676 0.30348 C 0.30897 0.32408 0.31145 0.34746 0.3164 0.36598 C 0.3177 0.38033 0.32031 0.39445 0.32226 0.40834 C 0.32291 0.41297 0.32474 0.42176 0.32474 0.422 C 0.32448 0.43311 0.3276 0.49537 0.31744 0.5132 C 0.31484 0.52871 0.31796 0.50903 0.3151 0.53334 C 0.31484 0.53565 0.31392 0.53982 0.31392 0.54028 " pathEditMode="relative" rAng="0" ptsTypes="fffffffffffffffffffff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5 -0.00023 C 0.00834 0.00116 0.05575 -0.00185 0.09262 0.00995 C 0.10369 0.01412 0.1145 0.0206 0.12596 0.02361 C 0.17025 0.03495 0.21675 0.03102 0.26169 0.03704 C 0.29048 0.04792 0.24007 0.02986 0.30234 0.04421 C 0.30728 0.04537 0.31145 0.04954 0.31653 0.05116 C 0.32552 0.0537 0.35704 0.05718 0.36186 0.05787 C 0.37762 0.0625 0.39091 0.06852 0.40693 0.07153 C 0.42269 0.07755 0.43572 0.08519 0.45239 0.08843 C 0.45904 0.09815 0.46724 0.1037 0.47141 0.11597 C 0.48079 0.14282 0.48222 0.18981 0.4929 0.21204 C 0.49525 0.2544 0.49811 0.30116 0.5071 0.34213 C 0.51531 0.41736 0.50945 0.35741 0.50945 0.52384 " pathEditMode="relative" rAng="0" ptsTypes="ffffffffffff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68" y="261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6 0.00047 C 0.05926 0.00209 0.09795 -0.00138 0.12791 0.01088 C 0.13703 0.01482 0.14576 0.02176 0.15513 0.02454 C 0.19122 0.03612 0.22899 0.03218 0.26546 0.0382 C 0.28878 0.04908 0.24801 0.03125 0.29868 0.04561 C 0.30259 0.04653 0.30623 0.05093 0.31014 0.05209 C 0.31744 0.05533 0.34323 0.05857 0.34701 0.05903 C 0.35977 0.06412 0.37071 0.06991 0.384 0.07292 C 0.39677 0.07917 0.40719 0.08727 0.4206 0.09028 C 0.42607 0.1 0.43272 0.10556 0.43623 0.11783 C 0.44379 0.14537 0.44509 0.1926 0.45369 0.21505 C 0.45551 0.25834 0.45812 0.30556 0.46528 0.347 C 0.47192 0.42362 0.46724 0.36274 0.46724 0.53079 " pathEditMode="relative" rAng="0" ptsTypes="ffffffffffff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27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662E-6 1.85185E-6 C 0.00795 -0.00185 0.02501 -0.00278 0.02501 -0.00278 C 0.11385 -0.00278 0.22613 -0.01459 0.32266 0.00278 C 0.32396 0.01713 0.32513 0.03241 0.32891 0.04653 C 0.32969 0.05532 0.33073 0.06319 0.33334 0.07176 C 0.33607 0.10949 0.33816 0.14791 0.33216 0.18541 C 0.33242 0.19653 0.33256 0.20717 0.33334 0.21805 C 0.33399 0.23217 0.33881 0.24606 0.33881 0.26065 " pathEditMode="relative" rAng="0" ptsTypes="fffffff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4" y="1229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335E-6 4.81481E-6 C 0.00794 -0.00163 0.02553 -0.00278 0.02553 -0.00255 C 0.11645 -0.00255 0.23134 -0.01413 0.33007 0.003 C 0.33151 0.01736 0.33281 0.03217 0.33646 0.04675 C 0.33737 0.05555 0.33841 0.06342 0.34115 0.07152 C 0.34388 0.10972 0.34596 0.14814 0.33984 0.18541 C 0.34023 0.19629 0.34023 0.20717 0.34115 0.21782 C 0.34193 0.23194 0.34675 0.24606 0.34675 0.26087 " pathEditMode="relative" rAng="0" ptsTypes="fffffff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8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613E-6 2.22222E-6 C -0.01094 0.0081 -0.01668 0.00463 -0.031 0.00602 C -0.04129 0.01018 -0.0482 0.01273 -0.05888 0.01435 C -0.1046 0.05092 -0.05953 0.01666 -0.192 0.02037 C -0.20672 0.0206 -0.22262 0.02477 -0.2376 0.02662 C -0.24124 0.04004 -0.24176 0.05416 -0.24372 0.06898 C -0.24463 0.08449 -0.24541 0.09977 -0.24632 0.11504 C -0.24671 0.15787 -0.24632 0.20046 -0.2471 0.24305 C -0.24723 0.24884 -0.2488 0.26018 -0.2488 0.26041 C -0.24919 0.28935 -0.24906 0.31921 -0.24984 0.34838 C -0.25023 0.36111 -0.25323 0.37824 -0.25531 0.39004 C -0.25661 0.39977 -0.25713 0.41018 -0.2587 0.41991 C -0.26104 0.43565 -0.26352 0.45139 -0.2656 0.46805 C -0.26651 0.4743 -0.26742 0.48055 -0.26821 0.4868 C -0.26873 0.48912 -0.26912 0.49305 -0.26912 0.49328 C -0.2699 0.50602 -0.27107 0.51875 -0.27263 0.53125 C -0.27303 0.53518 -0.27407 0.54352 -0.27407 0.54375 C -0.26873 0.54815 -0.26573 0.55509 -0.26026 0.55879 C -0.25531 0.55671 -0.25062 0.55416 -0.24554 0.55416 " pathEditMode="relative" rAng="0" ptsTypes="ffffffffffffffffff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3" y="2794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725E-6 4.07407E-6 C -0.01133 0.00787 -0.01732 0.00463 -0.03243 0.00578 C -0.04337 0.01018 -0.05041 0.01273 -0.06187 0.01412 C -0.11007 0.05 -0.06265 0.0162 -0.20203 0.02013 C -0.2174 0.0206 -0.2342 0.02453 -0.24983 0.02638 C -0.25374 0.03912 -0.25413 0.05324 -0.25622 0.06759 C -0.25726 0.08263 -0.25791 0.09768 -0.25908 0.11226 C -0.25934 0.15393 -0.25908 0.19583 -0.25999 0.2375 C -0.26012 0.24282 -0.26182 0.25393 -0.26182 0.25416 C -0.26208 0.2824 -0.26208 0.31134 -0.26273 0.33981 C -0.26312 0.35231 -0.26638 0.36921 -0.26833 0.38078 C -0.26989 0.39004 -0.27042 0.4 -0.27198 0.40926 C -0.27458 0.425 -0.27706 0.44051 -0.27927 0.45671 C -0.28018 0.46296 -0.2811 0.46898 -0.28214 0.475 C -0.2824 0.47685 -0.28305 0.48125 -0.28305 0.48148 C -0.28383 0.49351 -0.285 0.50625 -0.28657 0.51805 C -0.28722 0.52222 -0.28839 0.53032 -0.28839 0.53055 C -0.28266 0.53449 -0.2794 0.54143 -0.2738 0.5449 C -0.26833 0.54328 -0.26364 0.54051 -0.25817 0.54051 " pathEditMode="relative" rAng="0" ptsTypes="ffffffffffffffffff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0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79E-6 -3.7037E-7 C -0.01251 -0.00116 -0.02319 -0.00255 -0.03517 -0.00463 C -0.28071 -0.00324 -0.33294 -0.09745 -0.36004 0.03472 C -0.36043 0.04792 -0.36043 0.06111 -0.3616 0.07407 C -0.36199 0.07847 -0.36408 0.08287 -0.36447 0.08727 C -0.36603 0.10671 -0.36238 0.1331 -0.3702 0.15278 C -0.37398 0.1787 -0.38049 0.2037 -0.38492 0.22963 C -0.38752 0.24468 -0.38778 0.25972 -0.38922 0.27477 C -0.38948 0.2787 -0.39052 0.28657 -0.39052 0.28657 " pathEditMode="relative" rAng="0" ptsTypes="ffffffff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26" y="944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8725E-6 3.7037E-6 C -0.0129 -0.00116 -0.02384 -0.00232 -0.03608 -0.0044 C -0.28748 -0.00324 -0.34089 -0.09375 -0.36838 0.03356 C -0.3689 0.04606 -0.3689 0.05879 -0.37007 0.07152 C -0.37059 0.07546 -0.37267 0.07986 -0.3732 0.08402 C -0.37476 0.10277 -0.37098 0.12824 -0.37893 0.14699 C -0.3827 0.17199 -0.38948 0.19652 -0.39391 0.22129 C -0.39677 0.23588 -0.39677 0.25023 -0.39834 0.26481 C -0.3986 0.26851 -0.39964 0.27639 -0.39964 0.27639 " pathEditMode="relative" rAng="0" ptsTypes="ffffffff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834 C 0.11081 -0.02732 0.25339 -0.01528 0.3711 0.0125 C 0.38529 0.01597 0.3961 0.02546 0.40964 0.02847 C 0.42032 0.03495 0.43256 0.03379 0.44415 0.03657 C 0.44948 0.04722 0.44792 0.05116 0.45092 0.06203 C 0.45274 0.06921 0.45652 0.07592 0.45873 0.08287 C 0.46368 0.09768 0.45886 0.08796 0.4642 0.09745 C 0.4655 0.10671 0.46706 0.11435 0.46954 0.12315 C 0.47058 0.13287 0.47071 0.14259 0.47214 0.15208 C 0.47448 0.16713 0.47878 0.18241 0.48269 0.19699 C 0.48477 0.2044 0.48633 0.21203 0.48816 0.21944 C 0.4892 0.22361 0.49076 0.23217 0.49076 0.23217 C 0.49232 0.26111 0.49206 0.25046 0.49206 0.26435 " pathEditMode="relative" rAng="0" ptsTypes="ffffffffffffA"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1268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23 C 0.11367 -0.01621 0.26029 -0.00625 0.38125 0.01759 C 0.3957 0.02083 0.4069 0.02893 0.42083 0.03171 C 0.43164 0.0375 0.4444 0.03611 0.45638 0.03866 C 0.46185 0.04791 0.46016 0.05139 0.46315 0.06088 C 0.46497 0.06713 0.46901 0.07315 0.47135 0.07916 C 0.47643 0.09166 0.47148 0.08356 0.47669 0.09166 C 0.47826 0.1 0.47982 0.10671 0.48242 0.11412 C 0.48333 0.12245 0.48346 0.13125 0.48516 0.13912 C 0.4875 0.15231 0.4918 0.16597 0.49596 0.17824 C 0.49805 0.18495 0.49974 0.1912 0.50156 0.19791 C 0.50247 0.20185 0.5043 0.20879 0.5043 0.20926 C 0.50599 0.23426 0.5056 0.22454 0.5056 0.2375 " pathEditMode="relative" rAng="0" ptsTypes="ffffffffffffA">
                                      <p:cBhvr>
                                        <p:cTn id="8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C -0.04115 0.00857 -0.00052 -1.48148E-6 -0.10703 0.00255 C -0.13438 0.00347 -0.16159 0.00509 -0.18893 0.00602 C -0.19779 0.00718 -0.20261 0.0088 -0.21081 0.01088 C -0.21185 0.01227 -0.2155 0.01528 -0.21628 0.01759 C -0.21784 0.02384 -0.21875 0.03241 -0.22057 0.03912 C -0.22096 0.04908 -0.22136 0.06482 -0.22279 0.07593 C -0.22409 0.08634 -0.22422 0.08634 -0.22617 0.09398 C -0.22669 0.09746 -0.22813 0.10417 -0.22813 0.1044 C -0.22891 0.11134 -0.22995 0.11829 -0.23034 0.1257 C -0.23177 0.15093 -0.22969 0.15463 -0.23372 0.17199 C -0.23386 0.18148 -0.23386 0.19074 -0.23477 0.20023 C -0.23503 0.20371 -0.23672 0.20671 -0.23685 0.21019 C -0.23737 0.2294 -0.23685 0.24908 -0.23685 0.26875 " pathEditMode="relative" rAng="0" ptsTypes="fffffffffffff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342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C -0.04739 0.00949 -0.00039 0.00046 -0.12434 0.00324 C -0.15599 0.00394 -0.18763 0.00579 -0.2194 0.00695 C -0.22968 0.0081 -0.23528 0.00972 -0.24466 0.01204 C -0.24609 0.01343 -0.25026 0.01667 -0.25104 0.01945 C -0.25299 0.02616 -0.25403 0.03519 -0.25612 0.04236 C -0.25664 0.05324 -0.25716 0.07014 -0.25872 0.08195 C -0.26028 0.09329 -0.26054 0.09329 -0.2625 0.10139 C -0.26328 0.10486 -0.26497 0.11227 -0.26497 0.1125 C -0.26562 0.11991 -0.26718 0.12755 -0.26757 0.13519 C -0.26901 0.1625 -0.26679 0.16667 -0.27135 0.18495 C -0.27174 0.19514 -0.27161 0.20556 -0.27252 0.21551 C -0.27291 0.21921 -0.275 0.22245 -0.27513 0.22593 C -0.27591 0.24676 -0.27513 0.26759 -0.27513 0.28866 " pathEditMode="relative" rAng="0" ptsTypes="fffffffffffffA">
                                      <p:cBhvr>
                                        <p:cTn id="9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6" grpId="1"/>
      <p:bldP spid="29" grpId="0"/>
      <p:bldP spid="29" grpId="1"/>
      <p:bldP spid="31" grpId="0"/>
      <p:bldP spid="31" grpId="1"/>
      <p:bldP spid="33" grpId="0"/>
      <p:bldP spid="33" grpId="1"/>
      <p:bldP spid="36" grpId="0"/>
      <p:bldP spid="36" grpId="1"/>
      <p:bldP spid="53" grpId="0"/>
      <p:bldP spid="53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1386" y="121647"/>
            <a:ext cx="2581381" cy="727439"/>
            <a:chOff x="182825" y="1571625"/>
            <a:chExt cx="2804465" cy="732050"/>
          </a:xfrm>
        </p:grpSpPr>
        <p:sp>
          <p:nvSpPr>
            <p:cNvPr id="32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36" name="文本框 8"/>
            <p:cNvSpPr txBox="1"/>
            <p:nvPr/>
          </p:nvSpPr>
          <p:spPr>
            <a:xfrm>
              <a:off x="844622" y="1631098"/>
              <a:ext cx="2127554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12200" y="2424584"/>
            <a:ext cx="10147330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lunch___________        	2. teacher___________  </a:t>
            </a: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chicken_________        	4. shirt  ____________</a:t>
            </a: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 sheep  __________         	6. China_____________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12373" y="1518337"/>
            <a:ext cx="5623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、英译汉</a:t>
            </a:r>
            <a:r>
              <a:rPr kumimoji="1" lang="zh-CN" altLang="zh-CN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zh-CN" altLang="zh-CN" sz="36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8812" y="2252656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午餐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96290" y="2214554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4166" y="3071810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小鸡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3402" y="3143248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衬衫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1234" y="4000504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绵羊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67726" y="4000504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855482" cy="874419"/>
          </a:xfrm>
          <a:prstGeom prst="rect">
            <a:avLst/>
          </a:prstGeom>
        </p:spPr>
      </p:pic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855482" y="1067439"/>
            <a:ext cx="8285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、连词成句</a:t>
            </a:r>
            <a:endParaRPr kumimoji="1" lang="zh-CN" altLang="zh-CN" sz="36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5461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1117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1587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21463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26797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74949" y="1895777"/>
            <a:ext cx="8390438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teacher   The    nice    is ( . )</a:t>
            </a:r>
          </a:p>
          <a:p>
            <a:pPr marL="514350" indent="-514350">
              <a:buAutoNum type="arabicPeriod"/>
            </a:pPr>
            <a:endParaRPr lang="en-US" altLang="zh-CN" sz="3200" dirty="0" smtClean="0">
              <a:latin typeface="Comic Sans MS" panose="030F0702030302020204" pitchFamily="66" charset="0"/>
            </a:endParaRPr>
          </a:p>
          <a:p>
            <a:endParaRPr lang="en-US" altLang="zh-CN" sz="3200" dirty="0" smtClean="0"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2. usually    Sports    meet  in   is   May ( . )</a:t>
            </a:r>
          </a:p>
          <a:p>
            <a:endParaRPr lang="en-US" altLang="zh-CN" sz="3200" dirty="0" smtClean="0"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3. Children’s  Day   June  in   is ( . )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70167" y="2537655"/>
            <a:ext cx="555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teacher is nice.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4100" y="4071942"/>
            <a:ext cx="669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Sports meet is usually in May.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6906" y="5485954"/>
            <a:ext cx="669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Children’s Day is in June.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300748" y="3185652"/>
            <a:ext cx="7197213" cy="294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81224" y="4786322"/>
            <a:ext cx="7197213" cy="294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381224" y="6143644"/>
            <a:ext cx="7197213" cy="294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3535" y="4561023"/>
            <a:ext cx="94018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cheap   sheep   wash    watch   cash   catch    ship      chip      bush    bench   such   wish</a:t>
            </a:r>
          </a:p>
        </p:txBody>
      </p:sp>
      <p:pic>
        <p:nvPicPr>
          <p:cNvPr id="30" name="图片 2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93392" y="1122795"/>
            <a:ext cx="8285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、给单词分类。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 descr="未标题-1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210" y="4777839"/>
            <a:ext cx="1606790" cy="1592939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409" name="椭圆 2"/>
          <p:cNvSpPr>
            <a:spLocks noChangeArrowheads="1"/>
          </p:cNvSpPr>
          <p:nvPr/>
        </p:nvSpPr>
        <p:spPr bwMode="auto">
          <a:xfrm>
            <a:off x="1000088" y="1837282"/>
            <a:ext cx="4376748" cy="233467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80008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宋体" panose="02010600030101010101" pitchFamily="2" charset="-122"/>
              </a:rPr>
              <a:t>chicken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椭圆 2"/>
          <p:cNvSpPr>
            <a:spLocks noChangeArrowheads="1"/>
          </p:cNvSpPr>
          <p:nvPr/>
        </p:nvSpPr>
        <p:spPr bwMode="auto">
          <a:xfrm>
            <a:off x="6096004" y="1851560"/>
            <a:ext cx="4376748" cy="233467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80008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sheep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81119" y="2657488"/>
            <a:ext cx="3876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cheap  watch catch chip     such   bench</a:t>
            </a:r>
          </a:p>
          <a:p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24612" y="2700321"/>
            <a:ext cx="3876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sheep   wash    cash ship      bush    wish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prstClr val="white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594560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prstClr val="white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prstClr val="white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prstClr val="white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prstClr val="white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0096" y="-1118895"/>
            <a:ext cx="3988167" cy="939969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1098682" y="4513030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955113" y="1254919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3" name="组合 49"/>
          <p:cNvGrpSpPr/>
          <p:nvPr/>
        </p:nvGrpSpPr>
        <p:grpSpPr>
          <a:xfrm>
            <a:off x="1701888" y="1799303"/>
            <a:ext cx="2863284" cy="3243434"/>
            <a:chOff x="1961534" y="1799303"/>
            <a:chExt cx="2863284" cy="3243434"/>
          </a:xfrm>
        </p:grpSpPr>
        <p:sp>
          <p:nvSpPr>
            <p:cNvPr id="24" name="TextBox 43"/>
            <p:cNvSpPr txBox="1"/>
            <p:nvPr/>
          </p:nvSpPr>
          <p:spPr>
            <a:xfrm>
              <a:off x="1961534" y="1799303"/>
              <a:ext cx="28632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字母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/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字母组合</a:t>
              </a: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2609635" y="4211740"/>
              <a:ext cx="84029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sh</a:t>
              </a:r>
              <a:endParaRPr lang="zh-CN" altLang="en-US" sz="4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2571282" y="2810642"/>
              <a:ext cx="85632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ch</a:t>
              </a:r>
              <a:endParaRPr lang="zh-CN" altLang="en-US" sz="4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52"/>
          <p:cNvGrpSpPr/>
          <p:nvPr/>
        </p:nvGrpSpPr>
        <p:grpSpPr>
          <a:xfrm>
            <a:off x="4469953" y="1828801"/>
            <a:ext cx="1621389" cy="3194581"/>
            <a:chOff x="5127806" y="1858298"/>
            <a:chExt cx="1621389" cy="3194581"/>
          </a:xfrm>
        </p:grpSpPr>
        <p:sp>
          <p:nvSpPr>
            <p:cNvPr id="28" name="TextBox 47"/>
            <p:cNvSpPr txBox="1"/>
            <p:nvPr/>
          </p:nvSpPr>
          <p:spPr>
            <a:xfrm>
              <a:off x="5486396" y="1858298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发音</a:t>
              </a:r>
            </a:p>
          </p:txBody>
        </p:sp>
        <p:sp>
          <p:nvSpPr>
            <p:cNvPr id="29" name="矩形 11"/>
            <p:cNvSpPr>
              <a:spLocks noChangeArrowheads="1"/>
            </p:cNvSpPr>
            <p:nvPr/>
          </p:nvSpPr>
          <p:spPr bwMode="auto">
            <a:xfrm>
              <a:off x="5127806" y="4221882"/>
              <a:ext cx="1287532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800" dirty="0" smtClean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/ </a:t>
              </a:r>
              <a:r>
                <a:rPr lang="en-US" altLang="zh-CN" sz="4800" dirty="0" smtClean="0">
                  <a:solidFill>
                    <a:srgbClr val="FF0000"/>
                  </a:solidFill>
                </a:rPr>
                <a:t>ʃ </a:t>
              </a:r>
              <a:r>
                <a:rPr lang="en-US" altLang="zh-CN" sz="4800" dirty="0" smtClean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/</a:t>
              </a:r>
              <a:endParaRPr lang="zh-CN" altLang="en-US" sz="4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11"/>
            <p:cNvSpPr>
              <a:spLocks noChangeArrowheads="1"/>
            </p:cNvSpPr>
            <p:nvPr/>
          </p:nvSpPr>
          <p:spPr bwMode="auto">
            <a:xfrm>
              <a:off x="5221213" y="2855194"/>
              <a:ext cx="1527982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800" dirty="0" smtClean="0">
                  <a:solidFill>
                    <a:prstClr val="black"/>
                  </a:solidFill>
                  <a:latin typeface="Comic Sans MS" panose="030F0702030302020204" pitchFamily="66" charset="0"/>
                  <a:ea typeface="华文细黑" pitchFamily="2" charset="-122"/>
                  <a:cs typeface="Times New Roman" panose="02020603050405020304" pitchFamily="18" charset="0"/>
                </a:rPr>
                <a:t>/</a:t>
              </a:r>
              <a:r>
                <a:rPr lang="en-US" altLang="zh-CN" sz="5400" dirty="0">
                  <a:solidFill>
                    <a:srgbClr val="FF0000"/>
                  </a:solidFill>
                </a:rPr>
                <a:t> </a:t>
              </a:r>
              <a:r>
                <a:rPr lang="en-US" altLang="zh-CN" sz="5400" dirty="0" err="1">
                  <a:solidFill>
                    <a:srgbClr val="FF0000"/>
                  </a:solidFill>
                </a:rPr>
                <a:t>tʃ</a:t>
              </a:r>
              <a:r>
                <a:rPr lang="en-US" altLang="zh-CN" sz="5400" dirty="0">
                  <a:solidFill>
                    <a:srgbClr val="FF0000"/>
                  </a:solidFill>
                </a:rPr>
                <a:t> </a:t>
              </a:r>
              <a:r>
                <a:rPr lang="en-US" altLang="zh-CN" sz="4800" dirty="0" smtClean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/</a:t>
              </a:r>
              <a:endParaRPr lang="zh-CN" altLang="en-US" sz="4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63"/>
          <p:cNvGrpSpPr/>
          <p:nvPr/>
        </p:nvGrpSpPr>
        <p:grpSpPr>
          <a:xfrm>
            <a:off x="7188290" y="1814054"/>
            <a:ext cx="2668683" cy="3387588"/>
            <a:chOff x="7447936" y="1814054"/>
            <a:chExt cx="2668683" cy="3387588"/>
          </a:xfrm>
        </p:grpSpPr>
        <p:sp>
          <p:nvSpPr>
            <p:cNvPr id="32" name="TextBox 46"/>
            <p:cNvSpPr txBox="1"/>
            <p:nvPr/>
          </p:nvSpPr>
          <p:spPr>
            <a:xfrm>
              <a:off x="7934632" y="1814054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词语</a:t>
              </a:r>
            </a:p>
          </p:txBody>
        </p:sp>
        <p:sp>
          <p:nvSpPr>
            <p:cNvPr id="33" name="TextBox 58"/>
            <p:cNvSpPr txBox="1"/>
            <p:nvPr/>
          </p:nvSpPr>
          <p:spPr>
            <a:xfrm>
              <a:off x="7565921" y="2698955"/>
              <a:ext cx="255069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Ch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ina 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ch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icken</a:t>
              </a:r>
            </a:p>
            <a:p>
              <a:r>
                <a:rPr lang="en-US" altLang="zh-CN" sz="28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l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un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ch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  tea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ch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er</a:t>
              </a:r>
              <a:endParaRPr lang="zh-CN" altLang="en-US" sz="2800" dirty="0" err="1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" name="TextBox 59"/>
            <p:cNvSpPr txBox="1"/>
            <p:nvPr/>
          </p:nvSpPr>
          <p:spPr>
            <a:xfrm>
              <a:off x="7447936" y="4247535"/>
              <a:ext cx="252825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h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eep   fi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sh</a:t>
              </a:r>
            </a:p>
            <a:p>
              <a:r>
                <a:rPr lang="en-US" altLang="zh-CN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h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irt   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sh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orts</a:t>
              </a:r>
              <a:endParaRPr lang="zh-CN" altLang="en-US" sz="2800" dirty="0" err="1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cxnSp>
        <p:nvCxnSpPr>
          <p:cNvPr id="35" name="直接箭头连接符 34"/>
          <p:cNvCxnSpPr/>
          <p:nvPr/>
        </p:nvCxnSpPr>
        <p:spPr>
          <a:xfrm>
            <a:off x="3176728" y="4645742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3161979" y="3318387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5949425" y="4630993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5934676" y="3303638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1"/>
          <p:cNvGrpSpPr/>
          <p:nvPr/>
        </p:nvGrpSpPr>
        <p:grpSpPr>
          <a:xfrm>
            <a:off x="130575" y="121647"/>
            <a:ext cx="2464751" cy="727439"/>
            <a:chOff x="226718" y="1571625"/>
            <a:chExt cx="2760572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4" name="图片 13" descr="拍手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8988" y="4973143"/>
            <a:ext cx="1506322" cy="15503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46360" y="1739719"/>
            <a:ext cx="5797502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What’s the weather like today?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…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When is New Year’s Day?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…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When is…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…</a:t>
            </a:r>
          </a:p>
          <a:p>
            <a:pPr>
              <a:lnSpc>
                <a:spcPct val="130000"/>
              </a:lnSpc>
            </a:pPr>
            <a:endParaRPr lang="zh-CN" altLang="en-US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650442" y="909375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</a:rPr>
              <a:t>Free talk.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34"/>
          <p:cNvGrpSpPr/>
          <p:nvPr/>
        </p:nvGrpSpPr>
        <p:grpSpPr>
          <a:xfrm>
            <a:off x="2178245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05" name="矩形 104"/>
          <p:cNvSpPr/>
          <p:nvPr/>
        </p:nvSpPr>
        <p:spPr>
          <a:xfrm>
            <a:off x="3491920" y="1804830"/>
            <a:ext cx="1634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686811" y="1825071"/>
            <a:ext cx="1634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502877" y="2337747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Read the words.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2504837" y="3329236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Collect words with “</a:t>
            </a:r>
            <a:r>
              <a:rPr lang="en-US" altLang="zh-CN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sh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” and “</a:t>
            </a:r>
            <a:r>
              <a:rPr lang="en-US" altLang="zh-CN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ch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”.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725173" y="2387922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Make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sentences using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the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words we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have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learnt.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9128" y="781956"/>
            <a:ext cx="7165976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Look at the picture. What is it?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9669" y="2504118"/>
            <a:ext cx="5715000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It’s a farm.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9686" y="3859527"/>
            <a:ext cx="6686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Yes, it’s Old MacDonald’s farm. Let’s go to see the farm.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4" y="1449126"/>
            <a:ext cx="47910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Desktop\11.jpg"/>
          <p:cNvPicPr>
            <a:picLocks noChangeAspect="1" noChangeArrowheads="1"/>
          </p:cNvPicPr>
          <p:nvPr/>
        </p:nvPicPr>
        <p:blipFill>
          <a:blip r:embed="rId2"/>
          <a:srcRect t="-197"/>
          <a:stretch>
            <a:fillRect/>
          </a:stretch>
        </p:blipFill>
        <p:spPr bwMode="auto">
          <a:xfrm>
            <a:off x="0" y="0"/>
            <a:ext cx="7086599" cy="6858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56778" y="1766470"/>
            <a:ext cx="4919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Where is the tea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er from?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rot="10800000" flipV="1">
            <a:off x="4900618" y="2386012"/>
            <a:ext cx="2143121" cy="1900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02498" y="3501419"/>
            <a:ext cx="4989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tea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 is from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ina. </a:t>
            </a:r>
          </a:p>
        </p:txBody>
      </p:sp>
      <p:grpSp>
        <p:nvGrpSpPr>
          <p:cNvPr id="7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3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60162" y="236624"/>
            <a:ext cx="4947391" cy="480131"/>
            <a:chOff x="3115628" y="344600"/>
            <a:chExt cx="4947391" cy="480131"/>
          </a:xfrm>
        </p:grpSpPr>
        <p:sp>
          <p:nvSpPr>
            <p:cNvPr id="17" name="矩形 16"/>
            <p:cNvSpPr/>
            <p:nvPr/>
          </p:nvSpPr>
          <p:spPr>
            <a:xfrm>
              <a:off x="4633954" y="344600"/>
              <a:ext cx="1854996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spell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8" name="ïŝḻiḓê"/>
            <p:cNvSpPr/>
            <p:nvPr/>
          </p:nvSpPr>
          <p:spPr bwMode="auto">
            <a:xfrm>
              <a:off x="3115628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ïŝḻiḓê"/>
            <p:cNvSpPr/>
            <p:nvPr/>
          </p:nvSpPr>
          <p:spPr bwMode="auto">
            <a:xfrm flipH="1">
              <a:off x="6488950" y="357149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Desktop\11.jpg"/>
          <p:cNvPicPr>
            <a:picLocks noChangeAspect="1" noChangeArrowheads="1"/>
          </p:cNvPicPr>
          <p:nvPr/>
        </p:nvPicPr>
        <p:blipFill>
          <a:blip r:embed="rId2"/>
          <a:srcRect t="-197"/>
          <a:stretch>
            <a:fillRect/>
          </a:stretch>
        </p:blipFill>
        <p:spPr bwMode="auto">
          <a:xfrm>
            <a:off x="0" y="0"/>
            <a:ext cx="7086599" cy="6858001"/>
          </a:xfrm>
          <a:prstGeom prst="rect">
            <a:avLst/>
          </a:prstGeom>
          <a:noFill/>
        </p:spPr>
      </p:pic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73924" y="1643091"/>
            <a:ext cx="4918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What does the student wear today? </a:t>
            </a:r>
          </a:p>
        </p:txBody>
      </p:sp>
      <p:cxnSp>
        <p:nvCxnSpPr>
          <p:cNvPr id="25" name="直接箭头连接符 24"/>
          <p:cNvCxnSpPr/>
          <p:nvPr/>
        </p:nvCxnSpPr>
        <p:spPr>
          <a:xfrm rot="5400000">
            <a:off x="5543551" y="2728914"/>
            <a:ext cx="1728789" cy="1643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96132" y="3743352"/>
            <a:ext cx="5095868" cy="14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student wears a T-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irt and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orts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Desktop\11.jpg"/>
          <p:cNvPicPr>
            <a:picLocks noChangeAspect="1" noChangeArrowheads="1"/>
          </p:cNvPicPr>
          <p:nvPr/>
        </p:nvPicPr>
        <p:blipFill>
          <a:blip r:embed="rId2"/>
          <a:srcRect t="-197"/>
          <a:stretch>
            <a:fillRect/>
          </a:stretch>
        </p:blipFill>
        <p:spPr bwMode="auto">
          <a:xfrm>
            <a:off x="0" y="0"/>
            <a:ext cx="7086599" cy="6858001"/>
          </a:xfrm>
          <a:prstGeom prst="rect">
            <a:avLst/>
          </a:prstGeom>
          <a:noFill/>
        </p:spPr>
      </p:pic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2801" y="1374701"/>
            <a:ext cx="5029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What animals do they see at the farm?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3907" y="3643303"/>
            <a:ext cx="5403850" cy="14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They see fi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eep and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icken.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Desktop\11.jpg"/>
          <p:cNvPicPr>
            <a:picLocks noChangeAspect="1" noChangeArrowheads="1"/>
          </p:cNvPicPr>
          <p:nvPr/>
        </p:nvPicPr>
        <p:blipFill>
          <a:blip r:embed="rId2"/>
          <a:srcRect t="20469"/>
          <a:stretch>
            <a:fillRect/>
          </a:stretch>
        </p:blipFill>
        <p:spPr bwMode="auto">
          <a:xfrm>
            <a:off x="0" y="1012919"/>
            <a:ext cx="10439401" cy="5845082"/>
          </a:xfrm>
          <a:prstGeom prst="rect">
            <a:avLst/>
          </a:prstGeom>
          <a:noFill/>
        </p:spPr>
      </p:pic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51604" y="75139"/>
            <a:ext cx="855482" cy="874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91250" y="2317675"/>
            <a:ext cx="1752599" cy="1569660"/>
          </a:xfrm>
          <a:prstGeom prst="rect">
            <a:avLst/>
          </a:prstGeom>
          <a:solidFill>
            <a:srgbClr val="37CB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tea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er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8651" y="5172057"/>
            <a:ext cx="1752599" cy="830997"/>
          </a:xfrm>
          <a:prstGeom prst="rect">
            <a:avLst/>
          </a:prstGeom>
          <a:solidFill>
            <a:srgbClr val="37CBFF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icken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039" y="2367788"/>
            <a:ext cx="1752599" cy="1569660"/>
          </a:xfrm>
          <a:prstGeom prst="rect">
            <a:avLst/>
          </a:prstGeom>
          <a:solidFill>
            <a:srgbClr val="37CB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T-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irt</a:t>
            </a: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orts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81258" y="4476073"/>
            <a:ext cx="1752599" cy="830997"/>
          </a:xfrm>
          <a:prstGeom prst="rect">
            <a:avLst/>
          </a:prstGeom>
          <a:solidFill>
            <a:srgbClr val="37CB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878" y="4797371"/>
            <a:ext cx="1752599" cy="749372"/>
          </a:xfrm>
          <a:prstGeom prst="rect">
            <a:avLst/>
          </a:prstGeom>
          <a:solidFill>
            <a:srgbClr val="37CB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fi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718" y="425586"/>
            <a:ext cx="464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Read and find the rules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.</a:t>
            </a:r>
            <a:endParaRPr lang="zh-CN" altLang="en-US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62000" y="484774"/>
            <a:ext cx="45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Read after the tape.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7" name="图片 26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2" name="U3A Let's spel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430.0078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1462" y="484774"/>
            <a:ext cx="609600" cy="6096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35" y="1515710"/>
            <a:ext cx="897809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Administrator\Desktop\微信图片_202011021533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312" y="3220717"/>
            <a:ext cx="1123125" cy="15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 rot="20783200">
            <a:off x="7538346" y="2618461"/>
            <a:ext cx="175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tea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er</a:t>
            </a:r>
          </a:p>
        </p:txBody>
      </p:sp>
      <p:sp>
        <p:nvSpPr>
          <p:cNvPr id="30" name="TextBox 29"/>
          <p:cNvSpPr txBox="1"/>
          <p:nvPr/>
        </p:nvSpPr>
        <p:spPr>
          <a:xfrm rot="20783200">
            <a:off x="4585621" y="2643919"/>
            <a:ext cx="175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icken </a:t>
            </a:r>
          </a:p>
        </p:txBody>
      </p:sp>
      <p:sp>
        <p:nvSpPr>
          <p:cNvPr id="31" name="TextBox 30"/>
          <p:cNvSpPr txBox="1"/>
          <p:nvPr/>
        </p:nvSpPr>
        <p:spPr>
          <a:xfrm rot="866266">
            <a:off x="6000070" y="4644167"/>
            <a:ext cx="175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irt</a:t>
            </a:r>
          </a:p>
        </p:txBody>
      </p:sp>
      <p:sp>
        <p:nvSpPr>
          <p:cNvPr id="32" name="TextBox 31"/>
          <p:cNvSpPr txBox="1"/>
          <p:nvPr/>
        </p:nvSpPr>
        <p:spPr>
          <a:xfrm rot="866266">
            <a:off x="3271147" y="4487007"/>
            <a:ext cx="175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eep</a:t>
            </a:r>
          </a:p>
        </p:txBody>
      </p:sp>
      <p:sp>
        <p:nvSpPr>
          <p:cNvPr id="33" name="TextBox 32"/>
          <p:cNvSpPr txBox="1"/>
          <p:nvPr/>
        </p:nvSpPr>
        <p:spPr>
          <a:xfrm rot="20783200">
            <a:off x="4671286" y="4627833"/>
            <a:ext cx="175259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fi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</a:p>
        </p:txBody>
      </p:sp>
      <p:sp>
        <p:nvSpPr>
          <p:cNvPr id="35" name="TextBox 34"/>
          <p:cNvSpPr txBox="1"/>
          <p:nvPr/>
        </p:nvSpPr>
        <p:spPr>
          <a:xfrm rot="20783200">
            <a:off x="7528835" y="4587017"/>
            <a:ext cx="175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orts</a:t>
            </a:r>
          </a:p>
        </p:txBody>
      </p:sp>
      <p:sp>
        <p:nvSpPr>
          <p:cNvPr id="36" name="TextBox 35"/>
          <p:cNvSpPr txBox="1"/>
          <p:nvPr/>
        </p:nvSpPr>
        <p:spPr>
          <a:xfrm rot="866266">
            <a:off x="6042918" y="2699037"/>
            <a:ext cx="175259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lun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</a:p>
        </p:txBody>
      </p:sp>
      <p:sp>
        <p:nvSpPr>
          <p:cNvPr id="38" name="椭圆 37"/>
          <p:cNvSpPr/>
          <p:nvPr/>
        </p:nvSpPr>
        <p:spPr>
          <a:xfrm>
            <a:off x="4622955" y="2881055"/>
            <a:ext cx="650800" cy="656015"/>
          </a:xfrm>
          <a:prstGeom prst="ellipse">
            <a:avLst/>
          </a:prstGeom>
          <a:noFill/>
          <a:ln w="38100">
            <a:solidFill>
              <a:srgbClr val="FA4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876369" y="2896295"/>
            <a:ext cx="650800" cy="656015"/>
          </a:xfrm>
          <a:prstGeom prst="ellipse">
            <a:avLst/>
          </a:prstGeom>
          <a:noFill/>
          <a:ln w="38100">
            <a:solidFill>
              <a:srgbClr val="FA4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8229600" y="2731409"/>
            <a:ext cx="650800" cy="656015"/>
          </a:xfrm>
          <a:prstGeom prst="ellipse">
            <a:avLst/>
          </a:prstGeom>
          <a:noFill/>
          <a:ln w="38100">
            <a:solidFill>
              <a:srgbClr val="FA4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左大括号 40"/>
          <p:cNvSpPr/>
          <p:nvPr/>
        </p:nvSpPr>
        <p:spPr>
          <a:xfrm rot="5400000">
            <a:off x="5788192" y="-1854685"/>
            <a:ext cx="1194380" cy="6488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5"/>
          <p:cNvSpPr txBox="1"/>
          <p:nvPr/>
        </p:nvSpPr>
        <p:spPr>
          <a:xfrm>
            <a:off x="5863445" y="23038"/>
            <a:ext cx="1781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</a:t>
            </a:r>
            <a:r>
              <a:rPr lang="en-US" altLang="zh-CN" sz="4400" dirty="0" err="1">
                <a:solidFill>
                  <a:srgbClr val="FF0000"/>
                </a:solidFill>
              </a:rPr>
              <a:t>tʃ</a:t>
            </a:r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</a:t>
            </a:r>
            <a:endParaRPr lang="en-US" altLang="zh-CN" sz="4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429000" y="4515697"/>
            <a:ext cx="650800" cy="656015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457400" y="4713817"/>
            <a:ext cx="650800" cy="656015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162056" y="4731657"/>
            <a:ext cx="650800" cy="656015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594380" y="4831657"/>
            <a:ext cx="650800" cy="656015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左大括号 46"/>
          <p:cNvSpPr/>
          <p:nvPr/>
        </p:nvSpPr>
        <p:spPr>
          <a:xfrm rot="16200000">
            <a:off x="5842390" y="2348939"/>
            <a:ext cx="1194380" cy="6488709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5"/>
          <p:cNvSpPr txBox="1"/>
          <p:nvPr/>
        </p:nvSpPr>
        <p:spPr>
          <a:xfrm>
            <a:off x="5977172" y="6190484"/>
            <a:ext cx="1781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</a:t>
            </a:r>
            <a:r>
              <a:rPr lang="en-US" altLang="zh-CN" sz="4400" dirty="0" smtClean="0">
                <a:solidFill>
                  <a:srgbClr val="FF0000"/>
                </a:solidFill>
              </a:rPr>
              <a:t>ʃ</a:t>
            </a:r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</a:t>
            </a:r>
            <a:endParaRPr lang="en-US" altLang="zh-CN" sz="4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49" name="Picture 3" descr="C:\Users\Administrator\Desktop\微信图片_202011021533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90" y="1986860"/>
            <a:ext cx="1123125" cy="15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 rot="866266">
            <a:off x="3142541" y="2877459"/>
            <a:ext cx="175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ina</a:t>
            </a:r>
          </a:p>
        </p:txBody>
      </p:sp>
      <p:sp>
        <p:nvSpPr>
          <p:cNvPr id="51" name="椭圆 50"/>
          <p:cNvSpPr/>
          <p:nvPr/>
        </p:nvSpPr>
        <p:spPr>
          <a:xfrm>
            <a:off x="3368040" y="2887198"/>
            <a:ext cx="650800" cy="656015"/>
          </a:xfrm>
          <a:prstGeom prst="ellipse">
            <a:avLst/>
          </a:prstGeom>
          <a:noFill/>
          <a:ln w="38100">
            <a:solidFill>
              <a:srgbClr val="FA4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2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2" grpId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8" grpId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3"/>
          <p:cNvSpPr txBox="1"/>
          <p:nvPr/>
        </p:nvSpPr>
        <p:spPr>
          <a:xfrm>
            <a:off x="9414975" y="158774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2296" y="274563"/>
            <a:ext cx="7571116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Listen and chant together.</a:t>
            </a:r>
          </a:p>
        </p:txBody>
      </p:sp>
      <p:pic>
        <p:nvPicPr>
          <p:cNvPr id="102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12" y="1869007"/>
            <a:ext cx="88011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2296" y="1237821"/>
            <a:ext cx="399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Let’s chant.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808" y="2085969"/>
            <a:ext cx="54912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Teacher, teacher,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What’s for lunch today?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Chicken or fish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Chicken or fish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。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love chicken, HOORAY!</a:t>
            </a:r>
          </a:p>
        </p:txBody>
      </p:sp>
      <p:pic>
        <p:nvPicPr>
          <p:cNvPr id="1027" name="Picture 3" descr="C:\Users\Administrator\Desktop\微信图片_202011021533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45" y="2364047"/>
            <a:ext cx="1123125" cy="15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U3A Let's spel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592.648438" end="75688.4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0207" y="4036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A4CD5"/>
          </a:solidFill>
        </a:ln>
      </a:spPr>
      <a:bodyPr rtlCol="0" anchor="ctr"/>
      <a:lstStyle>
        <a:defPPr algn="ctr">
          <a:defRPr sz="2800" dirty="0" smtClean="0">
            <a:solidFill>
              <a:schemeClr val="tx1"/>
            </a:solidFill>
            <a:latin typeface="Comic Sans MS" panose="030F0702030302020204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667</Words>
  <Application>Microsoft Office PowerPoint</Application>
  <PresentationFormat>自定义</PresentationFormat>
  <Paragraphs>167</Paragraphs>
  <Slides>21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Administrator</cp:lastModifiedBy>
  <cp:revision>662</cp:revision>
  <dcterms:created xsi:type="dcterms:W3CDTF">2019-08-19T07:47:00Z</dcterms:created>
  <dcterms:modified xsi:type="dcterms:W3CDTF">2021-11-19T01:20:04Z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