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5"/>
  </p:notesMasterIdLst>
  <p:handoutMasterIdLst>
    <p:handoutMasterId r:id="rId26"/>
  </p:handoutMasterIdLst>
  <p:sldIdLst>
    <p:sldId id="265" r:id="rId3"/>
    <p:sldId id="369" r:id="rId4"/>
    <p:sldId id="276" r:id="rId5"/>
    <p:sldId id="278" r:id="rId6"/>
    <p:sldId id="373" r:id="rId7"/>
    <p:sldId id="374" r:id="rId8"/>
    <p:sldId id="375" r:id="rId9"/>
    <p:sldId id="380" r:id="rId10"/>
    <p:sldId id="284" r:id="rId11"/>
    <p:sldId id="293" r:id="rId12"/>
    <p:sldId id="376" r:id="rId13"/>
    <p:sldId id="378" r:id="rId14"/>
    <p:sldId id="377" r:id="rId15"/>
    <p:sldId id="286" r:id="rId16"/>
    <p:sldId id="291" r:id="rId17"/>
    <p:sldId id="292" r:id="rId18"/>
    <p:sldId id="368" r:id="rId19"/>
    <p:sldId id="290" r:id="rId20"/>
    <p:sldId id="295" r:id="rId21"/>
    <p:sldId id="363" r:id="rId22"/>
    <p:sldId id="280" r:id="rId23"/>
    <p:sldId id="27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B3B1"/>
    <a:srgbClr val="FF9900"/>
    <a:srgbClr val="FF00FF"/>
    <a:srgbClr val="F0C2C7"/>
    <a:srgbClr val="9379F1"/>
    <a:srgbClr val="6CC2C0"/>
    <a:srgbClr val="B5E0E9"/>
    <a:srgbClr val="00FFFF"/>
    <a:srgbClr val="39AAC1"/>
    <a:srgbClr val="68C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-88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751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42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&#36229;&#38142;&#25509;&#25991;&#20214;/lets%20sing.swf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&#36229;&#38142;&#25509;&#25991;&#20214;/B%20lets%20learn.sw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&#36229;&#38142;&#25509;&#25991;&#20214;/lets%20talk.sw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hyperlink" Target="&#36229;&#38142;&#25509;&#25991;&#20214;/lets%20talk.sw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344535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691473" y="2725675"/>
            <a:ext cx="5663733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3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school calendar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try</a:t>
              </a:r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 &amp;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talk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40274"/>
            <a:ext cx="5669823" cy="480131"/>
            <a:chOff x="2813952" y="344600"/>
            <a:chExt cx="5669823" cy="480131"/>
          </a:xfrm>
        </p:grpSpPr>
        <p:sp>
          <p:nvSpPr>
            <p:cNvPr id="5" name="矩形 4"/>
            <p:cNvSpPr/>
            <p:nvPr/>
          </p:nvSpPr>
          <p:spPr>
            <a:xfrm>
              <a:off x="4149043" y="344600"/>
              <a:ext cx="2824812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Language points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6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ïŝḻiḓê"/>
            <p:cNvSpPr/>
            <p:nvPr/>
          </p:nvSpPr>
          <p:spPr bwMode="auto">
            <a:xfrm flipH="1">
              <a:off x="6909706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2520315" y="4037052"/>
            <a:ext cx="100155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句型结构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: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When is + 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节日名词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?  </a:t>
            </a: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   回答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: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It's in +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月份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e.g.   — When is 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New 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Year's Day ?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     — It's in January. </a:t>
            </a:r>
            <a:endParaRPr lang="zh-CN" altLang="zh-CN" sz="24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38199" y="2514612"/>
            <a:ext cx="94154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【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详解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】 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该句是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when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引导的特殊疑问句及回答。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when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一般用来询问时间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意思 是“什么时候”。 回答具体在几月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用介词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in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。  </a:t>
            </a:r>
            <a:endParaRPr lang="en-US" altLang="zh-CN" sz="2800" dirty="0" smtClean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29640" y="1048729"/>
            <a:ext cx="763524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— When is the party 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—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It's in April.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97001" y="581644"/>
            <a:ext cx="969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Act it out group by group. Find the best group.</a:t>
            </a:r>
          </a:p>
        </p:txBody>
      </p:sp>
      <p:pic>
        <p:nvPicPr>
          <p:cNvPr id="29" name="图片 28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8141" y="1825793"/>
            <a:ext cx="24145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2729" y="1831577"/>
            <a:ext cx="70199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We have a few fun things in spring.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After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…,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we have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…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the party?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... We …,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too.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When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…?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…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Cool!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89754" y="965710"/>
            <a:ext cx="8977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Looking for your classmates born in the same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month.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21" name="图片 20" descr="读书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04091" y="4962919"/>
            <a:ext cx="1788900" cy="1387131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2683668" y="1800215"/>
            <a:ext cx="60245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your birthday?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It’s in …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your birthday?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It’s in …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your birthday?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It’s in …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…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212179" y="1843070"/>
            <a:ext cx="59055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A: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B:</a:t>
            </a:r>
          </a:p>
          <a:p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C:</a:t>
            </a:r>
          </a:p>
          <a:p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D:</a:t>
            </a:r>
          </a:p>
          <a:p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图片 14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微信图片_20200工7211518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63"/>
            <a:ext cx="12192000" cy="5786437"/>
          </a:xfrm>
          <a:prstGeom prst="rect">
            <a:avLst/>
          </a:prstGeom>
          <a:noFill/>
        </p:spPr>
      </p:pic>
      <p:sp>
        <p:nvSpPr>
          <p:cNvPr id="24" name="TextBox 31"/>
          <p:cNvSpPr txBox="1"/>
          <p:nvPr/>
        </p:nvSpPr>
        <p:spPr>
          <a:xfrm>
            <a:off x="799168" y="1519150"/>
            <a:ext cx="41014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school trip</a:t>
            </a:r>
          </a:p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ports meet</a:t>
            </a:r>
          </a:p>
          <a:p>
            <a:pPr algn="ctr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Chinese/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maths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/ … test</a:t>
            </a:r>
          </a:p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inging contest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31"/>
          <p:cNvSpPr txBox="1"/>
          <p:nvPr/>
        </p:nvSpPr>
        <p:spPr>
          <a:xfrm>
            <a:off x="7199950" y="1367817"/>
            <a:ext cx="3419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When is the singing contest?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3" name="TextBox 31"/>
          <p:cNvSpPr txBox="1"/>
          <p:nvPr/>
        </p:nvSpPr>
        <p:spPr>
          <a:xfrm>
            <a:off x="8510605" y="3308030"/>
            <a:ext cx="2505073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usually in May.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0" name="图片 9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71321" y="338718"/>
            <a:ext cx="264367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Write and talk</a:t>
            </a:r>
            <a:endParaRPr lang="zh-CN" altLang="en-US" sz="2800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读书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04091" y="4962919"/>
            <a:ext cx="1788900" cy="1387131"/>
          </a:xfrm>
          <a:prstGeom prst="rect">
            <a:avLst/>
          </a:prstGeom>
        </p:spPr>
      </p:pic>
      <p:grpSp>
        <p:nvGrpSpPr>
          <p:cNvPr id="2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24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8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5" name="Picture 2" descr="C:\Users\Administrator\Desktop\微信图片_20200工7211518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71563"/>
            <a:ext cx="12192000" cy="5786437"/>
          </a:xfrm>
          <a:prstGeom prst="rect">
            <a:avLst/>
          </a:prstGeom>
          <a:noFill/>
        </p:spPr>
      </p:pic>
      <p:sp>
        <p:nvSpPr>
          <p:cNvPr id="16" name="TextBox 31"/>
          <p:cNvSpPr txBox="1"/>
          <p:nvPr/>
        </p:nvSpPr>
        <p:spPr>
          <a:xfrm>
            <a:off x="480331" y="1519150"/>
            <a:ext cx="47481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school trip</a:t>
            </a:r>
          </a:p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ports meet</a:t>
            </a:r>
          </a:p>
          <a:p>
            <a:pPr algn="ctr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Chinese/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maths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/ … test</a:t>
            </a:r>
          </a:p>
          <a:p>
            <a:pPr algn="ctr">
              <a:lnSpc>
                <a:spcPct val="20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</a:t>
            </a:r>
            <a:r>
              <a:rPr lang="en-US" altLang="zh-CN" sz="2800" smtClean="0">
                <a:latin typeface="Comic Sans MS" panose="030F0702030302020204" pitchFamily="66" charset="0"/>
              </a:rPr>
              <a:t>inging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contest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TextBox 31"/>
          <p:cNvSpPr txBox="1"/>
          <p:nvPr/>
        </p:nvSpPr>
        <p:spPr>
          <a:xfrm>
            <a:off x="7199950" y="1367817"/>
            <a:ext cx="3419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When is the …?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8" name="TextBox 31"/>
          <p:cNvSpPr txBox="1"/>
          <p:nvPr/>
        </p:nvSpPr>
        <p:spPr>
          <a:xfrm>
            <a:off x="8510605" y="3308030"/>
            <a:ext cx="2505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usually in ….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651" y="849086"/>
            <a:ext cx="379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Pair work.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10893" y="1017404"/>
            <a:ext cx="8338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、补全单词并连线。</a:t>
            </a:r>
            <a:endParaRPr lang="zh-CN" altLang="zh-CN" sz="32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1386" y="121647"/>
            <a:ext cx="2612626" cy="727439"/>
            <a:chOff x="182825" y="1571625"/>
            <a:chExt cx="2838411" cy="732050"/>
          </a:xfrm>
        </p:grpSpPr>
        <p:sp>
          <p:nvSpPr>
            <p:cNvPr id="2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3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57394" y="1491353"/>
            <a:ext cx="83581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1.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Ap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                       A.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宴会</a:t>
            </a:r>
          </a:p>
          <a:p>
            <a:pPr>
              <a:lnSpc>
                <a:spcPct val="200000"/>
              </a:lnSpc>
            </a:pPr>
            <a:r>
              <a:rPr lang="zh-CN" altLang="en-US" sz="32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2.M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y                        B.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旅行</a:t>
            </a:r>
          </a:p>
          <a:p>
            <a:pPr>
              <a:lnSpc>
                <a:spcPct val="200000"/>
              </a:lnSpc>
            </a:pPr>
            <a:r>
              <a:rPr lang="zh-CN" altLang="en-US" sz="32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3.t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p                          C.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五月</a:t>
            </a:r>
          </a:p>
          <a:p>
            <a:pPr>
              <a:lnSpc>
                <a:spcPct val="200000"/>
              </a:lnSpc>
            </a:pPr>
            <a:r>
              <a:rPr lang="zh-CN" altLang="en-US" sz="32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4.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sp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ts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         D.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四月</a:t>
            </a:r>
          </a:p>
          <a:p>
            <a:pPr>
              <a:lnSpc>
                <a:spcPct val="200000"/>
              </a:lnSpc>
            </a:pPr>
            <a:r>
              <a:rPr lang="zh-CN" altLang="en-US" sz="32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5.p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ty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            E.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体育活动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795575" y="1814493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ri</a:t>
            </a:r>
            <a:endParaRPr lang="zh-CN" altLang="en-US" sz="32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 rot="16200000" flipH="1">
            <a:off x="3629025" y="2157412"/>
            <a:ext cx="2828925" cy="2828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2762220" y="2789851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 err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3595670" y="3071810"/>
            <a:ext cx="2790843" cy="10001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2481230" y="3789983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ri</a:t>
            </a:r>
            <a:endParaRPr lang="zh-CN" altLang="en-US" sz="3200" dirty="0" err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8" name="直接连接符 47"/>
          <p:cNvCxnSpPr/>
          <p:nvPr/>
        </p:nvCxnSpPr>
        <p:spPr>
          <a:xfrm flipV="1">
            <a:off x="3238480" y="3171825"/>
            <a:ext cx="3205183" cy="9001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2905096" y="4776778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or</a:t>
            </a:r>
            <a:endParaRPr lang="zh-CN" altLang="en-US" sz="3200" dirty="0" err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3992880" y="5181600"/>
            <a:ext cx="2436495" cy="8048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2619344" y="5749288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ar</a:t>
            </a:r>
            <a:endParaRPr lang="zh-CN" altLang="en-US" sz="3200" dirty="0" err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V="1">
            <a:off x="3794763" y="2257426"/>
            <a:ext cx="2591750" cy="3729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45" grpId="0"/>
      <p:bldP spid="50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43580" y="1705942"/>
            <a:ext cx="11144249" cy="363791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Comic Sans MS" panose="030F0702030302020204" pitchFamily="66" charset="0"/>
              </a:rPr>
              <a:t>（       ）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1. When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the party?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    A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are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B. is        C./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（       ）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2. We have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English party. 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    A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the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B. a        C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an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（       ）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3. It’s cool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May in Beijing.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    A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on 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B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in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C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/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8801" y="1784750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图片 27" descr="未标题-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2152" y="4453469"/>
            <a:ext cx="1481869" cy="1607688"/>
          </a:xfrm>
          <a:prstGeom prst="rect">
            <a:avLst/>
          </a:prstGeom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70537" y="880009"/>
            <a:ext cx="30773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、单选题。</a:t>
            </a:r>
            <a:endParaRPr lang="zh-CN" altLang="zh-CN" sz="3200" dirty="0"/>
          </a:p>
        </p:txBody>
      </p:sp>
      <p:pic>
        <p:nvPicPr>
          <p:cNvPr id="21" name="图片 20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6844" y="2960368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71606" y="4110046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57226" y="1420733"/>
            <a:ext cx="11144249" cy="4228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1. is   When  school  the  trip (?)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</a:t>
            </a:r>
          </a:p>
          <a:p>
            <a:pPr>
              <a:lnSpc>
                <a:spcPct val="120000"/>
              </a:lnSpc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have  We  a test   Chinese  May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in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(.)</a:t>
            </a:r>
          </a:p>
          <a:p>
            <a:pPr>
              <a:lnSpc>
                <a:spcPct val="120000"/>
              </a:lnSpc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we    in    things    a    few    have   fun   spring(.)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9656" y="2294560"/>
            <a:ext cx="608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is the school trip ?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26696" y="849230"/>
            <a:ext cx="46482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三、连词成句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200" dirty="0"/>
          </a:p>
        </p:txBody>
      </p:sp>
      <p:pic>
        <p:nvPicPr>
          <p:cNvPr id="21" name="图片 20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9656" y="3889050"/>
            <a:ext cx="608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have a Chinese test in May.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66822" y="5529272"/>
            <a:ext cx="7663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have a few fun things in spring.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955351" y="2972753"/>
            <a:ext cx="7272338" cy="142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952464" y="4572008"/>
            <a:ext cx="7272338" cy="142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952464" y="6215082"/>
            <a:ext cx="7272338" cy="142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8"/>
          <p:cNvSpPr txBox="1"/>
          <p:nvPr/>
        </p:nvSpPr>
        <p:spPr>
          <a:xfrm>
            <a:off x="200210" y="223869"/>
            <a:ext cx="282320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I want to know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0210" y="2677612"/>
            <a:ext cx="9550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爆竹声中一岁除，春风送暖入屠苏。 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宋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王安石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元日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362" name="Picture 2" descr="http://5b0988e595225.cdn.sohucs.com/q_70,c_zoom,w_640/images/20190213/6467c7613a824a30a1f42c5587c5e20d.jpe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11125"/>
          <a:stretch>
            <a:fillRect/>
          </a:stretch>
        </p:blipFill>
        <p:spPr bwMode="auto">
          <a:xfrm>
            <a:off x="7741314" y="2663190"/>
            <a:ext cx="4719898" cy="4194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321" y="2602734"/>
            <a:ext cx="4588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love Chinese culture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CN" altLang="en-US" sz="3200" dirty="0">
              <a:solidFill>
                <a:srgbClr val="9379F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8770" y="3610456"/>
            <a:ext cx="34366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我爱中国文化。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14338" name="Picture 2" descr="https://p0.ssl.qhimgs1.com/sdr/400__/t013c33aa9c8e321a1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4" y="1830387"/>
            <a:ext cx="5030788" cy="4062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81233" y="864079"/>
            <a:ext cx="87976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Match the words together with the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pictures.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1585912" y="2243138"/>
            <a:ext cx="7172326" cy="1100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C:\Users\Administrator\Desktop\五下英语课件\人教PEP五下教材图片\1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39834" t="16286" r="43774" b="69088"/>
          <a:stretch>
            <a:fillRect/>
          </a:stretch>
        </p:blipFill>
        <p:spPr bwMode="auto">
          <a:xfrm>
            <a:off x="2228851" y="3328981"/>
            <a:ext cx="1183248" cy="1407761"/>
          </a:xfrm>
          <a:prstGeom prst="rect">
            <a:avLst/>
          </a:prstGeom>
          <a:noFill/>
        </p:spPr>
      </p:pic>
      <p:pic>
        <p:nvPicPr>
          <p:cNvPr id="21" name="Picture 2" descr="C:\Users\Administrator\Desktop\五下英语课件\人教PEP五下教材图片\1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57935" t="16286" r="25924" b="69088"/>
          <a:stretch>
            <a:fillRect/>
          </a:stretch>
        </p:blipFill>
        <p:spPr bwMode="auto">
          <a:xfrm>
            <a:off x="8629683" y="3314678"/>
            <a:ext cx="1165044" cy="1407763"/>
          </a:xfrm>
          <a:prstGeom prst="rect">
            <a:avLst/>
          </a:prstGeom>
          <a:noFill/>
        </p:spPr>
      </p:pic>
      <p:pic>
        <p:nvPicPr>
          <p:cNvPr id="22" name="Picture 2" descr="C:\Users\Administrator\Desktop\五下英语课件\人教PEP五下教材图片\1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75701" t="16286" r="7739" b="69088"/>
          <a:stretch>
            <a:fillRect/>
          </a:stretch>
        </p:blipFill>
        <p:spPr bwMode="auto">
          <a:xfrm>
            <a:off x="9820309" y="3328966"/>
            <a:ext cx="1195384" cy="1407763"/>
          </a:xfrm>
          <a:prstGeom prst="rect">
            <a:avLst/>
          </a:prstGeom>
          <a:noFill/>
        </p:spPr>
      </p:pic>
      <p:pic>
        <p:nvPicPr>
          <p:cNvPr id="26" name="Picture 2" descr="C:\Users\Administrator\Desktop\五下英语课件\人教PEP五下教材图片\1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0612" t="16286" r="62239" b="73690"/>
          <a:stretch>
            <a:fillRect/>
          </a:stretch>
        </p:blipFill>
        <p:spPr bwMode="auto">
          <a:xfrm>
            <a:off x="971547" y="3343254"/>
            <a:ext cx="1237860" cy="1383497"/>
          </a:xfrm>
          <a:prstGeom prst="rect">
            <a:avLst/>
          </a:prstGeom>
          <a:noFill/>
        </p:spPr>
      </p:pic>
      <p:pic>
        <p:nvPicPr>
          <p:cNvPr id="28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 l="38936" t="14962" r="12028" b="70726"/>
          <a:stretch>
            <a:fillRect/>
          </a:stretch>
        </p:blipFill>
        <p:spPr bwMode="auto">
          <a:xfrm>
            <a:off x="6015045" y="3371841"/>
            <a:ext cx="2604637" cy="1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/>
          <a:srcRect l="5252" t="31927" r="45579" b="54163"/>
          <a:stretch>
            <a:fillRect/>
          </a:stretch>
        </p:blipFill>
        <p:spPr bwMode="auto">
          <a:xfrm>
            <a:off x="3428998" y="3343276"/>
            <a:ext cx="2728246" cy="137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6310267" y="5557852"/>
            <a:ext cx="267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pick apples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14673" y="5557854"/>
            <a:ext cx="3443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make a snowman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5557827"/>
            <a:ext cx="293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go on a picnic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58298" y="5472103"/>
            <a:ext cx="293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go swimming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24877" y="1771629"/>
            <a:ext cx="1690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spring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24091" y="1843067"/>
            <a:ext cx="179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summer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10392" y="1785917"/>
            <a:ext cx="179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autumn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52995" y="1800204"/>
            <a:ext cx="179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winter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cxnSp>
        <p:nvCxnSpPr>
          <p:cNvPr id="42" name="直接连接符 41"/>
          <p:cNvCxnSpPr/>
          <p:nvPr/>
        </p:nvCxnSpPr>
        <p:spPr>
          <a:xfrm rot="16200000" flipV="1">
            <a:off x="2190744" y="2624145"/>
            <a:ext cx="1057267" cy="32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rot="10800000">
            <a:off x="4148133" y="4857760"/>
            <a:ext cx="2948000" cy="957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rot="5400000" flipH="1" flipV="1">
            <a:off x="4608362" y="4797248"/>
            <a:ext cx="942965" cy="8381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V="1">
            <a:off x="1185863" y="4786323"/>
            <a:ext cx="5267327" cy="971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rot="10800000">
            <a:off x="7934303" y="4857760"/>
            <a:ext cx="2038372" cy="857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rot="10800000">
            <a:off x="7096133" y="2285992"/>
            <a:ext cx="2247893" cy="9715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rot="10800000">
            <a:off x="5057776" y="2300288"/>
            <a:ext cx="5219737" cy="9858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3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45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3912" y="-933064"/>
            <a:ext cx="3988167" cy="9028033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993427" y="4567607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144674" y="2033055"/>
            <a:ext cx="7823905" cy="31947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了下列单词</a:t>
            </a: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few, thing, meet,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trip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等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—When is the sports meet?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— It’s in April.  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488094" y="2250801"/>
            <a:ext cx="4004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545537" y="3418125"/>
            <a:ext cx="40554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Investigate Chinese culture.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2" y="2221418"/>
            <a:ext cx="38618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using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sentences we have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349996" y="1759753"/>
            <a:ext cx="1634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536573" y="1816736"/>
            <a:ext cx="1634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0839" y="2348853"/>
            <a:ext cx="4780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What’s this?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7" name="Picture 2" descr="C:\Users\Administrator\Desktop\微信图片_20200721151808.jpg"/>
          <p:cNvPicPr>
            <a:picLocks noChangeAspect="1" noChangeArrowheads="1"/>
          </p:cNvPicPr>
          <p:nvPr/>
        </p:nvPicPr>
        <p:blipFill>
          <a:blip r:embed="rId3"/>
          <a:srcRect l="13518" t="29959" r="51204" b="47049"/>
          <a:stretch>
            <a:fillRect/>
          </a:stretch>
        </p:blipFill>
        <p:spPr bwMode="auto">
          <a:xfrm>
            <a:off x="5744641" y="1703724"/>
            <a:ext cx="5400676" cy="3429112"/>
          </a:xfrm>
          <a:prstGeom prst="rect">
            <a:avLst/>
          </a:prstGeom>
          <a:noFill/>
        </p:spPr>
      </p:pic>
      <p:sp>
        <p:nvSpPr>
          <p:cNvPr id="18" name="TextBox 31"/>
          <p:cNvSpPr txBox="1"/>
          <p:nvPr/>
        </p:nvSpPr>
        <p:spPr>
          <a:xfrm>
            <a:off x="8699675" y="2305665"/>
            <a:ext cx="229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March 24th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TextBox 31"/>
          <p:cNvSpPr txBox="1"/>
          <p:nvPr/>
        </p:nvSpPr>
        <p:spPr>
          <a:xfrm>
            <a:off x="6013234" y="3036572"/>
            <a:ext cx="4619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Dear parents,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Please come to the sports meet next Friday.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839" y="3418280"/>
            <a:ext cx="446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an invitation.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353368" y="209309"/>
            <a:ext cx="4665104" cy="480131"/>
            <a:chOff x="3288089" y="344600"/>
            <a:chExt cx="4665104" cy="480131"/>
          </a:xfrm>
        </p:grpSpPr>
        <p:sp>
          <p:nvSpPr>
            <p:cNvPr id="17" name="矩形 16"/>
            <p:cNvSpPr/>
            <p:nvPr/>
          </p:nvSpPr>
          <p:spPr>
            <a:xfrm>
              <a:off x="4690860" y="344600"/>
              <a:ext cx="1625766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</a:t>
              </a: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try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8" name="ïŝḻiḓê"/>
            <p:cNvSpPr/>
            <p:nvPr/>
          </p:nvSpPr>
          <p:spPr bwMode="auto">
            <a:xfrm>
              <a:off x="3288089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ïŝḻiḓê"/>
            <p:cNvSpPr/>
            <p:nvPr/>
          </p:nvSpPr>
          <p:spPr bwMode="auto">
            <a:xfrm flipH="1">
              <a:off x="6379124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026" name="Picture 2" descr="C:\Users\Administrator\Desktop\微信图片_20200721151808.jpg"/>
          <p:cNvPicPr>
            <a:picLocks noChangeAspect="1" noChangeArrowheads="1"/>
          </p:cNvPicPr>
          <p:nvPr/>
        </p:nvPicPr>
        <p:blipFill>
          <a:blip r:embed="rId3"/>
          <a:srcRect l="13518" t="29959" r="51204" b="47049"/>
          <a:stretch>
            <a:fillRect/>
          </a:stretch>
        </p:blipFill>
        <p:spPr bwMode="auto">
          <a:xfrm>
            <a:off x="5744641" y="1703724"/>
            <a:ext cx="5400676" cy="3429112"/>
          </a:xfrm>
          <a:prstGeom prst="rect">
            <a:avLst/>
          </a:prstGeom>
          <a:noFill/>
        </p:spPr>
      </p:pic>
      <p:sp>
        <p:nvSpPr>
          <p:cNvPr id="35" name="TextBox 31"/>
          <p:cNvSpPr txBox="1"/>
          <p:nvPr/>
        </p:nvSpPr>
        <p:spPr>
          <a:xfrm>
            <a:off x="8699675" y="2305665"/>
            <a:ext cx="229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March 24th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9" name="TextBox 31"/>
          <p:cNvSpPr txBox="1"/>
          <p:nvPr/>
        </p:nvSpPr>
        <p:spPr>
          <a:xfrm>
            <a:off x="6013234" y="3036572"/>
            <a:ext cx="4619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Dear parents,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Please come to the sports meet next Friday.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175" y="2280245"/>
            <a:ext cx="5379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There is an invitation.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4158" y="3134263"/>
            <a:ext cx="53793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Who will come to the sports meet next Friday?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70579" y="1278644"/>
            <a:ext cx="6701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is the invitation about?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4" name="TextBox 31"/>
          <p:cNvSpPr txBox="1"/>
          <p:nvPr/>
        </p:nvSpPr>
        <p:spPr>
          <a:xfrm>
            <a:off x="428625" y="5805402"/>
            <a:ext cx="1084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 ask parents to come to the sports meet next Friday.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pic>
        <p:nvPicPr>
          <p:cNvPr id="1026" name="Picture 2" descr="C:\Users\Administrator\Desktop\微信图片_20200721151808.jpg"/>
          <p:cNvPicPr>
            <a:picLocks noChangeAspect="1" noChangeArrowheads="1"/>
          </p:cNvPicPr>
          <p:nvPr/>
        </p:nvPicPr>
        <p:blipFill>
          <a:blip r:embed="rId2"/>
          <a:srcRect l="13518" t="29959" r="51204" b="47049"/>
          <a:stretch>
            <a:fillRect/>
          </a:stretch>
        </p:blipFill>
        <p:spPr bwMode="auto">
          <a:xfrm>
            <a:off x="2157412" y="1957389"/>
            <a:ext cx="5400676" cy="3429112"/>
          </a:xfrm>
          <a:prstGeom prst="rect">
            <a:avLst/>
          </a:prstGeom>
          <a:noFill/>
        </p:spPr>
      </p:pic>
      <p:sp>
        <p:nvSpPr>
          <p:cNvPr id="35" name="TextBox 31"/>
          <p:cNvSpPr txBox="1"/>
          <p:nvPr/>
        </p:nvSpPr>
        <p:spPr>
          <a:xfrm>
            <a:off x="5067274" y="2400301"/>
            <a:ext cx="229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March 24th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9" name="TextBox 31"/>
          <p:cNvSpPr txBox="1"/>
          <p:nvPr/>
        </p:nvSpPr>
        <p:spPr>
          <a:xfrm>
            <a:off x="2566957" y="3143252"/>
            <a:ext cx="4619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Dear parents,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Please come to the 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sports meet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next Friday.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TextBox 31"/>
          <p:cNvSpPr txBox="1"/>
          <p:nvPr/>
        </p:nvSpPr>
        <p:spPr>
          <a:xfrm>
            <a:off x="7924810" y="2871783"/>
            <a:ext cx="276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sports meet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1" name="TextBox 31"/>
          <p:cNvSpPr txBox="1"/>
          <p:nvPr/>
        </p:nvSpPr>
        <p:spPr>
          <a:xfrm>
            <a:off x="8410592" y="3529013"/>
            <a:ext cx="211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运动会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1888" y="178216"/>
            <a:ext cx="2991028" cy="727440"/>
            <a:chOff x="182824" y="1571626"/>
            <a:chExt cx="3669304" cy="732051"/>
          </a:xfrm>
        </p:grpSpPr>
        <p:sp>
          <p:nvSpPr>
            <p:cNvPr id="12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6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353368" y="209309"/>
            <a:ext cx="4665104" cy="480131"/>
            <a:chOff x="3288089" y="344600"/>
            <a:chExt cx="4665104" cy="480131"/>
          </a:xfrm>
        </p:grpSpPr>
        <p:sp>
          <p:nvSpPr>
            <p:cNvPr id="18" name="矩形 17"/>
            <p:cNvSpPr/>
            <p:nvPr/>
          </p:nvSpPr>
          <p:spPr>
            <a:xfrm>
              <a:off x="4690860" y="344600"/>
              <a:ext cx="1625766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</a:t>
              </a: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try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9" name="ïŝḻiḓê"/>
            <p:cNvSpPr/>
            <p:nvPr/>
          </p:nvSpPr>
          <p:spPr bwMode="auto">
            <a:xfrm>
              <a:off x="3288089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ïŝḻiḓê"/>
            <p:cNvSpPr/>
            <p:nvPr/>
          </p:nvSpPr>
          <p:spPr bwMode="auto">
            <a:xfrm flipH="1">
              <a:off x="6379124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微信图片_20200721151808.jpg"/>
          <p:cNvPicPr>
            <a:picLocks noChangeAspect="1" noChangeArrowheads="1"/>
          </p:cNvPicPr>
          <p:nvPr/>
        </p:nvPicPr>
        <p:blipFill>
          <a:blip r:embed="rId4"/>
          <a:srcRect l="13518" t="29959" r="12939" b="47049"/>
          <a:stretch>
            <a:fillRect/>
          </a:stretch>
        </p:blipFill>
        <p:spPr bwMode="auto">
          <a:xfrm>
            <a:off x="728612" y="1957389"/>
            <a:ext cx="11258601" cy="3429112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980989" y="484774"/>
            <a:ext cx="10130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Who will go to the sports meet next week? Listen and tick.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sp>
        <p:nvSpPr>
          <p:cNvPr id="35" name="TextBox 31"/>
          <p:cNvSpPr txBox="1"/>
          <p:nvPr/>
        </p:nvSpPr>
        <p:spPr>
          <a:xfrm>
            <a:off x="3481306" y="2400301"/>
            <a:ext cx="229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March 24th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9" name="TextBox 31"/>
          <p:cNvSpPr txBox="1"/>
          <p:nvPr/>
        </p:nvSpPr>
        <p:spPr>
          <a:xfrm>
            <a:off x="980989" y="3143252"/>
            <a:ext cx="4619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Dear parents,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Please come to the 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sports meet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next Friday.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10407" y="2857480"/>
            <a:ext cx="439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Zhang Peng’s parents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0446" y="3857628"/>
            <a:ext cx="439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Mike’s parents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96528" y="2828094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Let's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6014" y="1147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745839" y="484774"/>
            <a:ext cx="1013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听力原文：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TextBox 31"/>
          <p:cNvSpPr txBox="1"/>
          <p:nvPr/>
        </p:nvSpPr>
        <p:spPr>
          <a:xfrm>
            <a:off x="0" y="1643066"/>
            <a:ext cx="120205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Who will go to sports meet next week? Listen and tick.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                Mike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What’s that, 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      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It’s an invitation for my mum and dad.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                Mike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What for?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      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For the sports meet next week. I will run.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                Mike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see. Good luck!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      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Thank you!</a:t>
            </a: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减号 1"/>
          <p:cNvSpPr/>
          <p:nvPr/>
        </p:nvSpPr>
        <p:spPr>
          <a:xfrm>
            <a:off x="6010275" y="3185160"/>
            <a:ext cx="2971800" cy="45720"/>
          </a:xfrm>
          <a:prstGeom prst="mathMin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减号 7"/>
          <p:cNvSpPr/>
          <p:nvPr/>
        </p:nvSpPr>
        <p:spPr>
          <a:xfrm>
            <a:off x="2573655" y="3613282"/>
            <a:ext cx="9845039" cy="45720"/>
          </a:xfrm>
          <a:prstGeom prst="mathMin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9" name="Let's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0536" y="4847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>
            <a:off x="335848" y="212129"/>
            <a:ext cx="4693680" cy="480131"/>
            <a:chOff x="3288089" y="344600"/>
            <a:chExt cx="4693680" cy="480131"/>
          </a:xfrm>
        </p:grpSpPr>
        <p:sp>
          <p:nvSpPr>
            <p:cNvPr id="3" name="矩形 2"/>
            <p:cNvSpPr/>
            <p:nvPr/>
          </p:nvSpPr>
          <p:spPr>
            <a:xfrm>
              <a:off x="4690860" y="344600"/>
              <a:ext cx="1741182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</a:t>
              </a: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talk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4" name="ïŝḻiḓê"/>
            <p:cNvSpPr/>
            <p:nvPr/>
          </p:nvSpPr>
          <p:spPr bwMode="auto">
            <a:xfrm>
              <a:off x="3288089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ïŝḻiḓê"/>
            <p:cNvSpPr/>
            <p:nvPr/>
          </p:nvSpPr>
          <p:spPr bwMode="auto">
            <a:xfrm flipH="1">
              <a:off x="6407700" y="405591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390"/>
            <a:ext cx="12192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703780"/>
            <a:ext cx="865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answer the questions.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" y="19812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do Mike and Zhang Peng talk about?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" y="365016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the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party?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" y="2504420"/>
            <a:ext cx="8549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talk about the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sports meet,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English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party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and the school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trip.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4218147"/>
            <a:ext cx="737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in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April.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上箭头 25"/>
          <p:cNvSpPr/>
          <p:nvPr/>
        </p:nvSpPr>
        <p:spPr>
          <a:xfrm>
            <a:off x="3556000" y="1696463"/>
            <a:ext cx="516901" cy="1229320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/>
        </p:nvSpPr>
        <p:spPr>
          <a:xfrm>
            <a:off x="2927037" y="1193990"/>
            <a:ext cx="3448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学校郊游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Let's 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660590"/>
            <a:ext cx="609600" cy="609600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2927037" y="3458527"/>
            <a:ext cx="205707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6" grpId="0"/>
      <p:bldP spid="26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微信图片_20200721151808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 l="13518" t="54004" r="6593" b="1354"/>
          <a:stretch>
            <a:fillRect/>
          </a:stretch>
        </p:blipFill>
        <p:spPr bwMode="auto">
          <a:xfrm>
            <a:off x="0" y="1069549"/>
            <a:ext cx="12230151" cy="5943600"/>
          </a:xfrm>
          <a:prstGeom prst="rect">
            <a:avLst/>
          </a:prstGeom>
          <a:noFill/>
        </p:spPr>
      </p:pic>
      <p:pic>
        <p:nvPicPr>
          <p:cNvPr id="29" name="图片 28" descr="图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714" y="2260248"/>
            <a:ext cx="24145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2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2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2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39970" y="2250816"/>
            <a:ext cx="70199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We have a few fun things in spring.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After the sports meet, we have an English party.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the party?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It’s in April. We have a school trip, too.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that?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It’s in May.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Cool!</a:t>
            </a:r>
          </a:p>
        </p:txBody>
      </p:sp>
      <p:sp>
        <p:nvSpPr>
          <p:cNvPr id="14" name="减号 13"/>
          <p:cNvSpPr/>
          <p:nvPr/>
        </p:nvSpPr>
        <p:spPr>
          <a:xfrm>
            <a:off x="3890622" y="2631792"/>
            <a:ext cx="1254949" cy="18288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上箭头 6"/>
          <p:cNvSpPr/>
          <p:nvPr/>
        </p:nvSpPr>
        <p:spPr>
          <a:xfrm>
            <a:off x="4176508" y="1737214"/>
            <a:ext cx="404145" cy="564927"/>
          </a:xfrm>
          <a:prstGeom prst="up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890622" y="1174599"/>
            <a:ext cx="2717990" cy="541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一些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1652" y="361728"/>
            <a:ext cx="4042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read.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17" name="Let's 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8844" y="4197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7" grpId="0" animBg="1"/>
      <p:bldP spid="10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886</Words>
  <Application>Microsoft Office PowerPoint</Application>
  <PresentationFormat>自定义</PresentationFormat>
  <Paragraphs>195</Paragraphs>
  <Slides>22</Slides>
  <Notes>0</Notes>
  <HiddenSlides>0</HiddenSlides>
  <MMClips>4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24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Microsoft</cp:lastModifiedBy>
  <cp:revision>627</cp:revision>
  <dcterms:created xsi:type="dcterms:W3CDTF">2019-08-19T07:47:00Z</dcterms:created>
  <dcterms:modified xsi:type="dcterms:W3CDTF">2020-11-02T11:18:11Z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