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2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3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4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5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6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7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8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9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10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11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12.xml" ContentType="application/vnd.openxmlformats-officedocument.presentationml.notesSlide+xml"/>
  <Override PartName="/ppt/tags/tag64.xml" ContentType="application/vnd.openxmlformats-officedocument.presentationml.tags+xml"/>
  <Override PartName="/ppt/notesSlides/notesSlide13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65" r:id="rId2"/>
    <p:sldId id="582" r:id="rId3"/>
    <p:sldId id="625" r:id="rId4"/>
    <p:sldId id="627" r:id="rId5"/>
    <p:sldId id="628" r:id="rId6"/>
    <p:sldId id="386" r:id="rId7"/>
    <p:sldId id="522" r:id="rId8"/>
    <p:sldId id="615" r:id="rId9"/>
    <p:sldId id="616" r:id="rId10"/>
    <p:sldId id="446" r:id="rId11"/>
    <p:sldId id="484" r:id="rId12"/>
    <p:sldId id="618" r:id="rId13"/>
    <p:sldId id="619" r:id="rId14"/>
    <p:sldId id="621" r:id="rId15"/>
    <p:sldId id="622" r:id="rId16"/>
    <p:sldId id="617" r:id="rId17"/>
    <p:sldId id="629" r:id="rId18"/>
    <p:sldId id="632" r:id="rId19"/>
    <p:sldId id="633" r:id="rId20"/>
    <p:sldId id="487" r:id="rId21"/>
    <p:sldId id="495" r:id="rId22"/>
    <p:sldId id="531" r:id="rId23"/>
    <p:sldId id="623" r:id="rId24"/>
    <p:sldId id="630" r:id="rId25"/>
    <p:sldId id="631" r:id="rId26"/>
    <p:sldId id="508" r:id="rId27"/>
    <p:sldId id="624" r:id="rId28"/>
    <p:sldId id="418" r:id="rId29"/>
    <p:sldId id="363" r:id="rId30"/>
    <p:sldId id="280" r:id="rId31"/>
    <p:sldId id="271" r:id="rId32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79" userDrawn="1">
          <p15:clr>
            <a:srgbClr val="A4A3A4"/>
          </p15:clr>
        </p15:guide>
        <p15:guide id="2" pos="38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9582"/>
    <a:srgbClr val="EC8AEE"/>
    <a:srgbClr val="FF9900"/>
    <a:srgbClr val="FF00FF"/>
    <a:srgbClr val="F0C2C7"/>
    <a:srgbClr val="9379F1"/>
    <a:srgbClr val="4BB3B1"/>
    <a:srgbClr val="6CC2C0"/>
    <a:srgbClr val="B5E0E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8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-1560" y="-528"/>
      </p:cViewPr>
      <p:guideLst>
        <p:guide orient="horz" pos="2179"/>
        <p:guide pos="380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-2718" y="-90"/>
      </p:cViewPr>
      <p:guideLst>
        <p:guide orient="horz" pos="2905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036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476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slideMaster" Target="../slideMasters/slideMaster1.xml"/><Relationship Id="rId12" Type="http://schemas.microsoft.com/office/2007/relationships/hdphoto" Target="../media/hdphoto2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4.png"/><Relationship Id="rId5" Type="http://schemas.openxmlformats.org/officeDocument/2006/relationships/tags" Target="../tags/tag6.xml"/><Relationship Id="rId10" Type="http://schemas.microsoft.com/office/2007/relationships/hdphoto" Target="../media/hdphoto1.wdp"/><Relationship Id="rId4" Type="http://schemas.openxmlformats.org/officeDocument/2006/relationships/tags" Target="../tags/tag5.xml"/><Relationship Id="rId9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accent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3" name="图片 2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8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5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矩形: 圆角 12"/>
          <p:cNvSpPr/>
          <p:nvPr userDrawn="1"/>
        </p:nvSpPr>
        <p:spPr>
          <a:xfrm>
            <a:off x="311150" y="313898"/>
            <a:ext cx="11569700" cy="6196084"/>
          </a:xfrm>
          <a:prstGeom prst="roundRect">
            <a:avLst>
              <a:gd name="adj" fmla="val 19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2024/3/12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8" name="图片 7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11" name="图片 10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12" name="图片 11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1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有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1" y="110067"/>
            <a:ext cx="520700" cy="69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image" Target="../media/image25.jpeg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openxmlformats.org/officeDocument/2006/relationships/image" Target="../media/image27.png"/><Relationship Id="rId17" Type="http://schemas.openxmlformats.org/officeDocument/2006/relationships/image" Target="../media/image28.png"/><Relationship Id="rId2" Type="http://schemas.openxmlformats.org/officeDocument/2006/relationships/tags" Target="../tags/tag34.xml"/><Relationship Id="rId16" Type="http://schemas.microsoft.com/office/2007/relationships/hdphoto" Target="../media/hdphoto3.wdp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image" Target="../media/image26.png"/><Relationship Id="rId5" Type="http://schemas.openxmlformats.org/officeDocument/2006/relationships/tags" Target="../tags/tag37.xml"/><Relationship Id="rId15" Type="http://schemas.openxmlformats.org/officeDocument/2006/relationships/image" Target="../media/image22.png"/><Relationship Id="rId10" Type="http://schemas.openxmlformats.org/officeDocument/2006/relationships/notesSlide" Target="../notesSlides/notesSlide6.xml"/><Relationship Id="rId4" Type="http://schemas.openxmlformats.org/officeDocument/2006/relationships/tags" Target="../tags/tag36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48.xml"/><Relationship Id="rId13" Type="http://schemas.openxmlformats.org/officeDocument/2006/relationships/image" Target="../media/image29.png"/><Relationship Id="rId3" Type="http://schemas.openxmlformats.org/officeDocument/2006/relationships/tags" Target="../tags/tag43.xml"/><Relationship Id="rId7" Type="http://schemas.openxmlformats.org/officeDocument/2006/relationships/tags" Target="../tags/tag47.xml"/><Relationship Id="rId12" Type="http://schemas.openxmlformats.org/officeDocument/2006/relationships/notesSlide" Target="../notesSlides/notesSlide7.xml"/><Relationship Id="rId2" Type="http://schemas.openxmlformats.org/officeDocument/2006/relationships/tags" Target="../tags/tag42.xml"/><Relationship Id="rId16" Type="http://schemas.microsoft.com/office/2007/relationships/hdphoto" Target="../media/hdphoto3.wdp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45.xml"/><Relationship Id="rId15" Type="http://schemas.openxmlformats.org/officeDocument/2006/relationships/image" Target="../media/image22.png"/><Relationship Id="rId10" Type="http://schemas.openxmlformats.org/officeDocument/2006/relationships/audio" Target="../media/media5.mp3"/><Relationship Id="rId4" Type="http://schemas.openxmlformats.org/officeDocument/2006/relationships/tags" Target="../tags/tag44.xml"/><Relationship Id="rId9" Type="http://schemas.microsoft.com/office/2007/relationships/media" Target="../media/media5.mp3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22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22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&#36229;&#38142;&#25509;&#25991;&#20214;/Seasons%20are%20fun.mp4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57.xml"/><Relationship Id="rId7" Type="http://schemas.openxmlformats.org/officeDocument/2006/relationships/image" Target="../media/image38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8.xml"/><Relationship Id="rId9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61.xml"/><Relationship Id="rId7" Type="http://schemas.openxmlformats.org/officeDocument/2006/relationships/notesSlide" Target="../notesSlides/notesSlide12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1.png"/><Relationship Id="rId5" Type="http://schemas.openxmlformats.org/officeDocument/2006/relationships/tags" Target="../tags/tag63.xml"/><Relationship Id="rId10" Type="http://schemas.openxmlformats.org/officeDocument/2006/relationships/image" Target="../media/image40.png"/><Relationship Id="rId4" Type="http://schemas.openxmlformats.org/officeDocument/2006/relationships/tags" Target="../tags/tag62.xml"/><Relationship Id="rId9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microsoft.com/office/2007/relationships/hdphoto" Target="../media/hdphoto8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Relationship Id="rId6" Type="http://schemas.openxmlformats.org/officeDocument/2006/relationships/image" Target="../media/image42.pn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23.png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2.xml"/><Relationship Id="rId12" Type="http://schemas.microsoft.com/office/2007/relationships/hdphoto" Target="../media/hdphoto3.wdp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audio" Target="../media/media1.wav"/><Relationship Id="rId11" Type="http://schemas.openxmlformats.org/officeDocument/2006/relationships/image" Target="../media/image22.png"/><Relationship Id="rId5" Type="http://schemas.microsoft.com/office/2007/relationships/media" Target="../media/media1.wav"/><Relationship Id="rId10" Type="http://schemas.openxmlformats.org/officeDocument/2006/relationships/image" Target="../media/image21.png"/><Relationship Id="rId4" Type="http://schemas.openxmlformats.org/officeDocument/2006/relationships/tags" Target="../tags/tag16.xml"/><Relationship Id="rId9" Type="http://schemas.openxmlformats.org/officeDocument/2006/relationships/image" Target="../media/image20.jpeg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.wav"/><Relationship Id="rId3" Type="http://schemas.openxmlformats.org/officeDocument/2006/relationships/tags" Target="../tags/tag19.xml"/><Relationship Id="rId7" Type="http://schemas.microsoft.com/office/2007/relationships/media" Target="../media/media2.wav"/><Relationship Id="rId12" Type="http://schemas.openxmlformats.org/officeDocument/2006/relationships/image" Target="../media/image24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image" Target="../media/image21.png"/><Relationship Id="rId5" Type="http://schemas.openxmlformats.org/officeDocument/2006/relationships/tags" Target="../tags/tag21.xml"/><Relationship Id="rId10" Type="http://schemas.openxmlformats.org/officeDocument/2006/relationships/notesSlide" Target="../notesSlides/notesSlide2.xml"/><Relationship Id="rId4" Type="http://schemas.openxmlformats.org/officeDocument/2006/relationships/tags" Target="../tags/tag20.xml"/><Relationship Id="rId9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openxmlformats.org/officeDocument/2006/relationships/tags" Target="../tags/tag2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audio" Target="../media/media3.wav"/><Relationship Id="rId5" Type="http://schemas.microsoft.com/office/2007/relationships/media" Target="../media/media3.wav"/><Relationship Id="rId10" Type="http://schemas.openxmlformats.org/officeDocument/2006/relationships/image" Target="../media/image21.png"/><Relationship Id="rId4" Type="http://schemas.openxmlformats.org/officeDocument/2006/relationships/tags" Target="../tags/tag26.xml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openxmlformats.org/officeDocument/2006/relationships/tags" Target="../tags/tag29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audio" Target="../media/media4.wav"/><Relationship Id="rId5" Type="http://schemas.microsoft.com/office/2007/relationships/media" Target="../media/media4.wav"/><Relationship Id="rId10" Type="http://schemas.openxmlformats.org/officeDocument/2006/relationships/image" Target="../media/image21.png"/><Relationship Id="rId4" Type="http://schemas.openxmlformats.org/officeDocument/2006/relationships/tags" Target="../tags/tag30.xml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675" y="4970059"/>
            <a:ext cx="2648841" cy="1887941"/>
          </a:xfrm>
          <a:prstGeom prst="rect">
            <a:avLst/>
          </a:prstGeom>
        </p:spPr>
      </p:pic>
      <p:pic>
        <p:nvPicPr>
          <p:cNvPr id="5" name="图片 4" descr="菠萝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65397" y="1674512"/>
            <a:ext cx="225386" cy="3805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5696" y="743014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492" y="4818413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4784981" y="2300004"/>
            <a:ext cx="7107555" cy="3837305"/>
            <a:chOff x="-434704" y="2381642"/>
            <a:chExt cx="7107555" cy="3837305"/>
          </a:xfrm>
        </p:grpSpPr>
        <p:sp>
          <p:nvSpPr>
            <p:cNvPr id="54" name="文本框 7"/>
            <p:cNvSpPr txBox="1"/>
            <p:nvPr/>
          </p:nvSpPr>
          <p:spPr>
            <a:xfrm>
              <a:off x="-107679" y="2381642"/>
              <a:ext cx="5663733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Unit 2</a:t>
              </a:r>
            </a:p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My favourite season</a:t>
              </a: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89854" y="4151336"/>
              <a:ext cx="3864160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Part B</a:t>
              </a: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-434704" y="4900052"/>
              <a:ext cx="7107555" cy="13188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 Let’s learn &amp; Ask and answer</a:t>
              </a:r>
            </a:p>
          </p:txBody>
        </p:sp>
      </p:grpSp>
      <p:pic>
        <p:nvPicPr>
          <p:cNvPr id="28" name="图片 27" descr="18398011"/>
          <p:cNvPicPr/>
          <p:nvPr/>
        </p:nvPicPr>
        <p:blipFill>
          <a:blip r:embed="rId7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8243623" y="1208911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8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6590283" y="1294601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9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10972096" y="1619395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87366" y="443125"/>
            <a:ext cx="52600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人 教 </a:t>
            </a:r>
            <a:r>
              <a:rPr lang="en-US" altLang="zh-CN" sz="2400" b="1" dirty="0"/>
              <a:t>PEP </a:t>
            </a:r>
            <a:r>
              <a:rPr lang="zh-CN" altLang="en-US" sz="2400" b="1" dirty="0"/>
              <a:t>版 英 语 五年 级 下 册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8" y="1208911"/>
            <a:ext cx="3820124" cy="47107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558139" y="1134528"/>
            <a:ext cx="6285230" cy="1004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zh-CN" altLang="en-US" sz="3600" b="1" dirty="0">
                <a:latin typeface="Comic Sans MS" panose="030F0702030302020204" pitchFamily="66" charset="0"/>
                <a:cs typeface="Comic Sans MS" panose="030F0702030302020204" pitchFamily="66" charset="0"/>
              </a:rPr>
              <a:t>快速读出所出现图片的</a:t>
            </a:r>
            <a:r>
              <a:rPr lang="zh-CN" altLang="en-US" sz="3600" b="1" dirty="0" smtClean="0">
                <a:latin typeface="Comic Sans MS" panose="030F0702030302020204" pitchFamily="66" charset="0"/>
                <a:cs typeface="Comic Sans MS" panose="030F0702030302020204" pitchFamily="66" charset="0"/>
              </a:rPr>
              <a:t>英语。</a:t>
            </a:r>
            <a:endParaRPr lang="zh-CN" altLang="en-US" sz="36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8" name="文本框 8"/>
          <p:cNvSpPr txBox="1"/>
          <p:nvPr/>
        </p:nvSpPr>
        <p:spPr>
          <a:xfrm>
            <a:off x="777368" y="379562"/>
            <a:ext cx="7376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</a:t>
            </a:r>
            <a:r>
              <a:rPr lang="en-US" altLang="zh-CN" sz="3200" dirty="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play a game</a:t>
            </a:r>
            <a:r>
              <a:rPr lang="zh-CN" altLang="en-US" sz="3200" dirty="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86808" y="2676525"/>
            <a:ext cx="2194830" cy="1901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pick apples_副本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73501" y="2676525"/>
            <a:ext cx="2046664" cy="2020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 descr="go on a picnic_副本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80154" y="2676525"/>
            <a:ext cx="2046664" cy="2020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58" y="2712416"/>
            <a:ext cx="2256871" cy="194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777240" y="2632075"/>
            <a:ext cx="3177540" cy="763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>
                <a:solidFill>
                  <a:srgbClr val="00B05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go on a picnic</a:t>
            </a:r>
            <a:endParaRPr lang="en-US" sz="3600" b="1" dirty="0">
              <a:solidFill>
                <a:srgbClr val="00B05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695325" y="1416050"/>
            <a:ext cx="3177540" cy="763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>
                <a:solidFill>
                  <a:srgbClr val="7030A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go swimming</a:t>
            </a:r>
            <a:endParaRPr lang="en-US" sz="3600" b="1" dirty="0">
              <a:solidFill>
                <a:srgbClr val="7030A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695325" y="3721100"/>
            <a:ext cx="5114290" cy="8210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>
                <a:solidFill>
                  <a:srgbClr val="00B0F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pick apples</a:t>
            </a:r>
            <a:endParaRPr lang="en-US" sz="3600" b="1" dirty="0">
              <a:solidFill>
                <a:srgbClr val="00B0F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777240" y="4903470"/>
            <a:ext cx="4000500" cy="7861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make a snowman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cxnSp>
        <p:nvCxnSpPr>
          <p:cNvPr id="13" name="直接连接符 12"/>
          <p:cNvCxnSpPr>
            <a:stCxn id="3" idx="3"/>
            <a:endCxn id="5" idx="1"/>
          </p:cNvCxnSpPr>
          <p:nvPr/>
        </p:nvCxnSpPr>
        <p:spPr>
          <a:xfrm>
            <a:off x="3954780" y="3013710"/>
            <a:ext cx="5144770" cy="2586673"/>
          </a:xfrm>
          <a:prstGeom prst="line">
            <a:avLst/>
          </a:prstGeom>
          <a:ln w="28575" cmpd="sng">
            <a:solidFill>
              <a:srgbClr val="FF00FF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连接符 14"/>
          <p:cNvCxnSpPr>
            <a:stCxn id="8" idx="3"/>
            <a:endCxn id="4" idx="1"/>
          </p:cNvCxnSpPr>
          <p:nvPr/>
        </p:nvCxnSpPr>
        <p:spPr>
          <a:xfrm>
            <a:off x="3872865" y="1797685"/>
            <a:ext cx="5200015" cy="2394585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连接符 15"/>
          <p:cNvCxnSpPr>
            <a:endCxn id="6" idx="1"/>
          </p:cNvCxnSpPr>
          <p:nvPr/>
        </p:nvCxnSpPr>
        <p:spPr>
          <a:xfrm flipV="1">
            <a:off x="3515710" y="1548765"/>
            <a:ext cx="5422550" cy="255524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连接符 16"/>
          <p:cNvCxnSpPr>
            <a:stCxn id="11" idx="3"/>
            <a:endCxn id="2" idx="1"/>
          </p:cNvCxnSpPr>
          <p:nvPr/>
        </p:nvCxnSpPr>
        <p:spPr>
          <a:xfrm flipV="1">
            <a:off x="4777740" y="2884805"/>
            <a:ext cx="4244340" cy="2411730"/>
          </a:xfrm>
          <a:prstGeom prst="line">
            <a:avLst/>
          </a:prstGeom>
          <a:ln w="28575" cmpd="sng">
            <a:solidFill>
              <a:srgbClr val="7030A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022080" y="2252345"/>
            <a:ext cx="1459865" cy="1264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072880" y="3562985"/>
            <a:ext cx="1422400" cy="1258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pick apples_副本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938260" y="1006475"/>
            <a:ext cx="1537970" cy="108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 descr="go on a picnic_副本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099550" y="4903470"/>
            <a:ext cx="1411605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50" y="259336"/>
            <a:ext cx="7383462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3025" y="1416819"/>
            <a:ext cx="11212965" cy="5191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>
            <p:custDataLst>
              <p:tags r:id="rId2"/>
            </p:custDataLst>
          </p:nvPr>
        </p:nvSpPr>
        <p:spPr>
          <a:xfrm>
            <a:off x="5245451" y="1710784"/>
            <a:ext cx="2331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Comic Sans MS" panose="030F0702030302020204" pitchFamily="66" charset="0"/>
              </a:rPr>
              <a:t>go on a picnic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>
            <p:custDataLst>
              <p:tags r:id="rId3"/>
            </p:custDataLst>
          </p:nvPr>
        </p:nvSpPr>
        <p:spPr>
          <a:xfrm>
            <a:off x="8370906" y="1724447"/>
            <a:ext cx="2200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smtClean="0">
                <a:latin typeface="Comic Sans MS" panose="030F0702030302020204" pitchFamily="66" charset="0"/>
              </a:rPr>
              <a:t>go swimming</a:t>
            </a:r>
            <a:endParaRPr lang="zh-CN" altLang="en-US" sz="240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>
            <p:custDataLst>
              <p:tags r:id="rId4"/>
            </p:custDataLst>
          </p:nvPr>
        </p:nvSpPr>
        <p:spPr>
          <a:xfrm>
            <a:off x="1427495" y="5663401"/>
            <a:ext cx="194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smtClean="0">
                <a:latin typeface="Comic Sans MS" panose="030F0702030302020204" pitchFamily="66" charset="0"/>
              </a:rPr>
              <a:t>pick apples</a:t>
            </a:r>
            <a:endParaRPr lang="zh-CN" altLang="en-US" sz="2400">
              <a:latin typeface="Comic Sans MS" panose="030F0702030302020204" pitchFamily="66" charset="0"/>
            </a:endParaRPr>
          </a:p>
        </p:txBody>
      </p:sp>
      <p:sp>
        <p:nvSpPr>
          <p:cNvPr id="3" name="TextBox 17"/>
          <p:cNvSpPr txBox="1"/>
          <p:nvPr>
            <p:custDataLst>
              <p:tags r:id="rId5"/>
            </p:custDataLst>
          </p:nvPr>
        </p:nvSpPr>
        <p:spPr>
          <a:xfrm>
            <a:off x="4086749" y="5623206"/>
            <a:ext cx="2773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Comic Sans MS" panose="030F0702030302020204" pitchFamily="66" charset="0"/>
              </a:rPr>
              <a:t>make a snowman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4" name="圆角矩形标注 3"/>
          <p:cNvSpPr/>
          <p:nvPr>
            <p:custDataLst>
              <p:tags r:id="rId6"/>
            </p:custDataLst>
          </p:nvPr>
        </p:nvSpPr>
        <p:spPr>
          <a:xfrm>
            <a:off x="1264460" y="1577012"/>
            <a:ext cx="2634927" cy="870915"/>
          </a:xfrm>
          <a:prstGeom prst="wedgeRoundRectCallout">
            <a:avLst>
              <a:gd name="adj1" fmla="val -7446"/>
              <a:gd name="adj2" fmla="val 7763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smtClean="0">
                <a:solidFill>
                  <a:schemeClr val="tx1"/>
                </a:solidFill>
                <a:latin typeface="Comic Sans MS" panose="030F0702030302020204" pitchFamily="66" charset="0"/>
              </a:rPr>
              <a:t>Which season do you like best?</a:t>
            </a:r>
            <a:endParaRPr lang="zh-CN" alt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圆角矩形标注 19"/>
          <p:cNvSpPr/>
          <p:nvPr>
            <p:custDataLst>
              <p:tags r:id="rId7"/>
            </p:custDataLst>
          </p:nvPr>
        </p:nvSpPr>
        <p:spPr>
          <a:xfrm>
            <a:off x="6631954" y="3899855"/>
            <a:ext cx="5356358" cy="1210885"/>
          </a:xfrm>
          <a:prstGeom prst="wedgeRoundRectCallout">
            <a:avLst>
              <a:gd name="adj1" fmla="val -7446"/>
              <a:gd name="adj2" fmla="val 7763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smtClean="0">
                <a:solidFill>
                  <a:schemeClr val="tx1"/>
                </a:solidFill>
                <a:latin typeface="Comic Sans MS" panose="030F0702030302020204" pitchFamily="66" charset="0"/>
              </a:rPr>
              <a:t>I like spring best. There are beautiful flowers everywhere. I often go on a picnic with my family.</a:t>
            </a:r>
            <a:endParaRPr lang="zh-CN" alt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9328150" y="4280823"/>
            <a:ext cx="1687195" cy="1905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8"/>
            </p:custDataLst>
          </p:nvPr>
        </p:nvCxnSpPr>
        <p:spPr>
          <a:xfrm flipV="1">
            <a:off x="6749415" y="4649123"/>
            <a:ext cx="4197985" cy="2794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3" name="B Let's learn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777849" y="257042"/>
            <a:ext cx="935203" cy="779462"/>
          </a:xfrm>
          <a:prstGeom prst="rect">
            <a:avLst/>
          </a:prstGeom>
        </p:spPr>
      </p:pic>
      <p:sp>
        <p:nvSpPr>
          <p:cNvPr id="14" name="文本框 8"/>
          <p:cNvSpPr txBox="1"/>
          <p:nvPr/>
        </p:nvSpPr>
        <p:spPr>
          <a:xfrm>
            <a:off x="981274" y="406886"/>
            <a:ext cx="3796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to the tape.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34" y="281834"/>
            <a:ext cx="605641" cy="74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2949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75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5" cstate="print"/>
          <a:srcRect l="67347" t="5662" r="8334" b="55451"/>
          <a:stretch/>
        </p:blipFill>
        <p:spPr bwMode="auto">
          <a:xfrm>
            <a:off x="8013032" y="2401554"/>
            <a:ext cx="3080085" cy="2746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>
            <p:custDataLst>
              <p:tags r:id="rId2"/>
            </p:custDataLst>
          </p:nvPr>
        </p:nvSpPr>
        <p:spPr>
          <a:xfrm>
            <a:off x="8370907" y="2519959"/>
            <a:ext cx="2722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latin typeface="Comic Sans MS" panose="030F0702030302020204" pitchFamily="66" charset="0"/>
              </a:rPr>
              <a:t>go swimming</a:t>
            </a:r>
            <a:endParaRPr lang="zh-CN" altLang="en-US" sz="3200">
              <a:latin typeface="Comic Sans MS" panose="030F0702030302020204" pitchFamily="66" charset="0"/>
            </a:endParaRPr>
          </a:p>
        </p:txBody>
      </p:sp>
      <p:sp>
        <p:nvSpPr>
          <p:cNvPr id="14" name="文本框 8"/>
          <p:cNvSpPr txBox="1"/>
          <p:nvPr/>
        </p:nvSpPr>
        <p:spPr>
          <a:xfrm>
            <a:off x="981275" y="406886"/>
            <a:ext cx="3463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Look and say 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34" y="281834"/>
            <a:ext cx="605641" cy="74683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981275" y="1816780"/>
            <a:ext cx="65085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smtClean="0">
                <a:latin typeface="Comic Sans MS" panose="030F0702030302020204" pitchFamily="66" charset="0"/>
              </a:rPr>
              <a:t>—Which </a:t>
            </a:r>
            <a:r>
              <a:rPr lang="en-US" altLang="zh-CN" sz="3200">
                <a:latin typeface="Comic Sans MS" panose="030F0702030302020204" pitchFamily="66" charset="0"/>
              </a:rPr>
              <a:t>season do you like best?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13359" y="2812347"/>
            <a:ext cx="6479659" cy="2969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smtClean="0">
                <a:latin typeface="Comic Sans MS" panose="030F0702030302020204" pitchFamily="66" charset="0"/>
              </a:rPr>
              <a:t>—</a:t>
            </a:r>
            <a:r>
              <a:rPr lang="en-US" altLang="zh-CN" sz="3200" u="sng" smtClean="0">
                <a:latin typeface="Comic Sans MS" panose="030F0702030302020204" pitchFamily="66" charset="0"/>
              </a:rPr>
              <a:t>                                               </a:t>
            </a:r>
          </a:p>
          <a:p>
            <a:pPr>
              <a:lnSpc>
                <a:spcPct val="150000"/>
              </a:lnSpc>
            </a:pPr>
            <a:r>
              <a:rPr lang="en-US" altLang="zh-CN" sz="3200">
                <a:latin typeface="Comic Sans MS" panose="030F0702030302020204" pitchFamily="66" charset="0"/>
              </a:rPr>
              <a:t> </a:t>
            </a:r>
            <a:r>
              <a:rPr lang="en-US" altLang="zh-CN" sz="3200" u="sng" smtClean="0">
                <a:latin typeface="Comic Sans MS" panose="030F0702030302020204" pitchFamily="66" charset="0"/>
              </a:rPr>
              <a:t>                                                 </a:t>
            </a:r>
          </a:p>
          <a:p>
            <a:pPr>
              <a:lnSpc>
                <a:spcPct val="150000"/>
              </a:lnSpc>
            </a:pPr>
            <a:r>
              <a:rPr lang="en-US" altLang="zh-CN" sz="3200">
                <a:latin typeface="Comic Sans MS" panose="030F0702030302020204" pitchFamily="66" charset="0"/>
              </a:rPr>
              <a:t> </a:t>
            </a:r>
            <a:r>
              <a:rPr lang="en-US" altLang="zh-CN" sz="3200" u="sng" smtClean="0">
                <a:latin typeface="Comic Sans MS" panose="030F0702030302020204" pitchFamily="66" charset="0"/>
              </a:rPr>
              <a:t>                                                 </a:t>
            </a:r>
          </a:p>
          <a:p>
            <a:pPr>
              <a:lnSpc>
                <a:spcPct val="150000"/>
              </a:lnSpc>
            </a:pPr>
            <a:r>
              <a:rPr lang="en-US" altLang="zh-CN" sz="3200" u="sng">
                <a:latin typeface="Comic Sans MS" panose="030F0702030302020204" pitchFamily="66" charset="0"/>
              </a:rPr>
              <a:t> </a:t>
            </a:r>
            <a:r>
              <a:rPr lang="en-US" altLang="zh-CN" sz="3200" u="sng" smtClean="0">
                <a:latin typeface="Comic Sans MS" panose="030F0702030302020204" pitchFamily="66" charset="0"/>
              </a:rPr>
              <a:t>                                                  </a:t>
            </a:r>
            <a:endParaRPr lang="zh-CN" altLang="en-US" sz="3200"/>
          </a:p>
        </p:txBody>
      </p:sp>
      <p:sp>
        <p:nvSpPr>
          <p:cNvPr id="8" name="矩形 7"/>
          <p:cNvSpPr/>
          <p:nvPr/>
        </p:nvSpPr>
        <p:spPr>
          <a:xfrm>
            <a:off x="1397018" y="283978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 like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summer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best.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weather is hot.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 often go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swimming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with my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brother.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9273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5" cstate="print"/>
          <a:srcRect l="7383" t="51103" r="67580" b="8386"/>
          <a:stretch/>
        </p:blipFill>
        <p:spPr bwMode="auto">
          <a:xfrm>
            <a:off x="7853965" y="2109167"/>
            <a:ext cx="3600097" cy="2926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>
            <p:custDataLst>
              <p:tags r:id="rId2"/>
            </p:custDataLst>
          </p:nvPr>
        </p:nvSpPr>
        <p:spPr>
          <a:xfrm>
            <a:off x="8205350" y="4444327"/>
            <a:ext cx="2722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latin typeface="Comic Sans MS" panose="030F0702030302020204" pitchFamily="66" charset="0"/>
              </a:rPr>
              <a:t>Pick apples</a:t>
            </a:r>
            <a:endParaRPr lang="zh-CN" altLang="en-US" sz="3200">
              <a:latin typeface="Comic Sans MS" panose="030F0702030302020204" pitchFamily="66" charset="0"/>
            </a:endParaRPr>
          </a:p>
        </p:txBody>
      </p:sp>
      <p:sp>
        <p:nvSpPr>
          <p:cNvPr id="14" name="文本框 8"/>
          <p:cNvSpPr txBox="1"/>
          <p:nvPr/>
        </p:nvSpPr>
        <p:spPr>
          <a:xfrm>
            <a:off x="981275" y="406886"/>
            <a:ext cx="3463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Look and say 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34" y="281834"/>
            <a:ext cx="605641" cy="74683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981275" y="1816780"/>
            <a:ext cx="65085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smtClean="0">
                <a:latin typeface="Comic Sans MS" panose="030F0702030302020204" pitchFamily="66" charset="0"/>
              </a:rPr>
              <a:t>—Which </a:t>
            </a:r>
            <a:r>
              <a:rPr lang="en-US" altLang="zh-CN" sz="3200">
                <a:latin typeface="Comic Sans MS" panose="030F0702030302020204" pitchFamily="66" charset="0"/>
              </a:rPr>
              <a:t>season do you like best?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13359" y="2812347"/>
            <a:ext cx="6479659" cy="2969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smtClean="0">
                <a:latin typeface="Comic Sans MS" panose="030F0702030302020204" pitchFamily="66" charset="0"/>
              </a:rPr>
              <a:t>—</a:t>
            </a:r>
            <a:r>
              <a:rPr lang="en-US" altLang="zh-CN" sz="3200" u="sng" smtClean="0">
                <a:latin typeface="Comic Sans MS" panose="030F0702030302020204" pitchFamily="66" charset="0"/>
              </a:rPr>
              <a:t>                                               </a:t>
            </a:r>
          </a:p>
          <a:p>
            <a:pPr>
              <a:lnSpc>
                <a:spcPct val="150000"/>
              </a:lnSpc>
            </a:pPr>
            <a:r>
              <a:rPr lang="en-US" altLang="zh-CN" sz="3200">
                <a:latin typeface="Comic Sans MS" panose="030F0702030302020204" pitchFamily="66" charset="0"/>
              </a:rPr>
              <a:t> </a:t>
            </a:r>
            <a:r>
              <a:rPr lang="en-US" altLang="zh-CN" sz="3200" u="sng" smtClean="0">
                <a:latin typeface="Comic Sans MS" panose="030F0702030302020204" pitchFamily="66" charset="0"/>
              </a:rPr>
              <a:t>                                                 </a:t>
            </a:r>
          </a:p>
          <a:p>
            <a:pPr>
              <a:lnSpc>
                <a:spcPct val="150000"/>
              </a:lnSpc>
            </a:pPr>
            <a:r>
              <a:rPr lang="en-US" altLang="zh-CN" sz="3200">
                <a:latin typeface="Comic Sans MS" panose="030F0702030302020204" pitchFamily="66" charset="0"/>
              </a:rPr>
              <a:t> </a:t>
            </a:r>
            <a:r>
              <a:rPr lang="en-US" altLang="zh-CN" sz="3200" u="sng" smtClean="0">
                <a:latin typeface="Comic Sans MS" panose="030F0702030302020204" pitchFamily="66" charset="0"/>
              </a:rPr>
              <a:t>                                                 </a:t>
            </a:r>
          </a:p>
          <a:p>
            <a:pPr>
              <a:lnSpc>
                <a:spcPct val="150000"/>
              </a:lnSpc>
            </a:pPr>
            <a:r>
              <a:rPr lang="en-US" altLang="zh-CN" sz="3200" u="sng">
                <a:latin typeface="Comic Sans MS" panose="030F0702030302020204" pitchFamily="66" charset="0"/>
              </a:rPr>
              <a:t> </a:t>
            </a:r>
            <a:r>
              <a:rPr lang="en-US" altLang="zh-CN" sz="3200" u="sng" smtClean="0">
                <a:latin typeface="Comic Sans MS" panose="030F0702030302020204" pitchFamily="66" charset="0"/>
              </a:rPr>
              <a:t>                                                  </a:t>
            </a:r>
            <a:endParaRPr lang="zh-CN" altLang="en-US" sz="3200"/>
          </a:p>
        </p:txBody>
      </p:sp>
      <p:sp>
        <p:nvSpPr>
          <p:cNvPr id="8" name="矩形 7"/>
          <p:cNvSpPr/>
          <p:nvPr/>
        </p:nvSpPr>
        <p:spPr>
          <a:xfrm>
            <a:off x="1397018" y="2839786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 like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autumn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best.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weather is good and the </a:t>
            </a:r>
            <a:r>
              <a:rPr lang="en-US" altLang="zh-CN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colours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are beautiful.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 often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pick apples with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my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parents.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8650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8"/>
          <p:cNvSpPr txBox="1"/>
          <p:nvPr/>
        </p:nvSpPr>
        <p:spPr>
          <a:xfrm>
            <a:off x="981275" y="406886"/>
            <a:ext cx="3463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Look and say 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34" y="281834"/>
            <a:ext cx="605641" cy="74683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981275" y="1816780"/>
            <a:ext cx="65085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smtClean="0">
                <a:latin typeface="Comic Sans MS" panose="030F0702030302020204" pitchFamily="66" charset="0"/>
              </a:rPr>
              <a:t>—Which </a:t>
            </a:r>
            <a:r>
              <a:rPr lang="en-US" altLang="zh-CN" sz="3200">
                <a:latin typeface="Comic Sans MS" panose="030F0702030302020204" pitchFamily="66" charset="0"/>
              </a:rPr>
              <a:t>season do you like best?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13359" y="2812347"/>
            <a:ext cx="6479659" cy="2969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smtClean="0">
                <a:latin typeface="Comic Sans MS" panose="030F0702030302020204" pitchFamily="66" charset="0"/>
              </a:rPr>
              <a:t>—</a:t>
            </a:r>
            <a:r>
              <a:rPr lang="en-US" altLang="zh-CN" sz="3200" u="sng" smtClean="0">
                <a:latin typeface="Comic Sans MS" panose="030F0702030302020204" pitchFamily="66" charset="0"/>
              </a:rPr>
              <a:t>                                               </a:t>
            </a:r>
          </a:p>
          <a:p>
            <a:pPr>
              <a:lnSpc>
                <a:spcPct val="150000"/>
              </a:lnSpc>
            </a:pPr>
            <a:r>
              <a:rPr lang="en-US" altLang="zh-CN" sz="3200">
                <a:latin typeface="Comic Sans MS" panose="030F0702030302020204" pitchFamily="66" charset="0"/>
              </a:rPr>
              <a:t> </a:t>
            </a:r>
            <a:r>
              <a:rPr lang="en-US" altLang="zh-CN" sz="3200" u="sng" smtClean="0">
                <a:latin typeface="Comic Sans MS" panose="030F0702030302020204" pitchFamily="66" charset="0"/>
              </a:rPr>
              <a:t>                                                 </a:t>
            </a:r>
          </a:p>
          <a:p>
            <a:pPr>
              <a:lnSpc>
                <a:spcPct val="150000"/>
              </a:lnSpc>
            </a:pPr>
            <a:r>
              <a:rPr lang="en-US" altLang="zh-CN" sz="3200">
                <a:latin typeface="Comic Sans MS" panose="030F0702030302020204" pitchFamily="66" charset="0"/>
              </a:rPr>
              <a:t> </a:t>
            </a:r>
            <a:r>
              <a:rPr lang="en-US" altLang="zh-CN" sz="3200" u="sng" smtClean="0">
                <a:latin typeface="Comic Sans MS" panose="030F0702030302020204" pitchFamily="66" charset="0"/>
              </a:rPr>
              <a:t>                                                 </a:t>
            </a:r>
          </a:p>
          <a:p>
            <a:pPr>
              <a:lnSpc>
                <a:spcPct val="150000"/>
              </a:lnSpc>
            </a:pPr>
            <a:r>
              <a:rPr lang="en-US" altLang="zh-CN" sz="3200" u="sng">
                <a:latin typeface="Comic Sans MS" panose="030F0702030302020204" pitchFamily="66" charset="0"/>
              </a:rPr>
              <a:t> </a:t>
            </a:r>
            <a:r>
              <a:rPr lang="en-US" altLang="zh-CN" sz="3200" u="sng" smtClean="0">
                <a:latin typeface="Comic Sans MS" panose="030F0702030302020204" pitchFamily="66" charset="0"/>
              </a:rPr>
              <a:t>                                                  </a:t>
            </a:r>
            <a:endParaRPr lang="zh-CN" altLang="en-US" sz="3200"/>
          </a:p>
        </p:txBody>
      </p:sp>
      <p:sp>
        <p:nvSpPr>
          <p:cNvPr id="8" name="矩形 7"/>
          <p:cNvSpPr/>
          <p:nvPr/>
        </p:nvSpPr>
        <p:spPr>
          <a:xfrm>
            <a:off x="1397017" y="2839786"/>
            <a:ext cx="627912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 like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winter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best.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weather is cold.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 can make a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snowman with my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parents.</a:t>
            </a:r>
            <a:endParaRPr lang="en-US" altLang="zh-CN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7" cstate="print"/>
          <a:srcRect l="32163" t="50575" r="43169" b="10090"/>
          <a:stretch/>
        </p:blipFill>
        <p:spPr bwMode="auto">
          <a:xfrm>
            <a:off x="8110441" y="2207644"/>
            <a:ext cx="3373450" cy="2940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7"/>
          <p:cNvSpPr txBox="1"/>
          <p:nvPr>
            <p:custDataLst>
              <p:tags r:id="rId2"/>
            </p:custDataLst>
          </p:nvPr>
        </p:nvSpPr>
        <p:spPr>
          <a:xfrm>
            <a:off x="8410493" y="4516300"/>
            <a:ext cx="2773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Comic Sans MS" panose="030F0702030302020204" pitchFamily="66" charset="0"/>
              </a:rPr>
              <a:t>make a snowman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048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1280261" y="954636"/>
            <a:ext cx="9816464" cy="1226163"/>
            <a:chOff x="862511" y="1413046"/>
            <a:chExt cx="4209390" cy="74499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" name="矩形: 圆角 2"/>
            <p:cNvSpPr/>
            <p:nvPr/>
          </p:nvSpPr>
          <p:spPr>
            <a:xfrm>
              <a:off x="862511" y="1413046"/>
              <a:ext cx="4175971" cy="74499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/>
            </a:p>
          </p:txBody>
        </p:sp>
        <p:sp>
          <p:nvSpPr>
            <p:cNvPr id="5" name="文本框 8"/>
            <p:cNvSpPr txBox="1">
              <a:spLocks noChangeArrowheads="1"/>
            </p:cNvSpPr>
            <p:nvPr/>
          </p:nvSpPr>
          <p:spPr bwMode="auto">
            <a:xfrm>
              <a:off x="1201244" y="1480178"/>
              <a:ext cx="3870657" cy="3545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r>
                <a:rPr lang="en-US" altLang="zh-CN" sz="3200" dirty="0" smtClean="0">
                  <a:solidFill>
                    <a:srgbClr val="FF0000"/>
                  </a:solidFill>
                  <a:latin typeface="Comic Sans MS" panose="030F0702030302020204" pitchFamily="66" charset="0"/>
                  <a:ea typeface="楷体" panose="02010609060101010101" pitchFamily="49" charset="-122"/>
                  <a:sym typeface="+mn-ea"/>
                </a:rPr>
                <a:t>There are</a:t>
              </a:r>
              <a:r>
                <a:rPr lang="en-US" altLang="zh-CN" sz="3200" dirty="0" smtClean="0">
                  <a:solidFill>
                    <a:prstClr val="black"/>
                  </a:solidFill>
                  <a:latin typeface="Comic Sans MS" panose="030F0702030302020204" pitchFamily="66" charset="0"/>
                  <a:ea typeface="楷体" panose="02010609060101010101" pitchFamily="49" charset="-122"/>
                  <a:sym typeface="+mn-ea"/>
                </a:rPr>
                <a:t> beautiful flowers everywhere.</a:t>
              </a:r>
              <a:endParaRPr kumimoji="1"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 flipH="1">
            <a:off x="719787" y="1064892"/>
            <a:ext cx="1256908" cy="1226164"/>
            <a:chOff x="5424989" y="2624375"/>
            <a:chExt cx="1671638" cy="1677987"/>
          </a:xfrm>
          <a:effectLst>
            <a:innerShdw blurRad="114300">
              <a:prstClr val="black"/>
            </a:innerShdw>
          </a:effectLst>
        </p:grpSpPr>
        <p:sp>
          <p:nvSpPr>
            <p:cNvPr id="7" name="椭圆 6"/>
            <p:cNvSpPr/>
            <p:nvPr/>
          </p:nvSpPr>
          <p:spPr bwMode="auto">
            <a:xfrm>
              <a:off x="5424989" y="2624375"/>
              <a:ext cx="1671638" cy="167798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 dirty="0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524306" y="2856188"/>
              <a:ext cx="1398688" cy="1359245"/>
            </a:xfrm>
            <a:custGeom>
              <a:avLst/>
              <a:gdLst>
                <a:gd name="connsiteX0" fmla="*/ 1673051 w 3346102"/>
                <a:gd name="connsiteY0" fmla="*/ 0 h 3346102"/>
                <a:gd name="connsiteX1" fmla="*/ 3346102 w 3346102"/>
                <a:gd name="connsiteY1" fmla="*/ 1673051 h 3346102"/>
                <a:gd name="connsiteX2" fmla="*/ 1673051 w 3346102"/>
                <a:gd name="connsiteY2" fmla="*/ 3346102 h 3346102"/>
                <a:gd name="connsiteX3" fmla="*/ 8638 w 3346102"/>
                <a:gd name="connsiteY3" fmla="*/ 1844111 h 3346102"/>
                <a:gd name="connsiteX4" fmla="*/ 0 w 3346102"/>
                <a:gd name="connsiteY4" fmla="*/ 1673052 h 3346102"/>
                <a:gd name="connsiteX5" fmla="*/ 2 w 3346102"/>
                <a:gd name="connsiteY5" fmla="*/ 1673017 h 3346102"/>
                <a:gd name="connsiteX6" fmla="*/ 8638 w 3346102"/>
                <a:gd name="connsiteY6" fmla="*/ 1501991 h 3346102"/>
                <a:gd name="connsiteX7" fmla="*/ 1673051 w 3346102"/>
                <a:gd name="connsiteY7" fmla="*/ 0 h 334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6102" h="3346102">
                  <a:moveTo>
                    <a:pt x="1673051" y="0"/>
                  </a:moveTo>
                  <a:cubicBezTo>
                    <a:pt x="2597052" y="0"/>
                    <a:pt x="3346102" y="749050"/>
                    <a:pt x="3346102" y="1673051"/>
                  </a:cubicBezTo>
                  <a:cubicBezTo>
                    <a:pt x="3346102" y="2597052"/>
                    <a:pt x="2597052" y="3346102"/>
                    <a:pt x="1673051" y="3346102"/>
                  </a:cubicBezTo>
                  <a:cubicBezTo>
                    <a:pt x="806800" y="3346102"/>
                    <a:pt x="94315" y="2687757"/>
                    <a:pt x="8638" y="1844111"/>
                  </a:cubicBezTo>
                  <a:lnTo>
                    <a:pt x="0" y="1673052"/>
                  </a:lnTo>
                  <a:lnTo>
                    <a:pt x="2" y="1673017"/>
                  </a:lnTo>
                  <a:lnTo>
                    <a:pt x="8638" y="1501991"/>
                  </a:lnTo>
                  <a:cubicBezTo>
                    <a:pt x="94315" y="658345"/>
                    <a:pt x="806800" y="0"/>
                    <a:pt x="1673051" y="0"/>
                  </a:cubicBezTo>
                  <a:close/>
                </a:path>
              </a:pathLst>
            </a:cu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</p:pic>
      </p:grp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592697" y="3073540"/>
            <a:ext cx="19198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zh-CN" altLang="en-US" sz="3600">
                <a:solidFill>
                  <a:srgbClr val="FE4C83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句型： </a:t>
            </a:r>
            <a:endParaRPr lang="zh-CN" altLang="en-US" sz="2000">
              <a:solidFill>
                <a:srgbClr val="FE4C83"/>
              </a:solidFill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 bwMode="auto">
          <a:xfrm>
            <a:off x="592455" y="3762375"/>
            <a:ext cx="10167620" cy="29298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514350" indent="-514350">
              <a:lnSpc>
                <a:spcPct val="150000"/>
              </a:lnSpc>
            </a:pPr>
            <a:r>
              <a:rPr lang="zh-CN" altLang="en-US" sz="2800" dirty="0" smtClean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     </a:t>
            </a:r>
            <a:r>
              <a:rPr lang="zh-CN" altLang="en-US" sz="2800" dirty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该</a:t>
            </a:r>
            <a:r>
              <a:rPr lang="zh-CN" altLang="en-US" sz="2800" dirty="0" smtClean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句</a:t>
            </a:r>
            <a:r>
              <a:rPr lang="zh-CN" altLang="en-US" sz="2800" dirty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为</a:t>
            </a:r>
            <a:r>
              <a:rPr lang="en-US" altLang="zh-CN" sz="2800" dirty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there be</a:t>
            </a:r>
            <a:r>
              <a:rPr lang="zh-CN" altLang="en-US" sz="2800" dirty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句型结构的句子。表示的是“某处有（存在）某人或某物”。</a:t>
            </a:r>
            <a:r>
              <a:rPr lang="en-US" altLang="zh-CN" sz="2800" dirty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everywhere</a:t>
            </a:r>
            <a:r>
              <a:rPr lang="zh-CN" altLang="en-US" sz="2800" dirty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意思是“每个地方；到处” </a:t>
            </a:r>
            <a:endParaRPr lang="en-US" altLang="zh-CN" sz="2800" dirty="0" smtClean="0">
              <a:solidFill>
                <a:prstClr val="black"/>
              </a:solidFill>
              <a:latin typeface="Comic Sans MS" panose="030F0702030302020204" pitchFamily="66" charset="0"/>
              <a:ea typeface="楷体" panose="02010609060101010101" pitchFamily="49" charset="-122"/>
            </a:endParaRPr>
          </a:p>
          <a:p>
            <a:pPr marL="514350" indent="-514350">
              <a:lnSpc>
                <a:spcPct val="150000"/>
              </a:lnSpc>
            </a:pPr>
            <a:endParaRPr kumimoji="1" lang="en-US" altLang="zh-CN" sz="2800" dirty="0">
              <a:solidFill>
                <a:prstClr val="black"/>
              </a:solidFill>
              <a:latin typeface="Comic Sans MS" panose="030F0702030302020204" pitchFamily="66" charset="0"/>
              <a:ea typeface="MS UI Gothic" panose="020B0600070205080204" pitchFamily="34" charset="-128"/>
              <a:cs typeface="Comic Sans MS" panose="030F0702030302020204" pitchFamily="66" charset="0"/>
            </a:endParaRPr>
          </a:p>
        </p:txBody>
      </p:sp>
      <p:grpSp>
        <p:nvGrpSpPr>
          <p:cNvPr id="18" name="组合 17"/>
          <p:cNvGrpSpPr/>
          <p:nvPr/>
        </p:nvGrpSpPr>
        <p:grpSpPr bwMode="auto">
          <a:xfrm>
            <a:off x="519935" y="2414578"/>
            <a:ext cx="11163300" cy="3905524"/>
            <a:chOff x="358774" y="1572921"/>
            <a:chExt cx="8372485" cy="3449022"/>
          </a:xfrm>
        </p:grpSpPr>
        <p:sp>
          <p:nvSpPr>
            <p:cNvPr id="21" name="TextBox 2"/>
            <p:cNvSpPr txBox="1">
              <a:spLocks noChangeArrowheads="1"/>
            </p:cNvSpPr>
            <p:nvPr/>
          </p:nvSpPr>
          <p:spPr bwMode="auto">
            <a:xfrm>
              <a:off x="2195445" y="1572921"/>
              <a:ext cx="4996549" cy="55810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r>
                <a:rPr lang="en-US" altLang="zh-CN" sz="3200" dirty="0">
                  <a:solidFill>
                    <a:srgbClr val="0099CC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Comic Sans MS" panose="030F0702030302020204" pitchFamily="66" charset="0"/>
                </a:rPr>
                <a:t>there be</a:t>
              </a:r>
              <a:r>
                <a:rPr lang="zh-CN" altLang="zh-CN" sz="3200" dirty="0">
                  <a:solidFill>
                    <a:srgbClr val="0099CC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Comic Sans MS" panose="030F0702030302020204" pitchFamily="66" charset="0"/>
                </a:rPr>
                <a:t>句型结构</a:t>
              </a:r>
            </a:p>
          </p:txBody>
        </p:sp>
        <p:sp>
          <p:nvSpPr>
            <p:cNvPr id="20" name="矩形: 圆角 30"/>
            <p:cNvSpPr/>
            <p:nvPr/>
          </p:nvSpPr>
          <p:spPr>
            <a:xfrm>
              <a:off x="358774" y="1785579"/>
              <a:ext cx="8372485" cy="3236364"/>
            </a:xfrm>
            <a:custGeom>
              <a:avLst/>
              <a:gdLst>
                <a:gd name="connsiteX0" fmla="*/ 0 w 8338528"/>
                <a:gd name="connsiteY0" fmla="*/ 330174 h 3129314"/>
                <a:gd name="connsiteX1" fmla="*/ 330174 w 8338528"/>
                <a:gd name="connsiteY1" fmla="*/ 0 h 3129314"/>
                <a:gd name="connsiteX2" fmla="*/ 8008354 w 8338528"/>
                <a:gd name="connsiteY2" fmla="*/ 0 h 3129314"/>
                <a:gd name="connsiteX3" fmla="*/ 8338528 w 8338528"/>
                <a:gd name="connsiteY3" fmla="*/ 330174 h 3129314"/>
                <a:gd name="connsiteX4" fmla="*/ 8338528 w 8338528"/>
                <a:gd name="connsiteY4" fmla="*/ 2799140 h 3129314"/>
                <a:gd name="connsiteX5" fmla="*/ 8008354 w 8338528"/>
                <a:gd name="connsiteY5" fmla="*/ 3129314 h 3129314"/>
                <a:gd name="connsiteX6" fmla="*/ 330174 w 8338528"/>
                <a:gd name="connsiteY6" fmla="*/ 3129314 h 3129314"/>
                <a:gd name="connsiteX7" fmla="*/ 0 w 8338528"/>
                <a:gd name="connsiteY7" fmla="*/ 2799140 h 3129314"/>
                <a:gd name="connsiteX8" fmla="*/ 0 w 8338528"/>
                <a:gd name="connsiteY8" fmla="*/ 330174 h 3129314"/>
                <a:gd name="connsiteX0-1" fmla="*/ 0 w 8338528"/>
                <a:gd name="connsiteY0-2" fmla="*/ 330174 h 3129314"/>
                <a:gd name="connsiteX1-3" fmla="*/ 330174 w 8338528"/>
                <a:gd name="connsiteY1-4" fmla="*/ 0 h 3129314"/>
                <a:gd name="connsiteX2-5" fmla="*/ 1618238 w 8338528"/>
                <a:gd name="connsiteY2-6" fmla="*/ 3342 h 3129314"/>
                <a:gd name="connsiteX3-7" fmla="*/ 8008354 w 8338528"/>
                <a:gd name="connsiteY3-8" fmla="*/ 0 h 3129314"/>
                <a:gd name="connsiteX4-9" fmla="*/ 8338528 w 8338528"/>
                <a:gd name="connsiteY4-10" fmla="*/ 330174 h 3129314"/>
                <a:gd name="connsiteX5-11" fmla="*/ 8338528 w 8338528"/>
                <a:gd name="connsiteY5-12" fmla="*/ 2799140 h 3129314"/>
                <a:gd name="connsiteX6-13" fmla="*/ 8008354 w 8338528"/>
                <a:gd name="connsiteY6-14" fmla="*/ 3129314 h 3129314"/>
                <a:gd name="connsiteX7-15" fmla="*/ 330174 w 8338528"/>
                <a:gd name="connsiteY7-16" fmla="*/ 3129314 h 3129314"/>
                <a:gd name="connsiteX8-17" fmla="*/ 0 w 8338528"/>
                <a:gd name="connsiteY8-18" fmla="*/ 2799140 h 3129314"/>
                <a:gd name="connsiteX9" fmla="*/ 0 w 8338528"/>
                <a:gd name="connsiteY9" fmla="*/ 330174 h 3129314"/>
                <a:gd name="connsiteX0-19" fmla="*/ 0 w 8338528"/>
                <a:gd name="connsiteY0-20" fmla="*/ 330174 h 3129314"/>
                <a:gd name="connsiteX1-21" fmla="*/ 330174 w 8338528"/>
                <a:gd name="connsiteY1-22" fmla="*/ 0 h 3129314"/>
                <a:gd name="connsiteX2-23" fmla="*/ 1618238 w 8338528"/>
                <a:gd name="connsiteY2-24" fmla="*/ 3342 h 3129314"/>
                <a:gd name="connsiteX3-25" fmla="*/ 6743131 w 8338528"/>
                <a:gd name="connsiteY3-26" fmla="*/ 3342 h 3129314"/>
                <a:gd name="connsiteX4-27" fmla="*/ 8008354 w 8338528"/>
                <a:gd name="connsiteY4-28" fmla="*/ 0 h 3129314"/>
                <a:gd name="connsiteX5-29" fmla="*/ 8338528 w 8338528"/>
                <a:gd name="connsiteY5-30" fmla="*/ 330174 h 3129314"/>
                <a:gd name="connsiteX6-31" fmla="*/ 8338528 w 8338528"/>
                <a:gd name="connsiteY6-32" fmla="*/ 2799140 h 3129314"/>
                <a:gd name="connsiteX7-33" fmla="*/ 8008354 w 8338528"/>
                <a:gd name="connsiteY7-34" fmla="*/ 3129314 h 3129314"/>
                <a:gd name="connsiteX8-35" fmla="*/ 330174 w 8338528"/>
                <a:gd name="connsiteY8-36" fmla="*/ 3129314 h 3129314"/>
                <a:gd name="connsiteX9-37" fmla="*/ 0 w 8338528"/>
                <a:gd name="connsiteY9-38" fmla="*/ 2799140 h 3129314"/>
                <a:gd name="connsiteX10" fmla="*/ 0 w 8338528"/>
                <a:gd name="connsiteY10" fmla="*/ 330174 h 3129314"/>
                <a:gd name="connsiteX0-39" fmla="*/ 6743131 w 8338528"/>
                <a:gd name="connsiteY0-40" fmla="*/ 3342 h 3129314"/>
                <a:gd name="connsiteX1-41" fmla="*/ 8008354 w 8338528"/>
                <a:gd name="connsiteY1-42" fmla="*/ 0 h 3129314"/>
                <a:gd name="connsiteX2-43" fmla="*/ 8338528 w 8338528"/>
                <a:gd name="connsiteY2-44" fmla="*/ 330174 h 3129314"/>
                <a:gd name="connsiteX3-45" fmla="*/ 8338528 w 8338528"/>
                <a:gd name="connsiteY3-46" fmla="*/ 2799140 h 3129314"/>
                <a:gd name="connsiteX4-47" fmla="*/ 8008354 w 8338528"/>
                <a:gd name="connsiteY4-48" fmla="*/ 3129314 h 3129314"/>
                <a:gd name="connsiteX5-49" fmla="*/ 330174 w 8338528"/>
                <a:gd name="connsiteY5-50" fmla="*/ 3129314 h 3129314"/>
                <a:gd name="connsiteX6-51" fmla="*/ 0 w 8338528"/>
                <a:gd name="connsiteY6-52" fmla="*/ 2799140 h 3129314"/>
                <a:gd name="connsiteX7-53" fmla="*/ 0 w 8338528"/>
                <a:gd name="connsiteY7-54" fmla="*/ 330174 h 3129314"/>
                <a:gd name="connsiteX8-55" fmla="*/ 330174 w 8338528"/>
                <a:gd name="connsiteY8-56" fmla="*/ 0 h 3129314"/>
                <a:gd name="connsiteX9-57" fmla="*/ 1618238 w 8338528"/>
                <a:gd name="connsiteY9-58" fmla="*/ 3342 h 3129314"/>
                <a:gd name="connsiteX10-59" fmla="*/ 6834571 w 8338528"/>
                <a:gd name="connsiteY10-60" fmla="*/ 94782 h 3129314"/>
                <a:gd name="connsiteX0-61" fmla="*/ 6743131 w 8338528"/>
                <a:gd name="connsiteY0-62" fmla="*/ 3342 h 3129314"/>
                <a:gd name="connsiteX1-63" fmla="*/ 8008354 w 8338528"/>
                <a:gd name="connsiteY1-64" fmla="*/ 0 h 3129314"/>
                <a:gd name="connsiteX2-65" fmla="*/ 8338528 w 8338528"/>
                <a:gd name="connsiteY2-66" fmla="*/ 330174 h 3129314"/>
                <a:gd name="connsiteX3-67" fmla="*/ 8338528 w 8338528"/>
                <a:gd name="connsiteY3-68" fmla="*/ 2799140 h 3129314"/>
                <a:gd name="connsiteX4-69" fmla="*/ 8008354 w 8338528"/>
                <a:gd name="connsiteY4-70" fmla="*/ 3129314 h 3129314"/>
                <a:gd name="connsiteX5-71" fmla="*/ 330174 w 8338528"/>
                <a:gd name="connsiteY5-72" fmla="*/ 3129314 h 3129314"/>
                <a:gd name="connsiteX6-73" fmla="*/ 0 w 8338528"/>
                <a:gd name="connsiteY6-74" fmla="*/ 2799140 h 3129314"/>
                <a:gd name="connsiteX7-75" fmla="*/ 0 w 8338528"/>
                <a:gd name="connsiteY7-76" fmla="*/ 330174 h 3129314"/>
                <a:gd name="connsiteX8-77" fmla="*/ 330174 w 8338528"/>
                <a:gd name="connsiteY8-78" fmla="*/ 0 h 3129314"/>
                <a:gd name="connsiteX9-79" fmla="*/ 1618238 w 8338528"/>
                <a:gd name="connsiteY9-80" fmla="*/ 3342 h 3129314"/>
                <a:gd name="connsiteX0-81" fmla="*/ 6743131 w 8338528"/>
                <a:gd name="connsiteY0-82" fmla="*/ 3342 h 3129314"/>
                <a:gd name="connsiteX1-83" fmla="*/ 8008354 w 8338528"/>
                <a:gd name="connsiteY1-84" fmla="*/ 0 h 3129314"/>
                <a:gd name="connsiteX2-85" fmla="*/ 8338528 w 8338528"/>
                <a:gd name="connsiteY2-86" fmla="*/ 330174 h 3129314"/>
                <a:gd name="connsiteX3-87" fmla="*/ 8338528 w 8338528"/>
                <a:gd name="connsiteY3-88" fmla="*/ 2799140 h 3129314"/>
                <a:gd name="connsiteX4-89" fmla="*/ 8008354 w 8338528"/>
                <a:gd name="connsiteY4-90" fmla="*/ 3129314 h 3129314"/>
                <a:gd name="connsiteX5-91" fmla="*/ 330174 w 8338528"/>
                <a:gd name="connsiteY5-92" fmla="*/ 3129314 h 3129314"/>
                <a:gd name="connsiteX6-93" fmla="*/ 0 w 8338528"/>
                <a:gd name="connsiteY6-94" fmla="*/ 2799140 h 3129314"/>
                <a:gd name="connsiteX7-95" fmla="*/ 0 w 8338528"/>
                <a:gd name="connsiteY7-96" fmla="*/ 330174 h 3129314"/>
                <a:gd name="connsiteX8-97" fmla="*/ 330174 w 8338528"/>
                <a:gd name="connsiteY8-98" fmla="*/ 0 h 3129314"/>
                <a:gd name="connsiteX9-99" fmla="*/ 1724564 w 8338528"/>
                <a:gd name="connsiteY9-100" fmla="*/ 10431 h 3129314"/>
                <a:gd name="connsiteX0-101" fmla="*/ 6743131 w 8338528"/>
                <a:gd name="connsiteY0-102" fmla="*/ 3342 h 3129314"/>
                <a:gd name="connsiteX1-103" fmla="*/ 8008354 w 8338528"/>
                <a:gd name="connsiteY1-104" fmla="*/ 0 h 3129314"/>
                <a:gd name="connsiteX2-105" fmla="*/ 8338528 w 8338528"/>
                <a:gd name="connsiteY2-106" fmla="*/ 330174 h 3129314"/>
                <a:gd name="connsiteX3-107" fmla="*/ 8338528 w 8338528"/>
                <a:gd name="connsiteY3-108" fmla="*/ 2799140 h 3129314"/>
                <a:gd name="connsiteX4-109" fmla="*/ 8008354 w 8338528"/>
                <a:gd name="connsiteY4-110" fmla="*/ 3129314 h 3129314"/>
                <a:gd name="connsiteX5-111" fmla="*/ 330174 w 8338528"/>
                <a:gd name="connsiteY5-112" fmla="*/ 3129314 h 3129314"/>
                <a:gd name="connsiteX6-113" fmla="*/ 0 w 8338528"/>
                <a:gd name="connsiteY6-114" fmla="*/ 2799140 h 3129314"/>
                <a:gd name="connsiteX7-115" fmla="*/ 0 w 8338528"/>
                <a:gd name="connsiteY7-116" fmla="*/ 330174 h 3129314"/>
                <a:gd name="connsiteX8-117" fmla="*/ 330174 w 8338528"/>
                <a:gd name="connsiteY8-118" fmla="*/ 0 h 3129314"/>
                <a:gd name="connsiteX9-119" fmla="*/ 1703298 w 8338528"/>
                <a:gd name="connsiteY9-120" fmla="*/ 10431 h 3129314"/>
                <a:gd name="connsiteX0-121" fmla="*/ 6743131 w 8338528"/>
                <a:gd name="connsiteY0-122" fmla="*/ 3342 h 3129314"/>
                <a:gd name="connsiteX1-123" fmla="*/ 8008354 w 8338528"/>
                <a:gd name="connsiteY1-124" fmla="*/ 0 h 3129314"/>
                <a:gd name="connsiteX2-125" fmla="*/ 8338528 w 8338528"/>
                <a:gd name="connsiteY2-126" fmla="*/ 330174 h 3129314"/>
                <a:gd name="connsiteX3-127" fmla="*/ 8338528 w 8338528"/>
                <a:gd name="connsiteY3-128" fmla="*/ 2799140 h 3129314"/>
                <a:gd name="connsiteX4-129" fmla="*/ 8008354 w 8338528"/>
                <a:gd name="connsiteY4-130" fmla="*/ 3129314 h 3129314"/>
                <a:gd name="connsiteX5-131" fmla="*/ 330174 w 8338528"/>
                <a:gd name="connsiteY5-132" fmla="*/ 3129314 h 3129314"/>
                <a:gd name="connsiteX6-133" fmla="*/ 0 w 8338528"/>
                <a:gd name="connsiteY6-134" fmla="*/ 2892616 h 3129314"/>
                <a:gd name="connsiteX7-135" fmla="*/ 0 w 8338528"/>
                <a:gd name="connsiteY7-136" fmla="*/ 330174 h 3129314"/>
                <a:gd name="connsiteX8-137" fmla="*/ 330174 w 8338528"/>
                <a:gd name="connsiteY8-138" fmla="*/ 0 h 3129314"/>
                <a:gd name="connsiteX9-139" fmla="*/ 1703298 w 8338528"/>
                <a:gd name="connsiteY9-140" fmla="*/ 10431 h 31293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8338528" h="3129314">
                  <a:moveTo>
                    <a:pt x="6743131" y="3342"/>
                  </a:moveTo>
                  <a:lnTo>
                    <a:pt x="8008354" y="0"/>
                  </a:lnTo>
                  <a:cubicBezTo>
                    <a:pt x="8190704" y="0"/>
                    <a:pt x="8338528" y="147824"/>
                    <a:pt x="8338528" y="330174"/>
                  </a:cubicBezTo>
                  <a:lnTo>
                    <a:pt x="8338528" y="2799140"/>
                  </a:lnTo>
                  <a:cubicBezTo>
                    <a:pt x="8338528" y="2981490"/>
                    <a:pt x="8190704" y="3129314"/>
                    <a:pt x="8008354" y="3129314"/>
                  </a:cubicBezTo>
                  <a:lnTo>
                    <a:pt x="330174" y="3129314"/>
                  </a:lnTo>
                  <a:cubicBezTo>
                    <a:pt x="147824" y="3129314"/>
                    <a:pt x="0" y="3074966"/>
                    <a:pt x="0" y="2892616"/>
                  </a:cubicBezTo>
                  <a:lnTo>
                    <a:pt x="0" y="330174"/>
                  </a:lnTo>
                  <a:cubicBezTo>
                    <a:pt x="0" y="147824"/>
                    <a:pt x="147824" y="0"/>
                    <a:pt x="330174" y="0"/>
                  </a:cubicBezTo>
                  <a:lnTo>
                    <a:pt x="1703298" y="10431"/>
                  </a:lnTo>
                </a:path>
              </a:pathLst>
            </a:custGeom>
            <a:noFill/>
            <a:ln w="19050" cmpd="thickThin">
              <a:solidFill>
                <a:srgbClr val="0099CC">
                  <a:alpha val="70000"/>
                </a:srgbClr>
              </a:solidFill>
              <a:prstDash val="dash"/>
              <a:headEnd type="diamond" w="med" len="med"/>
              <a:tailEnd type="diamond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/>
            </a:p>
          </p:txBody>
        </p:sp>
      </p:grpSp>
      <p:sp>
        <p:nvSpPr>
          <p:cNvPr id="48" name="文本框 8"/>
          <p:cNvSpPr txBox="1"/>
          <p:nvPr/>
        </p:nvSpPr>
        <p:spPr>
          <a:xfrm>
            <a:off x="792508" y="251795"/>
            <a:ext cx="3151130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Language point.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  <p:grpSp>
        <p:nvGrpSpPr>
          <p:cNvPr id="43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44" name="图片 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图片 9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47" name="图片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图片 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" name="文本框 9"/>
          <p:cNvSpPr txBox="1">
            <a:spLocks noChangeArrowheads="1"/>
          </p:cNvSpPr>
          <p:nvPr/>
        </p:nvSpPr>
        <p:spPr bwMode="auto">
          <a:xfrm>
            <a:off x="1946975" y="3127629"/>
            <a:ext cx="9736259" cy="60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There be(is/are/was/were)+</a:t>
            </a:r>
            <a:r>
              <a:rPr lang="zh-CN" altLang="en-US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名词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+</a:t>
            </a:r>
            <a:r>
              <a:rPr lang="zh-CN" altLang="en-US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地点状语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.</a:t>
            </a:r>
            <a:endParaRPr kumimoji="1" lang="zh-CN" altLang="en-US" sz="2800" dirty="0">
              <a:solidFill>
                <a:srgbClr val="000000"/>
              </a:solidFill>
              <a:latin typeface="Comic Sans MS" panose="030F0702030302020204" pitchFamily="66" charset="0"/>
              <a:ea typeface="MS UI Gothic" panose="020B0600070205080204" pitchFamily="34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5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 bwMode="auto">
          <a:xfrm>
            <a:off x="920146" y="1257886"/>
            <a:ext cx="10167620" cy="29298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514350" indent="-514350">
              <a:lnSpc>
                <a:spcPct val="150000"/>
              </a:lnSpc>
            </a:pPr>
            <a:r>
              <a:rPr lang="zh-CN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【</a:t>
            </a:r>
            <a:r>
              <a:rPr lang="zh-CN" altLang="en-US" sz="2800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注意</a:t>
            </a:r>
            <a:r>
              <a:rPr lang="zh-CN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】</a:t>
            </a:r>
            <a:r>
              <a:rPr lang="zh-CN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 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en-US" altLang="zh-CN" sz="2800" dirty="0"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there be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句型中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,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en-US" altLang="zh-CN" sz="2800" dirty="0"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be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动词的单复数要和其后的主语在人称和数上保持一致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(</a:t>
            </a:r>
            <a:r>
              <a:rPr lang="zh-CN" altLang="zh-CN" sz="28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就近原则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)</a:t>
            </a:r>
          </a:p>
          <a:p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如果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句子的主语是单数的可数名词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或是不可数名词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, </a:t>
            </a:r>
            <a:r>
              <a:rPr lang="en-US" altLang="zh-CN" sz="2800" dirty="0">
                <a:latin typeface="Comic Sans MS" panose="030F0702030302020204" pitchFamily="66" charset="0"/>
                <a:ea typeface="楷体" panose="02010609060101010101" pitchFamily="49" charset="-122"/>
              </a:rPr>
              <a:t>be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动词用 </a:t>
            </a:r>
            <a:r>
              <a:rPr lang="en-US" altLang="zh-CN" sz="2800" dirty="0">
                <a:latin typeface="Comic Sans MS" panose="030F0702030302020204" pitchFamily="66" charset="0"/>
                <a:ea typeface="楷体" panose="02010609060101010101" pitchFamily="49" charset="-122"/>
              </a:rPr>
              <a:t>is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或</a:t>
            </a:r>
            <a:r>
              <a:rPr lang="en-US" altLang="zh-CN" sz="2800" dirty="0">
                <a:latin typeface="Comic Sans MS" panose="030F0702030302020204" pitchFamily="66" charset="0"/>
                <a:ea typeface="楷体" panose="02010609060101010101" pitchFamily="49" charset="-122"/>
              </a:rPr>
              <a:t>was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如果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句子的主语是复数名词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en-US" altLang="zh-CN" sz="2800" dirty="0">
                <a:latin typeface="Comic Sans MS" panose="030F0702030302020204" pitchFamily="66" charset="0"/>
                <a:ea typeface="楷体" panose="02010609060101010101" pitchFamily="49" charset="-122"/>
              </a:rPr>
              <a:t> be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动词就用 </a:t>
            </a:r>
            <a:r>
              <a:rPr lang="en-US" altLang="zh-CN" sz="2800" dirty="0">
                <a:latin typeface="Comic Sans MS" panose="030F0702030302020204" pitchFamily="66" charset="0"/>
                <a:ea typeface="楷体" panose="02010609060101010101" pitchFamily="49" charset="-122"/>
              </a:rPr>
              <a:t>are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或</a:t>
            </a:r>
            <a:r>
              <a:rPr lang="en-US" altLang="zh-CN" sz="2800" dirty="0">
                <a:latin typeface="Comic Sans MS" panose="030F0702030302020204" pitchFamily="66" charset="0"/>
                <a:ea typeface="楷体" panose="02010609060101010101" pitchFamily="49" charset="-122"/>
              </a:rPr>
              <a:t>were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514350" indent="-514350">
              <a:lnSpc>
                <a:spcPct val="150000"/>
              </a:lnSpc>
            </a:pP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514350" indent="-514350"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  <a:sym typeface="+mn-ea"/>
              </a:rPr>
              <a:t>eg. There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  <a:sym typeface="+mn-ea"/>
              </a:rPr>
              <a:t>is</a:t>
            </a:r>
            <a:r>
              <a:rPr lang="en-US" altLang="zh-CN" sz="2800" dirty="0"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  <a:sym typeface="+mn-ea"/>
              </a:rPr>
              <a:t> </a:t>
            </a:r>
            <a:r>
              <a:rPr lang="en-US" altLang="zh-CN" sz="2800" dirty="0">
                <a:solidFill>
                  <a:srgbClr val="00B0F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  <a:sym typeface="+mn-ea"/>
              </a:rPr>
              <a:t>a pen</a:t>
            </a:r>
            <a:r>
              <a:rPr lang="en-US" altLang="zh-CN" sz="2800" dirty="0"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  <a:sym typeface="+mn-ea"/>
              </a:rPr>
              <a:t> and two pencils on the desk.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  <a:sym typeface="+mn-ea"/>
              </a:rPr>
              <a:t>     There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  <a:sym typeface="+mn-ea"/>
              </a:rPr>
              <a:t>are</a:t>
            </a:r>
            <a:r>
              <a:rPr lang="en-US" altLang="zh-CN" sz="2800" dirty="0"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  <a:sym typeface="+mn-ea"/>
              </a:rPr>
              <a:t> </a:t>
            </a:r>
            <a:r>
              <a:rPr lang="en-US" altLang="zh-CN" sz="2800" dirty="0">
                <a:solidFill>
                  <a:srgbClr val="00B0F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  <a:sym typeface="+mn-ea"/>
              </a:rPr>
              <a:t>two pencils</a:t>
            </a:r>
            <a:r>
              <a:rPr lang="en-US" altLang="zh-CN" sz="2800" dirty="0"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  <a:sym typeface="+mn-ea"/>
              </a:rPr>
              <a:t> and a pen on the desk.</a:t>
            </a:r>
            <a:endParaRPr lang="en-US" altLang="zh-CN" sz="2800" dirty="0">
              <a:latin typeface="Comic Sans MS" panose="030F0702030302020204" pitchFamily="66" charset="0"/>
              <a:ea typeface="楷体" panose="02010609060101010101" pitchFamily="49" charset="-122"/>
              <a:cs typeface="Comic Sans MS" panose="030F0702030302020204" pitchFamily="66" charset="0"/>
            </a:endParaRPr>
          </a:p>
          <a:p>
            <a:pPr marL="514350" indent="-514350">
              <a:lnSpc>
                <a:spcPct val="150000"/>
              </a:lnSpc>
            </a:pPr>
            <a:endParaRPr kumimoji="1" lang="en-US" altLang="zh-CN" sz="2800" dirty="0">
              <a:solidFill>
                <a:prstClr val="black"/>
              </a:solidFill>
              <a:latin typeface="Comic Sans MS" panose="030F0702030302020204" pitchFamily="66" charset="0"/>
              <a:ea typeface="MS UI Gothic" panose="020B0600070205080204" pitchFamily="34" charset="-128"/>
              <a:cs typeface="Comic Sans MS" panose="030F0702030302020204" pitchFamily="66" charset="0"/>
            </a:endParaRPr>
          </a:p>
        </p:txBody>
      </p:sp>
      <p:grpSp>
        <p:nvGrpSpPr>
          <p:cNvPr id="18" name="组合 17"/>
          <p:cNvGrpSpPr/>
          <p:nvPr/>
        </p:nvGrpSpPr>
        <p:grpSpPr bwMode="auto">
          <a:xfrm>
            <a:off x="519935" y="692291"/>
            <a:ext cx="11163300" cy="5377433"/>
            <a:chOff x="358774" y="1530001"/>
            <a:chExt cx="8372485" cy="3491942"/>
          </a:xfrm>
        </p:grpSpPr>
        <p:sp>
          <p:nvSpPr>
            <p:cNvPr id="21" name="TextBox 2"/>
            <p:cNvSpPr txBox="1">
              <a:spLocks noChangeArrowheads="1"/>
            </p:cNvSpPr>
            <p:nvPr/>
          </p:nvSpPr>
          <p:spPr bwMode="auto">
            <a:xfrm>
              <a:off x="2592488" y="1530001"/>
              <a:ext cx="4996549" cy="51115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>
                <a:lnSpc>
                  <a:spcPct val="120000"/>
                </a:lnSpc>
                <a:defRPr/>
              </a:pPr>
              <a:r>
                <a:rPr lang="en-US" altLang="zh-CN" sz="3200">
                  <a:solidFill>
                    <a:srgbClr val="0099CC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Comic Sans MS" panose="030F0702030302020204" pitchFamily="66" charset="0"/>
                </a:rPr>
                <a:t>there be</a:t>
              </a:r>
              <a:r>
                <a:rPr lang="zh-CN" altLang="zh-CN" sz="3200">
                  <a:solidFill>
                    <a:srgbClr val="0099CC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Comic Sans MS" panose="030F0702030302020204" pitchFamily="66" charset="0"/>
                </a:rPr>
                <a:t>句型结构</a:t>
              </a:r>
            </a:p>
          </p:txBody>
        </p:sp>
        <p:sp>
          <p:nvSpPr>
            <p:cNvPr id="20" name="矩形: 圆角 30"/>
            <p:cNvSpPr/>
            <p:nvPr/>
          </p:nvSpPr>
          <p:spPr>
            <a:xfrm>
              <a:off x="358774" y="1785579"/>
              <a:ext cx="8372485" cy="3236364"/>
            </a:xfrm>
            <a:custGeom>
              <a:avLst/>
              <a:gdLst>
                <a:gd name="connsiteX0" fmla="*/ 0 w 8338528"/>
                <a:gd name="connsiteY0" fmla="*/ 330174 h 3129314"/>
                <a:gd name="connsiteX1" fmla="*/ 330174 w 8338528"/>
                <a:gd name="connsiteY1" fmla="*/ 0 h 3129314"/>
                <a:gd name="connsiteX2" fmla="*/ 8008354 w 8338528"/>
                <a:gd name="connsiteY2" fmla="*/ 0 h 3129314"/>
                <a:gd name="connsiteX3" fmla="*/ 8338528 w 8338528"/>
                <a:gd name="connsiteY3" fmla="*/ 330174 h 3129314"/>
                <a:gd name="connsiteX4" fmla="*/ 8338528 w 8338528"/>
                <a:gd name="connsiteY4" fmla="*/ 2799140 h 3129314"/>
                <a:gd name="connsiteX5" fmla="*/ 8008354 w 8338528"/>
                <a:gd name="connsiteY5" fmla="*/ 3129314 h 3129314"/>
                <a:gd name="connsiteX6" fmla="*/ 330174 w 8338528"/>
                <a:gd name="connsiteY6" fmla="*/ 3129314 h 3129314"/>
                <a:gd name="connsiteX7" fmla="*/ 0 w 8338528"/>
                <a:gd name="connsiteY7" fmla="*/ 2799140 h 3129314"/>
                <a:gd name="connsiteX8" fmla="*/ 0 w 8338528"/>
                <a:gd name="connsiteY8" fmla="*/ 330174 h 3129314"/>
                <a:gd name="connsiteX0-1" fmla="*/ 0 w 8338528"/>
                <a:gd name="connsiteY0-2" fmla="*/ 330174 h 3129314"/>
                <a:gd name="connsiteX1-3" fmla="*/ 330174 w 8338528"/>
                <a:gd name="connsiteY1-4" fmla="*/ 0 h 3129314"/>
                <a:gd name="connsiteX2-5" fmla="*/ 1618238 w 8338528"/>
                <a:gd name="connsiteY2-6" fmla="*/ 3342 h 3129314"/>
                <a:gd name="connsiteX3-7" fmla="*/ 8008354 w 8338528"/>
                <a:gd name="connsiteY3-8" fmla="*/ 0 h 3129314"/>
                <a:gd name="connsiteX4-9" fmla="*/ 8338528 w 8338528"/>
                <a:gd name="connsiteY4-10" fmla="*/ 330174 h 3129314"/>
                <a:gd name="connsiteX5-11" fmla="*/ 8338528 w 8338528"/>
                <a:gd name="connsiteY5-12" fmla="*/ 2799140 h 3129314"/>
                <a:gd name="connsiteX6-13" fmla="*/ 8008354 w 8338528"/>
                <a:gd name="connsiteY6-14" fmla="*/ 3129314 h 3129314"/>
                <a:gd name="connsiteX7-15" fmla="*/ 330174 w 8338528"/>
                <a:gd name="connsiteY7-16" fmla="*/ 3129314 h 3129314"/>
                <a:gd name="connsiteX8-17" fmla="*/ 0 w 8338528"/>
                <a:gd name="connsiteY8-18" fmla="*/ 2799140 h 3129314"/>
                <a:gd name="connsiteX9" fmla="*/ 0 w 8338528"/>
                <a:gd name="connsiteY9" fmla="*/ 330174 h 3129314"/>
                <a:gd name="connsiteX0-19" fmla="*/ 0 w 8338528"/>
                <a:gd name="connsiteY0-20" fmla="*/ 330174 h 3129314"/>
                <a:gd name="connsiteX1-21" fmla="*/ 330174 w 8338528"/>
                <a:gd name="connsiteY1-22" fmla="*/ 0 h 3129314"/>
                <a:gd name="connsiteX2-23" fmla="*/ 1618238 w 8338528"/>
                <a:gd name="connsiteY2-24" fmla="*/ 3342 h 3129314"/>
                <a:gd name="connsiteX3-25" fmla="*/ 6743131 w 8338528"/>
                <a:gd name="connsiteY3-26" fmla="*/ 3342 h 3129314"/>
                <a:gd name="connsiteX4-27" fmla="*/ 8008354 w 8338528"/>
                <a:gd name="connsiteY4-28" fmla="*/ 0 h 3129314"/>
                <a:gd name="connsiteX5-29" fmla="*/ 8338528 w 8338528"/>
                <a:gd name="connsiteY5-30" fmla="*/ 330174 h 3129314"/>
                <a:gd name="connsiteX6-31" fmla="*/ 8338528 w 8338528"/>
                <a:gd name="connsiteY6-32" fmla="*/ 2799140 h 3129314"/>
                <a:gd name="connsiteX7-33" fmla="*/ 8008354 w 8338528"/>
                <a:gd name="connsiteY7-34" fmla="*/ 3129314 h 3129314"/>
                <a:gd name="connsiteX8-35" fmla="*/ 330174 w 8338528"/>
                <a:gd name="connsiteY8-36" fmla="*/ 3129314 h 3129314"/>
                <a:gd name="connsiteX9-37" fmla="*/ 0 w 8338528"/>
                <a:gd name="connsiteY9-38" fmla="*/ 2799140 h 3129314"/>
                <a:gd name="connsiteX10" fmla="*/ 0 w 8338528"/>
                <a:gd name="connsiteY10" fmla="*/ 330174 h 3129314"/>
                <a:gd name="connsiteX0-39" fmla="*/ 6743131 w 8338528"/>
                <a:gd name="connsiteY0-40" fmla="*/ 3342 h 3129314"/>
                <a:gd name="connsiteX1-41" fmla="*/ 8008354 w 8338528"/>
                <a:gd name="connsiteY1-42" fmla="*/ 0 h 3129314"/>
                <a:gd name="connsiteX2-43" fmla="*/ 8338528 w 8338528"/>
                <a:gd name="connsiteY2-44" fmla="*/ 330174 h 3129314"/>
                <a:gd name="connsiteX3-45" fmla="*/ 8338528 w 8338528"/>
                <a:gd name="connsiteY3-46" fmla="*/ 2799140 h 3129314"/>
                <a:gd name="connsiteX4-47" fmla="*/ 8008354 w 8338528"/>
                <a:gd name="connsiteY4-48" fmla="*/ 3129314 h 3129314"/>
                <a:gd name="connsiteX5-49" fmla="*/ 330174 w 8338528"/>
                <a:gd name="connsiteY5-50" fmla="*/ 3129314 h 3129314"/>
                <a:gd name="connsiteX6-51" fmla="*/ 0 w 8338528"/>
                <a:gd name="connsiteY6-52" fmla="*/ 2799140 h 3129314"/>
                <a:gd name="connsiteX7-53" fmla="*/ 0 w 8338528"/>
                <a:gd name="connsiteY7-54" fmla="*/ 330174 h 3129314"/>
                <a:gd name="connsiteX8-55" fmla="*/ 330174 w 8338528"/>
                <a:gd name="connsiteY8-56" fmla="*/ 0 h 3129314"/>
                <a:gd name="connsiteX9-57" fmla="*/ 1618238 w 8338528"/>
                <a:gd name="connsiteY9-58" fmla="*/ 3342 h 3129314"/>
                <a:gd name="connsiteX10-59" fmla="*/ 6834571 w 8338528"/>
                <a:gd name="connsiteY10-60" fmla="*/ 94782 h 3129314"/>
                <a:gd name="connsiteX0-61" fmla="*/ 6743131 w 8338528"/>
                <a:gd name="connsiteY0-62" fmla="*/ 3342 h 3129314"/>
                <a:gd name="connsiteX1-63" fmla="*/ 8008354 w 8338528"/>
                <a:gd name="connsiteY1-64" fmla="*/ 0 h 3129314"/>
                <a:gd name="connsiteX2-65" fmla="*/ 8338528 w 8338528"/>
                <a:gd name="connsiteY2-66" fmla="*/ 330174 h 3129314"/>
                <a:gd name="connsiteX3-67" fmla="*/ 8338528 w 8338528"/>
                <a:gd name="connsiteY3-68" fmla="*/ 2799140 h 3129314"/>
                <a:gd name="connsiteX4-69" fmla="*/ 8008354 w 8338528"/>
                <a:gd name="connsiteY4-70" fmla="*/ 3129314 h 3129314"/>
                <a:gd name="connsiteX5-71" fmla="*/ 330174 w 8338528"/>
                <a:gd name="connsiteY5-72" fmla="*/ 3129314 h 3129314"/>
                <a:gd name="connsiteX6-73" fmla="*/ 0 w 8338528"/>
                <a:gd name="connsiteY6-74" fmla="*/ 2799140 h 3129314"/>
                <a:gd name="connsiteX7-75" fmla="*/ 0 w 8338528"/>
                <a:gd name="connsiteY7-76" fmla="*/ 330174 h 3129314"/>
                <a:gd name="connsiteX8-77" fmla="*/ 330174 w 8338528"/>
                <a:gd name="connsiteY8-78" fmla="*/ 0 h 3129314"/>
                <a:gd name="connsiteX9-79" fmla="*/ 1618238 w 8338528"/>
                <a:gd name="connsiteY9-80" fmla="*/ 3342 h 3129314"/>
                <a:gd name="connsiteX0-81" fmla="*/ 6743131 w 8338528"/>
                <a:gd name="connsiteY0-82" fmla="*/ 3342 h 3129314"/>
                <a:gd name="connsiteX1-83" fmla="*/ 8008354 w 8338528"/>
                <a:gd name="connsiteY1-84" fmla="*/ 0 h 3129314"/>
                <a:gd name="connsiteX2-85" fmla="*/ 8338528 w 8338528"/>
                <a:gd name="connsiteY2-86" fmla="*/ 330174 h 3129314"/>
                <a:gd name="connsiteX3-87" fmla="*/ 8338528 w 8338528"/>
                <a:gd name="connsiteY3-88" fmla="*/ 2799140 h 3129314"/>
                <a:gd name="connsiteX4-89" fmla="*/ 8008354 w 8338528"/>
                <a:gd name="connsiteY4-90" fmla="*/ 3129314 h 3129314"/>
                <a:gd name="connsiteX5-91" fmla="*/ 330174 w 8338528"/>
                <a:gd name="connsiteY5-92" fmla="*/ 3129314 h 3129314"/>
                <a:gd name="connsiteX6-93" fmla="*/ 0 w 8338528"/>
                <a:gd name="connsiteY6-94" fmla="*/ 2799140 h 3129314"/>
                <a:gd name="connsiteX7-95" fmla="*/ 0 w 8338528"/>
                <a:gd name="connsiteY7-96" fmla="*/ 330174 h 3129314"/>
                <a:gd name="connsiteX8-97" fmla="*/ 330174 w 8338528"/>
                <a:gd name="connsiteY8-98" fmla="*/ 0 h 3129314"/>
                <a:gd name="connsiteX9-99" fmla="*/ 1724564 w 8338528"/>
                <a:gd name="connsiteY9-100" fmla="*/ 10431 h 3129314"/>
                <a:gd name="connsiteX0-101" fmla="*/ 6743131 w 8338528"/>
                <a:gd name="connsiteY0-102" fmla="*/ 3342 h 3129314"/>
                <a:gd name="connsiteX1-103" fmla="*/ 8008354 w 8338528"/>
                <a:gd name="connsiteY1-104" fmla="*/ 0 h 3129314"/>
                <a:gd name="connsiteX2-105" fmla="*/ 8338528 w 8338528"/>
                <a:gd name="connsiteY2-106" fmla="*/ 330174 h 3129314"/>
                <a:gd name="connsiteX3-107" fmla="*/ 8338528 w 8338528"/>
                <a:gd name="connsiteY3-108" fmla="*/ 2799140 h 3129314"/>
                <a:gd name="connsiteX4-109" fmla="*/ 8008354 w 8338528"/>
                <a:gd name="connsiteY4-110" fmla="*/ 3129314 h 3129314"/>
                <a:gd name="connsiteX5-111" fmla="*/ 330174 w 8338528"/>
                <a:gd name="connsiteY5-112" fmla="*/ 3129314 h 3129314"/>
                <a:gd name="connsiteX6-113" fmla="*/ 0 w 8338528"/>
                <a:gd name="connsiteY6-114" fmla="*/ 2799140 h 3129314"/>
                <a:gd name="connsiteX7-115" fmla="*/ 0 w 8338528"/>
                <a:gd name="connsiteY7-116" fmla="*/ 330174 h 3129314"/>
                <a:gd name="connsiteX8-117" fmla="*/ 330174 w 8338528"/>
                <a:gd name="connsiteY8-118" fmla="*/ 0 h 3129314"/>
                <a:gd name="connsiteX9-119" fmla="*/ 1703298 w 8338528"/>
                <a:gd name="connsiteY9-120" fmla="*/ 10431 h 3129314"/>
                <a:gd name="connsiteX0-121" fmla="*/ 6743131 w 8338528"/>
                <a:gd name="connsiteY0-122" fmla="*/ 3342 h 3129314"/>
                <a:gd name="connsiteX1-123" fmla="*/ 8008354 w 8338528"/>
                <a:gd name="connsiteY1-124" fmla="*/ 0 h 3129314"/>
                <a:gd name="connsiteX2-125" fmla="*/ 8338528 w 8338528"/>
                <a:gd name="connsiteY2-126" fmla="*/ 330174 h 3129314"/>
                <a:gd name="connsiteX3-127" fmla="*/ 8338528 w 8338528"/>
                <a:gd name="connsiteY3-128" fmla="*/ 2799140 h 3129314"/>
                <a:gd name="connsiteX4-129" fmla="*/ 8008354 w 8338528"/>
                <a:gd name="connsiteY4-130" fmla="*/ 3129314 h 3129314"/>
                <a:gd name="connsiteX5-131" fmla="*/ 330174 w 8338528"/>
                <a:gd name="connsiteY5-132" fmla="*/ 3129314 h 3129314"/>
                <a:gd name="connsiteX6-133" fmla="*/ 0 w 8338528"/>
                <a:gd name="connsiteY6-134" fmla="*/ 2892616 h 3129314"/>
                <a:gd name="connsiteX7-135" fmla="*/ 0 w 8338528"/>
                <a:gd name="connsiteY7-136" fmla="*/ 330174 h 3129314"/>
                <a:gd name="connsiteX8-137" fmla="*/ 330174 w 8338528"/>
                <a:gd name="connsiteY8-138" fmla="*/ 0 h 3129314"/>
                <a:gd name="connsiteX9-139" fmla="*/ 1703298 w 8338528"/>
                <a:gd name="connsiteY9-140" fmla="*/ 10431 h 31293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8338528" h="3129314">
                  <a:moveTo>
                    <a:pt x="6743131" y="3342"/>
                  </a:moveTo>
                  <a:lnTo>
                    <a:pt x="8008354" y="0"/>
                  </a:lnTo>
                  <a:cubicBezTo>
                    <a:pt x="8190704" y="0"/>
                    <a:pt x="8338528" y="147824"/>
                    <a:pt x="8338528" y="330174"/>
                  </a:cubicBezTo>
                  <a:lnTo>
                    <a:pt x="8338528" y="2799140"/>
                  </a:lnTo>
                  <a:cubicBezTo>
                    <a:pt x="8338528" y="2981490"/>
                    <a:pt x="8190704" y="3129314"/>
                    <a:pt x="8008354" y="3129314"/>
                  </a:cubicBezTo>
                  <a:lnTo>
                    <a:pt x="330174" y="3129314"/>
                  </a:lnTo>
                  <a:cubicBezTo>
                    <a:pt x="147824" y="3129314"/>
                    <a:pt x="0" y="3074966"/>
                    <a:pt x="0" y="2892616"/>
                  </a:cubicBezTo>
                  <a:lnTo>
                    <a:pt x="0" y="330174"/>
                  </a:lnTo>
                  <a:cubicBezTo>
                    <a:pt x="0" y="147824"/>
                    <a:pt x="147824" y="0"/>
                    <a:pt x="330174" y="0"/>
                  </a:cubicBezTo>
                  <a:lnTo>
                    <a:pt x="1703298" y="10431"/>
                  </a:lnTo>
                </a:path>
              </a:pathLst>
            </a:custGeom>
            <a:noFill/>
            <a:ln w="19050" cmpd="thickThin">
              <a:solidFill>
                <a:srgbClr val="0099CC">
                  <a:alpha val="70000"/>
                </a:srgbClr>
              </a:solidFill>
              <a:prstDash val="dash"/>
              <a:headEnd type="diamond" w="med" len="med"/>
              <a:tailEnd type="diamond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/>
            </a:p>
          </p:txBody>
        </p:sp>
      </p:grpSp>
      <p:grpSp>
        <p:nvGrpSpPr>
          <p:cNvPr id="43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44" name="图片 8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图片 9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47" name="图片 1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图片 1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331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标注 3"/>
          <p:cNvSpPr/>
          <p:nvPr/>
        </p:nvSpPr>
        <p:spPr>
          <a:xfrm>
            <a:off x="7223075" y="1058778"/>
            <a:ext cx="4375367" cy="1626770"/>
          </a:xfrm>
          <a:prstGeom prst="wedgeRoundRectCallout">
            <a:avLst>
              <a:gd name="adj1" fmla="val -39067"/>
              <a:gd name="adj2" fmla="val 71206"/>
              <a:gd name="adj3" fmla="val 16667"/>
            </a:avLst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There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is</a:t>
            </a:r>
            <a:r>
              <a:rPr lang="en-US" altLang="zh-CN" sz="3200" dirty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 </a:t>
            </a:r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a snowman </a:t>
            </a:r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in </a:t>
            </a:r>
            <a:r>
              <a:rPr lang="en-US" altLang="zh-CN" sz="3200" dirty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the </a:t>
            </a:r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ground.</a:t>
            </a:r>
            <a:endParaRPr kumimoji="1" lang="en-US" altLang="zh-CN" sz="3200" b="1" dirty="0">
              <a:solidFill>
                <a:srgbClr val="000000"/>
              </a:solidFill>
              <a:latin typeface="Comic Sans MS" panose="030F0702030302020204" pitchFamily="66" charset="0"/>
              <a:ea typeface="MS UI Gothic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6" name="Picture 2" descr="G:\图标+国旗+人物图\公司画图-课件用人物\半身女孩9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29030" y="3027804"/>
            <a:ext cx="2815487" cy="269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istrator\Desktop\5bf2a894984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" y="1576705"/>
            <a:ext cx="4389120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19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包图网_18229349手绘绿色植物苹果果树插画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30524"/>
            <a:ext cx="4000499" cy="400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G:\图标+国旗+人物图\公司画图-课件用人物\半身女孩4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26997" y="3135872"/>
            <a:ext cx="2619041" cy="283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圆角矩形标注 10"/>
          <p:cNvSpPr/>
          <p:nvPr/>
        </p:nvSpPr>
        <p:spPr>
          <a:xfrm>
            <a:off x="7536517" y="1395663"/>
            <a:ext cx="3999865" cy="1156970"/>
          </a:xfrm>
          <a:prstGeom prst="wedgeRoundRectCallout">
            <a:avLst>
              <a:gd name="adj1" fmla="val -39067"/>
              <a:gd name="adj2" fmla="val 96164"/>
              <a:gd name="adj3" fmla="val 16667"/>
            </a:avLst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There are</a:t>
            </a:r>
            <a:r>
              <a:rPr lang="en-US" altLang="zh-CN" sz="320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 many apples in the tree.</a:t>
            </a:r>
            <a:endParaRPr kumimoji="1" lang="en-US" altLang="zh-CN" sz="3200" b="1" dirty="0">
              <a:solidFill>
                <a:srgbClr val="000000"/>
              </a:solidFill>
              <a:latin typeface="Comic Sans MS" panose="030F0702030302020204" pitchFamily="66" charset="0"/>
              <a:ea typeface="MS UI Gothic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33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629" y="1055511"/>
            <a:ext cx="7097382" cy="47469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2CA93A3-9252-4129-91A2-3EBEF91A58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/>
        </p:blipFill>
        <p:spPr>
          <a:xfrm>
            <a:off x="-182798" y="-49936"/>
            <a:ext cx="2892977" cy="106877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70031" y="255938"/>
            <a:ext cx="19656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itchFamily="49" charset="-122"/>
                <a:cs typeface="Times New Roman" pitchFamily="18" charset="0"/>
              </a:rPr>
              <a:t>Warm up</a:t>
            </a:r>
            <a:endParaRPr lang="zh-CN" altLang="en-US" sz="3200" b="1" dirty="0">
              <a:latin typeface="Comic Sans MS" panose="030F0702030302020204" pitchFamily="66" charset="0"/>
              <a:ea typeface="黑体" pitchFamily="49" charset="-122"/>
            </a:endParaRPr>
          </a:p>
        </p:txBody>
      </p:sp>
      <p:pic>
        <p:nvPicPr>
          <p:cNvPr id="1026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r="4297" b="7298"/>
          <a:stretch/>
        </p:blipFill>
        <p:spPr bwMode="auto">
          <a:xfrm>
            <a:off x="2646949" y="1414463"/>
            <a:ext cx="6528432" cy="3735053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11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685927" y="1112442"/>
            <a:ext cx="9844746" cy="5237786"/>
          </a:xfrm>
          <a:prstGeom prst="rect">
            <a:avLst/>
          </a:prstGeom>
        </p:spPr>
      </p:pic>
      <p:sp>
        <p:nvSpPr>
          <p:cNvPr id="6" name="圆角矩形标注 5"/>
          <p:cNvSpPr/>
          <p:nvPr>
            <p:custDataLst>
              <p:tags r:id="rId2"/>
            </p:custDataLst>
          </p:nvPr>
        </p:nvSpPr>
        <p:spPr>
          <a:xfrm>
            <a:off x="685927" y="1068299"/>
            <a:ext cx="3368457" cy="1265828"/>
          </a:xfrm>
          <a:prstGeom prst="wedgeRoundRectCallout">
            <a:avLst>
              <a:gd name="adj1" fmla="val -16777"/>
              <a:gd name="adj2" fmla="val 8691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smtClean="0">
                <a:solidFill>
                  <a:schemeClr val="tx1"/>
                </a:solidFill>
                <a:latin typeface="Comic Sans MS" panose="030F0702030302020204" pitchFamily="66" charset="0"/>
              </a:rPr>
              <a:t>Which season do you like best?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圆角矩形标注 12"/>
          <p:cNvSpPr/>
          <p:nvPr>
            <p:custDataLst>
              <p:tags r:id="rId3"/>
            </p:custDataLst>
          </p:nvPr>
        </p:nvSpPr>
        <p:spPr>
          <a:xfrm>
            <a:off x="2672275" y="2608119"/>
            <a:ext cx="2753834" cy="1386365"/>
          </a:xfrm>
          <a:prstGeom prst="wedgeRoundRectCallout">
            <a:avLst>
              <a:gd name="adj1" fmla="val -950"/>
              <a:gd name="adj2" fmla="val 8163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smtClean="0">
                <a:solidFill>
                  <a:schemeClr val="tx1"/>
                </a:solidFill>
                <a:latin typeface="Comic Sans MS" panose="030F0702030302020204" pitchFamily="66" charset="0"/>
              </a:rPr>
              <a:t>Winter. I often play in the snow.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2"/>
          <p:cNvSpPr txBox="1"/>
          <p:nvPr>
            <p:custDataLst>
              <p:tags r:id="rId4"/>
            </p:custDataLst>
          </p:nvPr>
        </p:nvSpPr>
        <p:spPr>
          <a:xfrm>
            <a:off x="6400800" y="2608119"/>
            <a:ext cx="31451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smtClean="0">
                <a:latin typeface="Comic Sans MS" panose="030F0702030302020204" pitchFamily="66" charset="0"/>
                <a:ea typeface="Cambria Math" panose="02040503050406030204" pitchFamily="18" charset="0"/>
              </a:rPr>
              <a:t>go on a picnic</a:t>
            </a:r>
          </a:p>
          <a:p>
            <a:r>
              <a:rPr lang="en-US" altLang="zh-CN" sz="2000" smtClean="0">
                <a:latin typeface="Comic Sans MS" panose="030F0702030302020204" pitchFamily="66" charset="0"/>
                <a:ea typeface="Cambria Math" panose="02040503050406030204" pitchFamily="18" charset="0"/>
              </a:rPr>
              <a:t>go swimming</a:t>
            </a:r>
          </a:p>
          <a:p>
            <a:r>
              <a:rPr lang="en-US" altLang="zh-CN" sz="2000" smtClean="0">
                <a:latin typeface="Comic Sans MS" panose="030F0702030302020204" pitchFamily="66" charset="0"/>
                <a:ea typeface="Cambria Math" panose="02040503050406030204" pitchFamily="18" charset="0"/>
              </a:rPr>
              <a:t>pick apples</a:t>
            </a:r>
          </a:p>
          <a:p>
            <a:r>
              <a:rPr lang="en-US" altLang="zh-CN" sz="2000" smtClean="0">
                <a:latin typeface="Comic Sans MS" panose="030F0702030302020204" pitchFamily="66" charset="0"/>
                <a:ea typeface="Cambria Math" panose="02040503050406030204" pitchFamily="18" charset="0"/>
              </a:rPr>
              <a:t>make a snowman</a:t>
            </a:r>
          </a:p>
          <a:p>
            <a:r>
              <a:rPr lang="en-US" altLang="zh-CN" sz="2000" smtClean="0">
                <a:latin typeface="Comic Sans MS" panose="030F0702030302020204" pitchFamily="66" charset="0"/>
                <a:ea typeface="Cambria Math" panose="02040503050406030204" pitchFamily="18" charset="0"/>
              </a:rPr>
              <a:t>play in the snow</a:t>
            </a:r>
          </a:p>
          <a:p>
            <a:r>
              <a:rPr lang="en-US" altLang="zh-CN" sz="2000" smtClean="0">
                <a:latin typeface="Comic Sans MS" panose="030F0702030302020204" pitchFamily="66" charset="0"/>
                <a:ea typeface="Cambria Math" panose="02040503050406030204" pitchFamily="18" charset="0"/>
              </a:rPr>
              <a:t>plant flowers</a:t>
            </a:r>
          </a:p>
          <a:p>
            <a:r>
              <a:rPr lang="en-US" altLang="zh-CN" sz="2000" smtClean="0">
                <a:latin typeface="Comic Sans MS" panose="030F0702030302020204" pitchFamily="66" charset="0"/>
                <a:ea typeface="Cambria Math" panose="02040503050406030204" pitchFamily="18" charset="0"/>
              </a:rPr>
              <a:t>eat ice cream </a:t>
            </a:r>
            <a:endParaRPr lang="zh-CN" altLang="en-US" sz="2000"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469" y1="48673" x2="23469" y2="48673"/>
                        <a14:foregroundMark x1="20408" y1="55752" x2="20408" y2="557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16" t="36997" r="7497" b="10321"/>
          <a:stretch/>
        </p:blipFill>
        <p:spPr bwMode="auto">
          <a:xfrm>
            <a:off x="3911008" y="365551"/>
            <a:ext cx="660992" cy="53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4635851" y="312748"/>
            <a:ext cx="3927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44546A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Ask and answer</a:t>
            </a:r>
            <a:endParaRPr lang="zh-CN" altLang="en-US" sz="3200" b="1" dirty="0">
              <a:solidFill>
                <a:srgbClr val="44546A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13" grpId="0" bldLvl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2" name="圆角矩形 1"/>
          <p:cNvSpPr/>
          <p:nvPr>
            <p:custDataLst>
              <p:tags r:id="rId1"/>
            </p:custDataLst>
          </p:nvPr>
        </p:nvSpPr>
        <p:spPr>
          <a:xfrm>
            <a:off x="2564765" y="1297940"/>
            <a:ext cx="7385050" cy="2130425"/>
          </a:xfrm>
          <a:prstGeom prst="roundRect">
            <a:avLst/>
          </a:prstGeom>
          <a:solidFill>
            <a:srgbClr val="F0C2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交流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5138074" y="5226777"/>
            <a:ext cx="1945314" cy="1291137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502920" y="4176395"/>
            <a:ext cx="5449570" cy="10502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Which season do you like best? Why?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6958965" y="4176395"/>
            <a:ext cx="4306570" cy="9436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I like____best. Because_____.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5" name="图片 4" descr="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5280" y="1559560"/>
            <a:ext cx="1893570" cy="2616835"/>
          </a:xfrm>
          <a:prstGeom prst="rect">
            <a:avLst/>
          </a:prstGeom>
        </p:spPr>
      </p:pic>
      <p:sp>
        <p:nvSpPr>
          <p:cNvPr id="14" name="TextBox 12"/>
          <p:cNvSpPr txBox="1"/>
          <p:nvPr>
            <p:custDataLst>
              <p:tags r:id="rId5"/>
            </p:custDataLst>
          </p:nvPr>
        </p:nvSpPr>
        <p:spPr>
          <a:xfrm>
            <a:off x="3325495" y="1431925"/>
            <a:ext cx="6840220" cy="19970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  <a:ea typeface="Cambria Math" panose="02040503050406030204" pitchFamily="18" charset="0"/>
              </a:rPr>
              <a:t>go on a picnic          go swimming</a:t>
            </a:r>
          </a:p>
          <a:p>
            <a:r>
              <a:rPr lang="en-US" altLang="zh-CN" sz="2800" smtClean="0">
                <a:latin typeface="Comic Sans MS" panose="030F0702030302020204" pitchFamily="66" charset="0"/>
                <a:ea typeface="Cambria Math" panose="02040503050406030204" pitchFamily="18" charset="0"/>
              </a:rPr>
              <a:t>pick apples              make a snowman</a:t>
            </a:r>
          </a:p>
          <a:p>
            <a:r>
              <a:rPr lang="en-US" altLang="zh-CN" sz="2800" smtClean="0">
                <a:latin typeface="Comic Sans MS" panose="030F0702030302020204" pitchFamily="66" charset="0"/>
                <a:ea typeface="Cambria Math" panose="02040503050406030204" pitchFamily="18" charset="0"/>
              </a:rPr>
              <a:t>play in the snow       plant flowers</a:t>
            </a:r>
          </a:p>
          <a:p>
            <a:r>
              <a:rPr lang="en-US" altLang="zh-CN" sz="2800" smtClean="0">
                <a:latin typeface="Comic Sans MS" panose="030F0702030302020204" pitchFamily="66" charset="0"/>
                <a:ea typeface="Cambria Math" panose="02040503050406030204" pitchFamily="18" charset="0"/>
              </a:rPr>
              <a:t>eat ice cream </a:t>
            </a:r>
            <a:endParaRPr lang="zh-CN" altLang="en-US" sz="2800">
              <a:latin typeface="Comic Sans MS" panose="030F0702030302020204" pitchFamily="66" charset="0"/>
            </a:endParaRPr>
          </a:p>
        </p:txBody>
      </p:sp>
      <p:sp>
        <p:nvSpPr>
          <p:cNvPr id="10" name="文本框 8"/>
          <p:cNvSpPr txBox="1"/>
          <p:nvPr/>
        </p:nvSpPr>
        <p:spPr>
          <a:xfrm>
            <a:off x="777240" y="379730"/>
            <a:ext cx="9589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Make dialogues </a:t>
            </a:r>
            <a:r>
              <a:rPr 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in pairs.</a:t>
            </a:r>
            <a:endParaRPr lang="en-US" sz="320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/>
        </p:nvSpPr>
        <p:spPr>
          <a:xfrm>
            <a:off x="777239" y="379730"/>
            <a:ext cx="9257097" cy="626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Write something about your favourite season. </a:t>
            </a:r>
            <a:endParaRPr lang="en-US" altLang="zh-CN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7" name="圆角矩形标注 6"/>
          <p:cNvSpPr/>
          <p:nvPr>
            <p:custDataLst>
              <p:tags r:id="rId1"/>
            </p:custDataLst>
          </p:nvPr>
        </p:nvSpPr>
        <p:spPr>
          <a:xfrm>
            <a:off x="4220979" y="1689494"/>
            <a:ext cx="6547485" cy="2335530"/>
          </a:xfrm>
          <a:prstGeom prst="wedgeRoundRectCallout">
            <a:avLst>
              <a:gd name="adj1" fmla="val -57438"/>
              <a:gd name="adj2" fmla="val -11174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My favourite season is summer. Because I like summer vacation. I can swim and eat ice cream... 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94" b="98770" l="3741" r="89277">
                        <a14:foregroundMark x1="49875" y1="38489" x2="50125" y2="43058"/>
                        <a14:foregroundMark x1="69576" y1="40070" x2="69576" y2="40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23" y="1758943"/>
            <a:ext cx="2148940" cy="304924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11"/>
          <p:cNvSpPr/>
          <p:nvPr/>
        </p:nvSpPr>
        <p:spPr>
          <a:xfrm>
            <a:off x="1501499" y="1128166"/>
            <a:ext cx="9144054" cy="4393145"/>
          </a:xfrm>
          <a:prstGeom prst="roundRect">
            <a:avLst>
              <a:gd name="adj" fmla="val 6973"/>
            </a:avLst>
          </a:prstGeom>
          <a:solidFill>
            <a:schemeClr val="lt1">
              <a:alpha val="69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grpSp>
        <p:nvGrpSpPr>
          <p:cNvPr id="4" name="组合 3"/>
          <p:cNvGrpSpPr/>
          <p:nvPr/>
        </p:nvGrpSpPr>
        <p:grpSpPr>
          <a:xfrm>
            <a:off x="1501499" y="1306660"/>
            <a:ext cx="6224176" cy="1011877"/>
            <a:chOff x="3719" y="1701"/>
            <a:chExt cx="3920" cy="967"/>
          </a:xfrm>
        </p:grpSpPr>
        <p:pic>
          <p:nvPicPr>
            <p:cNvPr id="5" name="图片 4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719" y="1701"/>
              <a:ext cx="3920" cy="967"/>
            </a:xfrm>
            <a:prstGeom prst="rect">
              <a:avLst/>
            </a:prstGeom>
          </p:spPr>
        </p:pic>
        <p:sp>
          <p:nvSpPr>
            <p:cNvPr id="6" name="文本框 4"/>
            <p:cNvSpPr txBox="1"/>
            <p:nvPr/>
          </p:nvSpPr>
          <p:spPr>
            <a:xfrm>
              <a:off x="4117" y="1915"/>
              <a:ext cx="2970" cy="559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3200" b="1" smtClean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了解</a:t>
              </a:r>
              <a:r>
                <a:rPr kumimoji="1" lang="zh-CN" altLang="en-US" sz="3200" b="1" smtClean="0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季节相关的活动词组</a:t>
              </a:r>
              <a:endParaRPr kumimoji="1" lang="zh-CN" altLang="en-US" sz="3200" b="1" dirty="0">
                <a:ln>
                  <a:noFill/>
                </a:ln>
                <a:solidFill>
                  <a:srgbClr val="1F1F20"/>
                </a:solidFill>
                <a:effectLst/>
                <a:latin typeface="Comic Sans MS" panose="030F0702030302020204" pitchFamily="66" charset="0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423814" y="2543327"/>
            <a:ext cx="7063795" cy="948681"/>
            <a:chOff x="4053" y="2991"/>
            <a:chExt cx="4384" cy="967"/>
          </a:xfrm>
        </p:grpSpPr>
        <p:pic>
          <p:nvPicPr>
            <p:cNvPr id="8" name="图片 7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4128" y="2991"/>
              <a:ext cx="4309" cy="967"/>
            </a:xfrm>
            <a:prstGeom prst="rect">
              <a:avLst/>
            </a:prstGeom>
          </p:spPr>
        </p:pic>
        <p:sp>
          <p:nvSpPr>
            <p:cNvPr id="9" name="文本框 7"/>
            <p:cNvSpPr txBox="1"/>
            <p:nvPr/>
          </p:nvSpPr>
          <p:spPr>
            <a:xfrm>
              <a:off x="4053" y="3117"/>
              <a:ext cx="3832" cy="5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CN" altLang="en-US" sz="3200" b="1" smtClean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记忆</a:t>
              </a:r>
              <a:r>
                <a:rPr kumimoji="1" lang="zh-CN" altLang="en-US" sz="3200" b="1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季节相关</a:t>
              </a:r>
              <a:r>
                <a:rPr kumimoji="1" lang="zh-CN" altLang="en-US" sz="3200" b="1" smtClean="0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的活动</a:t>
              </a:r>
              <a:r>
                <a:rPr kumimoji="1" lang="zh-CN" altLang="en-US" sz="3200" b="1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词组</a:t>
              </a:r>
              <a:endParaRPr kumimoji="1" lang="zh-CN" altLang="en-US" sz="3200" b="1" dirty="0">
                <a:solidFill>
                  <a:srgbClr val="1F1F20"/>
                </a:solidFill>
                <a:latin typeface="Comic Sans MS" panose="030F0702030302020204" pitchFamily="66" charset="0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584091" y="3826042"/>
            <a:ext cx="8140711" cy="1003259"/>
            <a:chOff x="3917" y="4137"/>
            <a:chExt cx="5263" cy="967"/>
          </a:xfrm>
        </p:grpSpPr>
        <p:pic>
          <p:nvPicPr>
            <p:cNvPr id="11" name="图片 10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917" y="4137"/>
              <a:ext cx="5263" cy="967"/>
            </a:xfrm>
            <a:prstGeom prst="rect">
              <a:avLst/>
            </a:prstGeom>
          </p:spPr>
        </p:pic>
        <p:sp>
          <p:nvSpPr>
            <p:cNvPr id="12" name="文本框 10"/>
            <p:cNvSpPr txBox="1"/>
            <p:nvPr/>
          </p:nvSpPr>
          <p:spPr>
            <a:xfrm>
              <a:off x="4376" y="4299"/>
              <a:ext cx="4375" cy="56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CN" altLang="en-US" sz="3200" b="1" smtClean="0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熟练</a:t>
              </a:r>
              <a:r>
                <a:rPr kumimoji="1" lang="zh-CN" altLang="en-US" sz="3200" b="1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运用季节相关的活动词组表达</a:t>
              </a:r>
              <a:endParaRPr kumimoji="1" lang="zh-CN" altLang="en-US" sz="3200" b="1" dirty="0">
                <a:solidFill>
                  <a:srgbClr val="1F1F20"/>
                </a:solidFill>
                <a:latin typeface="Comic Sans MS" panose="030F0702030302020204" pitchFamily="66" charset="0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220005" y="2919184"/>
            <a:ext cx="1175173" cy="467360"/>
            <a:chOff x="7639" y="3163"/>
            <a:chExt cx="1388" cy="552"/>
          </a:xfrm>
        </p:grpSpPr>
        <p:sp>
          <p:nvSpPr>
            <p:cNvPr id="14" name="五角星 5"/>
            <p:cNvSpPr/>
            <p:nvPr/>
          </p:nvSpPr>
          <p:spPr>
            <a:xfrm>
              <a:off x="7639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3200">
                <a:sym typeface="+mn-ea"/>
              </a:endParaRPr>
            </a:p>
          </p:txBody>
        </p:sp>
        <p:sp>
          <p:nvSpPr>
            <p:cNvPr id="15" name="五角星 10"/>
            <p:cNvSpPr/>
            <p:nvPr/>
          </p:nvSpPr>
          <p:spPr>
            <a:xfrm>
              <a:off x="8425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3200">
                <a:sym typeface="+mn-ea"/>
              </a:endParaRPr>
            </a:p>
          </p:txBody>
        </p:sp>
      </p:grpSp>
      <p:sp>
        <p:nvSpPr>
          <p:cNvPr id="16" name="五角星 23"/>
          <p:cNvSpPr/>
          <p:nvPr/>
        </p:nvSpPr>
        <p:spPr>
          <a:xfrm>
            <a:off x="7782579" y="1636994"/>
            <a:ext cx="510540" cy="467360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grpSp>
        <p:nvGrpSpPr>
          <p:cNvPr id="17" name="组合 16"/>
          <p:cNvGrpSpPr/>
          <p:nvPr/>
        </p:nvGrpSpPr>
        <p:grpSpPr>
          <a:xfrm>
            <a:off x="8804053" y="4019603"/>
            <a:ext cx="1840653" cy="467360"/>
            <a:chOff x="8075" y="4275"/>
            <a:chExt cx="2174" cy="552"/>
          </a:xfrm>
        </p:grpSpPr>
        <p:sp>
          <p:nvSpPr>
            <p:cNvPr id="18" name="五角星 17"/>
            <p:cNvSpPr/>
            <p:nvPr/>
          </p:nvSpPr>
          <p:spPr>
            <a:xfrm>
              <a:off x="8075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3200">
                <a:sym typeface="+mn-ea"/>
              </a:endParaRPr>
            </a:p>
          </p:txBody>
        </p:sp>
        <p:sp>
          <p:nvSpPr>
            <p:cNvPr id="19" name="五角星 18"/>
            <p:cNvSpPr/>
            <p:nvPr/>
          </p:nvSpPr>
          <p:spPr>
            <a:xfrm>
              <a:off x="8861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3200">
                <a:sym typeface="+mn-ea"/>
              </a:endParaRPr>
            </a:p>
          </p:txBody>
        </p:sp>
        <p:sp>
          <p:nvSpPr>
            <p:cNvPr id="20" name="五角星 19"/>
            <p:cNvSpPr/>
            <p:nvPr/>
          </p:nvSpPr>
          <p:spPr>
            <a:xfrm>
              <a:off x="9647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3200"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75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25057" y="2294339"/>
            <a:ext cx="106540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幸福存在于生活之中，而生活存在于劳动</a:t>
            </a:r>
            <a:r>
              <a:rPr lang="zh-CN" altLang="en-US" sz="3200" smtClean="0">
                <a:latin typeface="楷体" panose="02010609060101010101" pitchFamily="49" charset="-122"/>
                <a:ea typeface="楷体" panose="02010609060101010101" pitchFamily="49" charset="-122"/>
              </a:rPr>
              <a:t>之中。</a:t>
            </a:r>
            <a:endParaRPr lang="en-US" altLang="zh-CN" sz="320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20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                    ——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列夫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托尔斯泰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5057" y="1383421"/>
            <a:ext cx="10279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Happiness exists in life, while life exists in labor.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pic>
        <p:nvPicPr>
          <p:cNvPr id="14338" name="Picture 2" descr="http://img.itc.cn/x/m_-250x100_1_saa/saapic/t/22193868.png_s780"/>
          <p:cNvPicPr>
            <a:picLocks noChangeAspect="1" noChangeArrowheads="1"/>
          </p:cNvPicPr>
          <p:nvPr/>
        </p:nvPicPr>
        <p:blipFill>
          <a:blip r:embed="rId2"/>
          <a:srcRect b="18922"/>
          <a:stretch>
            <a:fillRect/>
          </a:stretch>
        </p:blipFill>
        <p:spPr bwMode="auto">
          <a:xfrm>
            <a:off x="917780" y="3145767"/>
            <a:ext cx="5147125" cy="2293519"/>
          </a:xfrm>
          <a:prstGeom prst="rect">
            <a:avLst/>
          </a:prstGeom>
          <a:noFill/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3527283" cy="1068779"/>
          </a:xfrm>
          <a:prstGeom prst="rect">
            <a:avLst/>
          </a:prstGeom>
        </p:spPr>
      </p:pic>
      <p:sp>
        <p:nvSpPr>
          <p:cNvPr id="10" name="文本框 8"/>
          <p:cNvSpPr txBox="1"/>
          <p:nvPr/>
        </p:nvSpPr>
        <p:spPr>
          <a:xfrm>
            <a:off x="181147" y="374470"/>
            <a:ext cx="2837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黑体" panose="02010609060101010101" pitchFamily="49" charset="-122"/>
                <a:cs typeface="+mn-cs"/>
              </a:rPr>
              <a:t>Good to know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42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429238" y="4812634"/>
            <a:ext cx="2569934" cy="6281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pick apples</a:t>
            </a:r>
          </a:p>
        </p:txBody>
      </p:sp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202228" y="1251824"/>
            <a:ext cx="53059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、看图片写短语。</a:t>
            </a:r>
            <a:endParaRPr kumimoji="1" lang="zh-CN" altLang="zh-CN" sz="3200" b="1" dirty="0">
              <a:solidFill>
                <a:srgbClr val="6600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179269" y="197366"/>
            <a:ext cx="457257" cy="4936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314" name="图片 3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FCFD"/>
              </a:clrFrom>
              <a:clrTo>
                <a:srgbClr val="FCFC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4115" y="1836600"/>
            <a:ext cx="2978055" cy="2444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图片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0" y="1996440"/>
            <a:ext cx="2370595" cy="226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图片 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592" y="2301240"/>
            <a:ext cx="3120075" cy="194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图片 3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65945" y="2194561"/>
            <a:ext cx="2256745" cy="1933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直接连接符 28"/>
          <p:cNvCxnSpPr/>
          <p:nvPr/>
        </p:nvCxnSpPr>
        <p:spPr>
          <a:xfrm>
            <a:off x="583776" y="5455888"/>
            <a:ext cx="2390521" cy="56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>
            <a:off x="597775" y="5274821"/>
            <a:ext cx="2390521" cy="56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618780" y="5006188"/>
            <a:ext cx="2390521" cy="56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>
            <a:off x="597773" y="4776305"/>
            <a:ext cx="2390521" cy="56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1"/>
          <p:cNvSpPr>
            <a:spLocks noChangeArrowheads="1"/>
          </p:cNvSpPr>
          <p:nvPr/>
        </p:nvSpPr>
        <p:spPr bwMode="auto">
          <a:xfrm>
            <a:off x="2889486" y="4815226"/>
            <a:ext cx="3579826" cy="6281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make a snowman</a:t>
            </a:r>
          </a:p>
        </p:txBody>
      </p:sp>
      <p:cxnSp>
        <p:nvCxnSpPr>
          <p:cNvPr id="43" name="直接连接符 42"/>
          <p:cNvCxnSpPr/>
          <p:nvPr/>
        </p:nvCxnSpPr>
        <p:spPr>
          <a:xfrm>
            <a:off x="2889486" y="5449284"/>
            <a:ext cx="3435106" cy="660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 flipV="1">
            <a:off x="2889486" y="5263705"/>
            <a:ext cx="3435106" cy="1317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2958579" y="4999704"/>
            <a:ext cx="3366013" cy="121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3009301" y="4784221"/>
            <a:ext cx="3186701" cy="1523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 flipV="1">
            <a:off x="6324592" y="5464524"/>
            <a:ext cx="2690829" cy="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/>
        </p:nvCxnSpPr>
        <p:spPr>
          <a:xfrm flipV="1">
            <a:off x="6324592" y="5246407"/>
            <a:ext cx="2690829" cy="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/>
        </p:nvCxnSpPr>
        <p:spPr>
          <a:xfrm flipV="1">
            <a:off x="6324592" y="5030189"/>
            <a:ext cx="2690829" cy="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/>
        </p:nvCxnSpPr>
        <p:spPr>
          <a:xfrm flipV="1">
            <a:off x="6186475" y="4796828"/>
            <a:ext cx="2828946" cy="263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1"/>
          <p:cNvSpPr>
            <a:spLocks noChangeArrowheads="1"/>
          </p:cNvSpPr>
          <p:nvPr/>
        </p:nvSpPr>
        <p:spPr bwMode="auto">
          <a:xfrm>
            <a:off x="6006852" y="4780835"/>
            <a:ext cx="3150221" cy="66941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go on a picnic</a:t>
            </a:r>
          </a:p>
        </p:txBody>
      </p:sp>
      <p:sp>
        <p:nvSpPr>
          <p:cNvPr id="61" name="Rectangle 1"/>
          <p:cNvSpPr>
            <a:spLocks noChangeArrowheads="1"/>
          </p:cNvSpPr>
          <p:nvPr/>
        </p:nvSpPr>
        <p:spPr bwMode="auto">
          <a:xfrm>
            <a:off x="8917534" y="4791628"/>
            <a:ext cx="2956259" cy="66941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go swimming</a:t>
            </a:r>
          </a:p>
        </p:txBody>
      </p:sp>
      <p:cxnSp>
        <p:nvCxnSpPr>
          <p:cNvPr id="62" name="直接连接符 61"/>
          <p:cNvCxnSpPr/>
          <p:nvPr/>
        </p:nvCxnSpPr>
        <p:spPr>
          <a:xfrm>
            <a:off x="9015421" y="5469592"/>
            <a:ext cx="264042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>
          <a:xfrm>
            <a:off x="9015421" y="5246407"/>
            <a:ext cx="2654426" cy="1729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>
            <a:off x="9015421" y="5051449"/>
            <a:ext cx="2654426" cy="56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>
            <a:off x="9015421" y="4818087"/>
            <a:ext cx="2654424" cy="561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245488" y="3833"/>
            <a:ext cx="2892977" cy="1068779"/>
          </a:xfrm>
          <a:prstGeom prst="rect">
            <a:avLst/>
          </a:prstGeom>
        </p:spPr>
      </p:pic>
      <p:sp>
        <p:nvSpPr>
          <p:cNvPr id="34" name="文本框 8"/>
          <p:cNvSpPr txBox="1"/>
          <p:nvPr/>
        </p:nvSpPr>
        <p:spPr>
          <a:xfrm>
            <a:off x="133637" y="371684"/>
            <a:ext cx="251385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Exercises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7781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9" grpId="0"/>
      <p:bldP spid="42" grpId="0"/>
      <p:bldP spid="60" grpId="0"/>
      <p:bldP spid="6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8745" y="1187636"/>
            <a:ext cx="5757972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单项选择</a:t>
            </a:r>
            <a:endParaRPr lang="zh-CN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538480" y="1850072"/>
            <a:ext cx="1089850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</a:pPr>
            <a:r>
              <a:rPr lang="en-US" altLang="zh-CN" sz="240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</a:t>
            </a:r>
            <a:r>
              <a:rPr lang="en-US" altLang="zh-CN" sz="320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(     ) 1. </a:t>
            </a:r>
            <a:r>
              <a:rPr lang="en-US" altLang="zh-CN" sz="3200" dirty="0" smtClean="0">
                <a:ln w="0"/>
                <a:latin typeface="Comic Sans MS" panose="030F0702030302020204" pitchFamily="66" charset="0"/>
                <a:ea typeface="微软雅黑" panose="020B0503020204020204" charset="-122"/>
                <a:sym typeface="+mn-ea"/>
              </a:rPr>
              <a:t> ____ season do you like best?</a:t>
            </a:r>
            <a:endParaRPr lang="en-US" altLang="zh-CN" sz="3200" dirty="0" smtClean="0">
              <a:ln w="0"/>
              <a:latin typeface="Comic Sans MS" panose="030F0702030302020204" pitchFamily="66" charset="0"/>
              <a:ea typeface="微软雅黑" panose="020B0503020204020204" charset="-122"/>
            </a:endParaRPr>
          </a:p>
          <a:p>
            <a:pPr marL="514350" indent="-514350">
              <a:lnSpc>
                <a:spcPct val="150000"/>
              </a:lnSpc>
            </a:pPr>
            <a:r>
              <a:rPr lang="en-US" altLang="zh-CN" sz="3200" dirty="0" smtClean="0">
                <a:ln w="0"/>
                <a:latin typeface="Comic Sans MS" panose="030F0702030302020204" pitchFamily="66" charset="0"/>
                <a:ea typeface="微软雅黑" panose="020B0503020204020204" charset="-122"/>
                <a:sym typeface="+mn-ea"/>
              </a:rPr>
              <a:t>            A. What         B. Which         C. Why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320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(     ) 2. 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________ does Amy like summer best?</a:t>
            </a:r>
            <a:endParaRPr lang="en-US" altLang="zh-CN" sz="3200" dirty="0" smtClean="0"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   A. What         B. Which          C</a:t>
            </a:r>
            <a:r>
              <a:rPr lang="en-US" altLang="zh-CN" sz="320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. Why</a:t>
            </a:r>
            <a:endParaRPr lang="en-US" altLang="zh-CN" sz="3200" dirty="0" smtClean="0"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5" name="TextBox 44"/>
          <p:cNvSpPr txBox="1"/>
          <p:nvPr>
            <p:custDataLst>
              <p:tags r:id="rId3"/>
            </p:custDataLst>
          </p:nvPr>
        </p:nvSpPr>
        <p:spPr>
          <a:xfrm>
            <a:off x="1195569" y="2052472"/>
            <a:ext cx="729615" cy="5829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B</a:t>
            </a:r>
          </a:p>
        </p:txBody>
      </p:sp>
      <p:sp>
        <p:nvSpPr>
          <p:cNvPr id="3" name="TextBox 44"/>
          <p:cNvSpPr txBox="1"/>
          <p:nvPr>
            <p:custDataLst>
              <p:tags r:id="rId4"/>
            </p:custDataLst>
          </p:nvPr>
        </p:nvSpPr>
        <p:spPr>
          <a:xfrm>
            <a:off x="1302031" y="3505606"/>
            <a:ext cx="729615" cy="5829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538480" y="1850072"/>
            <a:ext cx="1089850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(     ) 3.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I often play ________ the snow.</a:t>
            </a:r>
            <a:endParaRPr lang="en-US" altLang="zh-CN" sz="3200" dirty="0" smtClean="0"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   A. in         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B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. on         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C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. at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(     ) 4. There</a:t>
            </a:r>
            <a:r>
              <a:rPr lang="en-US" altLang="zh-CN" sz="3200" dirty="0" smtClean="0">
                <a:ln w="0"/>
                <a:latin typeface="Comic Sans MS" panose="030F0702030302020204" pitchFamily="66" charset="0"/>
                <a:ea typeface="微软雅黑" panose="020B0503020204020204" charset="-122"/>
                <a:sym typeface="+mn-ea"/>
              </a:rPr>
              <a:t> ____a ruler and two pens on the desk.</a:t>
            </a:r>
            <a:endParaRPr lang="en-US" altLang="zh-CN" sz="3200" dirty="0" smtClean="0">
              <a:ln w="0"/>
              <a:latin typeface="Comic Sans MS" panose="030F0702030302020204" pitchFamily="66" charset="0"/>
              <a:ea typeface="微软雅黑" panose="020B0503020204020204" charset="-122"/>
            </a:endParaRPr>
          </a:p>
          <a:p>
            <a:pPr marL="514350" indent="-514350">
              <a:lnSpc>
                <a:spcPct val="150000"/>
              </a:lnSpc>
            </a:pPr>
            <a:r>
              <a:rPr lang="en-US" altLang="zh-CN" sz="3200" dirty="0" smtClean="0">
                <a:ln w="0"/>
                <a:latin typeface="Comic Sans MS" panose="030F0702030302020204" pitchFamily="66" charset="0"/>
                <a:ea typeface="微软雅黑" panose="020B0503020204020204" charset="-122"/>
                <a:sym typeface="+mn-ea"/>
              </a:rPr>
              <a:t>           A. is               B. are              </a:t>
            </a:r>
            <a:r>
              <a:rPr lang="en-US" altLang="zh-CN" sz="3200" dirty="0" smtClean="0">
                <a:ln w="0"/>
                <a:latin typeface="Comic Sans MS" panose="030F0702030302020204" pitchFamily="66" charset="0"/>
                <a:ea typeface="微软雅黑" panose="020B0503020204020204" charset="-122"/>
                <a:sym typeface="+mn-ea"/>
              </a:rPr>
              <a:t>C</a:t>
            </a:r>
            <a:r>
              <a:rPr lang="en-US" altLang="zh-CN" sz="3200" dirty="0" smtClean="0">
                <a:ln w="0"/>
                <a:latin typeface="Comic Sans MS" panose="030F0702030302020204" pitchFamily="66" charset="0"/>
                <a:ea typeface="微软雅黑" panose="020B0503020204020204" charset="-122"/>
                <a:sym typeface="+mn-ea"/>
              </a:rPr>
              <a:t>. have</a:t>
            </a:r>
            <a:endParaRPr lang="en-US" altLang="zh-CN" sz="3200" dirty="0" smtClean="0">
              <a:ln w="0"/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4" name="TextBox 44"/>
          <p:cNvSpPr txBox="1"/>
          <p:nvPr>
            <p:custDataLst>
              <p:tags r:id="rId2"/>
            </p:custDataLst>
          </p:nvPr>
        </p:nvSpPr>
        <p:spPr>
          <a:xfrm>
            <a:off x="1178130" y="2034720"/>
            <a:ext cx="729615" cy="5829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A</a:t>
            </a:r>
          </a:p>
        </p:txBody>
      </p:sp>
      <p:sp>
        <p:nvSpPr>
          <p:cNvPr id="5" name="TextBox 44"/>
          <p:cNvSpPr txBox="1"/>
          <p:nvPr>
            <p:custDataLst>
              <p:tags r:id="rId3"/>
            </p:custDataLst>
          </p:nvPr>
        </p:nvSpPr>
        <p:spPr>
          <a:xfrm>
            <a:off x="1283089" y="3406240"/>
            <a:ext cx="729615" cy="5829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53508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628280" y="880614"/>
            <a:ext cx="5757972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三、按照要求完成句子。</a:t>
            </a:r>
            <a:endParaRPr lang="zh-CN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8" name="矩形 167"/>
          <p:cNvSpPr/>
          <p:nvPr>
            <p:custDataLst>
              <p:tags r:id="rId1"/>
            </p:custDataLst>
          </p:nvPr>
        </p:nvSpPr>
        <p:spPr>
          <a:xfrm>
            <a:off x="561340" y="1813560"/>
            <a:ext cx="11151870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1.I  like </a:t>
            </a:r>
            <a:r>
              <a:rPr lang="en-US" altLang="zh-CN" sz="2800" u="sng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winter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best.(</a:t>
            </a:r>
            <a:r>
              <a:rPr lang="zh-CN" altLang="en-US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对划线部分提问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____________________________________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2.family, often, on, I, picnic, my, go, with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, a 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(.)(</a:t>
            </a:r>
            <a:r>
              <a:rPr lang="zh-CN" altLang="en-US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连词成句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3.</a:t>
            </a:r>
            <a:r>
              <a:rPr lang="en-US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There are many beautiful flowers everywhere.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(</a:t>
            </a:r>
            <a:r>
              <a:rPr lang="zh-CN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变为一般疑问句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____________________________________</a:t>
            </a:r>
          </a:p>
        </p:txBody>
      </p:sp>
      <p:sp>
        <p:nvSpPr>
          <p:cNvPr id="45" name="TextBox 44"/>
          <p:cNvSpPr txBox="1"/>
          <p:nvPr>
            <p:custDataLst>
              <p:tags r:id="rId2"/>
            </p:custDataLst>
          </p:nvPr>
        </p:nvSpPr>
        <p:spPr>
          <a:xfrm>
            <a:off x="808355" y="2504440"/>
            <a:ext cx="83394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Which season do you like best?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46" name="TextBox 45"/>
          <p:cNvSpPr txBox="1"/>
          <p:nvPr>
            <p:custDataLst>
              <p:tags r:id="rId3"/>
            </p:custDataLst>
          </p:nvPr>
        </p:nvSpPr>
        <p:spPr>
          <a:xfrm>
            <a:off x="808355" y="3855720"/>
            <a:ext cx="90824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I often go on a picnic with my family.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2" name="TextBox 45"/>
          <p:cNvSpPr txBox="1"/>
          <p:nvPr>
            <p:custDataLst>
              <p:tags r:id="rId4"/>
            </p:custDataLst>
          </p:nvPr>
        </p:nvSpPr>
        <p:spPr>
          <a:xfrm>
            <a:off x="808355" y="5058410"/>
            <a:ext cx="90824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Are there many beautiful flowers everywhere?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67175" y="-1344295"/>
            <a:ext cx="4381500" cy="99187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grpSp>
        <p:nvGrpSpPr>
          <p:cNvPr id="4" name="组合 32"/>
          <p:cNvGrpSpPr/>
          <p:nvPr/>
        </p:nvGrpSpPr>
        <p:grpSpPr>
          <a:xfrm>
            <a:off x="993427" y="4676561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45" name="Freeform 34"/>
          <p:cNvSpPr>
            <a:spLocks noEditPoints="1"/>
          </p:cNvSpPr>
          <p:nvPr/>
        </p:nvSpPr>
        <p:spPr bwMode="auto">
          <a:xfrm rot="8869549">
            <a:off x="9776688" y="1188000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5" name="文本框 8"/>
          <p:cNvSpPr txBox="1"/>
          <p:nvPr/>
        </p:nvSpPr>
        <p:spPr>
          <a:xfrm>
            <a:off x="282287" y="38158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9217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02172" y="1556392"/>
            <a:ext cx="8217206" cy="357020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1. </a:t>
            </a:r>
            <a:r>
              <a:rPr lang="zh-CN" altLang="en-US" sz="2800" dirty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学习了下列单词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go on a picnic, pick apples, make a snowman, go swimming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学习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了下列句型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</a:p>
          <a:p>
            <a:pPr>
              <a:lnSpc>
                <a:spcPts val="4000"/>
              </a:lnSpc>
            </a:pPr>
            <a:r>
              <a:rPr lang="en-US" altLang="zh-CN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  </a:t>
            </a:r>
            <a:r>
              <a:rPr lang="zh-CN" altLang="en-US" sz="28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（</a:t>
            </a:r>
            <a:r>
              <a:rPr lang="en-US" altLang="zh-CN" sz="28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1</a:t>
            </a:r>
            <a:r>
              <a:rPr lang="zh-CN" altLang="en-US" sz="28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）</a:t>
            </a:r>
            <a:r>
              <a:rPr lang="en-US" altLang="zh-CN" sz="2800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—</a:t>
            </a:r>
            <a:r>
              <a:rPr lang="en-US" altLang="zh-CN" sz="2800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Which season do you like best?</a:t>
            </a:r>
          </a:p>
          <a:p>
            <a:pPr>
              <a:lnSpc>
                <a:spcPts val="4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       —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Winter. I often play in the snow.</a:t>
            </a:r>
          </a:p>
          <a:p>
            <a:pPr>
              <a:lnSpc>
                <a:spcPts val="4000"/>
              </a:lnSpc>
            </a:pP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  （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2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）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There </a:t>
            </a:r>
            <a:r>
              <a:rPr lang="en-US" altLang="zh-CN" sz="2800" dirty="0"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are beautiful flowers everywhere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.</a:t>
            </a:r>
            <a:endParaRPr kumimoji="1" lang="en-US" altLang="zh-CN" sz="2800" b="1" dirty="0">
              <a:latin typeface="Comic Sans MS" panose="030F0702030302020204" pitchFamily="66" charset="0"/>
              <a:ea typeface="MS UI Gothic" panose="020B0600070205080204" pitchFamily="34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sp>
        <p:nvSpPr>
          <p:cNvPr id="13" name="文本框 8"/>
          <p:cNvSpPr txBox="1"/>
          <p:nvPr/>
        </p:nvSpPr>
        <p:spPr>
          <a:xfrm>
            <a:off x="385035" y="341260"/>
            <a:ext cx="2250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Lead in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234393" y="2189184"/>
            <a:ext cx="72170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latin typeface="Comic Sans MS" pitchFamily="66" charset="0"/>
              </a:rPr>
              <a:t>What can we do in </a:t>
            </a:r>
            <a:r>
              <a:rPr lang="en-US" altLang="zh-CN" sz="3200" smtClean="0">
                <a:latin typeface="Comic Sans MS" pitchFamily="66" charset="0"/>
              </a:rPr>
              <a:t>the four seasons?</a:t>
            </a:r>
            <a:endParaRPr lang="zh-CN" altLang="en-US" sz="3200">
              <a:latin typeface="Comic Sans MS" pitchFamily="66" charset="0"/>
            </a:endParaRPr>
          </a:p>
        </p:txBody>
      </p:sp>
      <p:pic>
        <p:nvPicPr>
          <p:cNvPr id="2050" name="Picture 2" descr="F:\图标+国旗+人物图\公司画图-课件用人物\半身男孩1.t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64" y="1484092"/>
            <a:ext cx="2807463" cy="372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4234393" y="3592869"/>
            <a:ext cx="37850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latin typeface="Comic Sans MS" pitchFamily="66" charset="0"/>
              </a:rPr>
              <a:t>Let's talk about it.</a:t>
            </a:r>
            <a:endParaRPr lang="zh-CN" altLang="en-US" sz="320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8936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1273359" y="1144545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8" name="组合 34"/>
          <p:cNvGrpSpPr/>
          <p:nvPr/>
        </p:nvGrpSpPr>
        <p:grpSpPr>
          <a:xfrm>
            <a:off x="1767400" y="232689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688471" y="1895108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420948" y="1876304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115" name="图片 1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105" name="文本框 8"/>
          <p:cNvSpPr txBox="1"/>
          <p:nvPr/>
        </p:nvSpPr>
        <p:spPr>
          <a:xfrm>
            <a:off x="295927" y="380749"/>
            <a:ext cx="2501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Homework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140" name="矩形 139"/>
          <p:cNvSpPr/>
          <p:nvPr>
            <p:custDataLst>
              <p:tags r:id="rId1"/>
            </p:custDataLst>
          </p:nvPr>
        </p:nvSpPr>
        <p:spPr>
          <a:xfrm>
            <a:off x="2327352" y="2432199"/>
            <a:ext cx="3456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Do 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“Ask and answer”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with your friends.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41" name="矩形 140"/>
          <p:cNvSpPr/>
          <p:nvPr>
            <p:custDataLst>
              <p:tags r:id="rId2"/>
            </p:custDataLst>
          </p:nvPr>
        </p:nvSpPr>
        <p:spPr>
          <a:xfrm>
            <a:off x="6725173" y="2349779"/>
            <a:ext cx="34563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Talk about your </a:t>
            </a:r>
            <a:r>
              <a:rPr lang="en-US" altLang="zh-CN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favourite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 season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and write a short passage.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416870" y="1631044"/>
            <a:ext cx="8138350" cy="2622297"/>
            <a:chOff x="1403349" y="2070100"/>
            <a:chExt cx="8138350" cy="2622297"/>
          </a:xfrm>
        </p:grpSpPr>
        <p:pic>
          <p:nvPicPr>
            <p:cNvPr id="6" name="图片 5" descr="未标题-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79360" y="3746500"/>
              <a:ext cx="3962339" cy="945897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03349" y="2070100"/>
              <a:ext cx="4446271" cy="1852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组合 7"/>
          <p:cNvGrpSpPr/>
          <p:nvPr/>
        </p:nvGrpSpPr>
        <p:grpSpPr>
          <a:xfrm>
            <a:off x="154355" y="290366"/>
            <a:ext cx="4162545" cy="1890372"/>
            <a:chOff x="6864522" y="413821"/>
            <a:chExt cx="5509982" cy="215265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64522" y="413821"/>
              <a:ext cx="3049601" cy="2152659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10961807" y="1063936"/>
              <a:ext cx="1412697" cy="605564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4991823"/>
            <a:ext cx="2006600" cy="143018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3390630"/>
            <a:ext cx="1534232" cy="1891906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831273" y="2204488"/>
            <a:ext cx="11875" cy="352617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126176" y="2534459"/>
            <a:ext cx="0" cy="2940066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556161" y="1953128"/>
            <a:ext cx="11875" cy="415078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126176" y="5474525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837210" y="5759534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68036" y="6090063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25Z_1910.m10.i005.n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24" y="640254"/>
            <a:ext cx="10499835" cy="590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1337445" y="716106"/>
            <a:ext cx="2031325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2800">
                <a:latin typeface="Comic Sans MS" pitchFamily="66" charset="0"/>
              </a:rPr>
              <a:t>Plant trees</a:t>
            </a:r>
            <a:endParaRPr lang="zh-CN" altLang="en-US" sz="2800">
              <a:latin typeface="Comic Sans MS" pitchFamily="66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337445" y="1239326"/>
            <a:ext cx="2194832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latin typeface="Comic Sans MS" pitchFamily="66" charset="0"/>
              </a:rPr>
              <a:t>See </a:t>
            </a:r>
            <a:r>
              <a:rPr lang="en-US" altLang="zh-CN" sz="2800" dirty="0" smtClean="0">
                <a:latin typeface="Comic Sans MS" pitchFamily="66" charset="0"/>
              </a:rPr>
              <a:t>flowers</a:t>
            </a:r>
            <a:endParaRPr lang="zh-CN" altLang="en-US" sz="2800" dirty="0">
              <a:latin typeface="Comic Sans MS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215703" y="716106"/>
            <a:ext cx="228299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2800" smtClean="0">
                <a:latin typeface="Comic Sans MS" pitchFamily="66" charset="0"/>
              </a:rPr>
              <a:t>Go swimming</a:t>
            </a:r>
            <a:endParaRPr lang="zh-CN" altLang="en-US" sz="2800">
              <a:latin typeface="Comic Sans MS" pitchFamily="66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117920" y="1239326"/>
            <a:ext cx="2478564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latin typeface="Comic Sans MS" pitchFamily="66" charset="0"/>
              </a:rPr>
              <a:t>Eat ice </a:t>
            </a:r>
            <a:r>
              <a:rPr lang="en-US" altLang="zh-CN" sz="2800" dirty="0" smtClean="0">
                <a:latin typeface="Comic Sans MS" pitchFamily="66" charset="0"/>
              </a:rPr>
              <a:t>cream</a:t>
            </a:r>
            <a:endParaRPr lang="zh-CN" altLang="en-US" sz="2800" dirty="0">
              <a:latin typeface="Comic Sans MS" pitchFamily="66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51928" y="4089014"/>
            <a:ext cx="1880643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latin typeface="Comic Sans MS" pitchFamily="66" charset="0"/>
              </a:rPr>
              <a:t>Pick pears</a:t>
            </a:r>
            <a:endParaRPr lang="zh-CN" altLang="en-US" sz="2800" dirty="0">
              <a:latin typeface="Comic Sans MS" pitchFamily="66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117920" y="4089014"/>
            <a:ext cx="2823209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2800" smtClean="0">
                <a:latin typeface="Comic Sans MS" pitchFamily="66" charset="0"/>
              </a:rPr>
              <a:t>Play in the snow</a:t>
            </a:r>
            <a:endParaRPr lang="zh-CN" altLang="en-US" sz="280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57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1"/>
          <p:cNvSpPr txBox="1"/>
          <p:nvPr>
            <p:custDataLst>
              <p:tags r:id="rId1"/>
            </p:custDataLst>
          </p:nvPr>
        </p:nvSpPr>
        <p:spPr>
          <a:xfrm>
            <a:off x="1311275" y="941854"/>
            <a:ext cx="10269269" cy="1066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1" smtClean="0">
                <a:solidFill>
                  <a:srgbClr val="0070C0"/>
                </a:solidFill>
                <a:latin typeface="Comic Sans MS" panose="030F0702030302020204" pitchFamily="66" charset="0"/>
              </a:rPr>
              <a:t>Talk </a:t>
            </a:r>
            <a:r>
              <a:rPr lang="en-US" altLang="zh-CN" sz="3200" b="1">
                <a:solidFill>
                  <a:srgbClr val="0070C0"/>
                </a:solidFill>
                <a:latin typeface="Comic Sans MS" panose="030F0702030302020204" pitchFamily="66" charset="0"/>
              </a:rPr>
              <a:t>about different activities in the four seasons.</a:t>
            </a:r>
            <a:endParaRPr lang="en-US" altLang="zh-CN" sz="32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TextBox 31"/>
          <p:cNvSpPr txBox="1"/>
          <p:nvPr>
            <p:custDataLst>
              <p:tags r:id="rId2"/>
            </p:custDataLst>
          </p:nvPr>
        </p:nvSpPr>
        <p:spPr>
          <a:xfrm>
            <a:off x="1311275" y="3286238"/>
            <a:ext cx="9805904" cy="10255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3200" b="1" smtClean="0">
                <a:latin typeface="Comic Sans MS" panose="030F0702030302020204" pitchFamily="66" charset="0"/>
              </a:rPr>
              <a:t>Wu Binbin and Mike talk </a:t>
            </a:r>
            <a:r>
              <a:rPr lang="en-US" altLang="zh-CN" sz="3200" b="1">
                <a:latin typeface="Comic Sans MS" panose="030F0702030302020204" pitchFamily="66" charset="0"/>
              </a:rPr>
              <a:t>about </a:t>
            </a:r>
            <a:r>
              <a:rPr lang="en-US" altLang="zh-CN" sz="3200" b="1" smtClean="0">
                <a:latin typeface="Comic Sans MS" panose="030F0702030302020204" pitchFamily="66" charset="0"/>
              </a:rPr>
              <a:t>favorite </a:t>
            </a:r>
            <a:r>
              <a:rPr lang="en-US" altLang="zh-CN" sz="3200" b="1">
                <a:latin typeface="Comic Sans MS" panose="030F0702030302020204" pitchFamily="66" charset="0"/>
              </a:rPr>
              <a:t>seasons and </a:t>
            </a:r>
            <a:r>
              <a:rPr lang="en-US" altLang="zh-CN" sz="3200" b="1" smtClean="0">
                <a:latin typeface="Comic Sans MS" panose="030F0702030302020204" pitchFamily="66" charset="0"/>
              </a:rPr>
              <a:t>activities.</a:t>
            </a:r>
            <a:endParaRPr lang="en-US" altLang="zh-CN" sz="3200" b="1" dirty="0">
              <a:latin typeface="Comic Sans MS" panose="030F0702030302020204" pitchFamily="66" charset="0"/>
            </a:endParaRPr>
          </a:p>
        </p:txBody>
      </p:sp>
      <p:sp>
        <p:nvSpPr>
          <p:cNvPr id="2" name="箭头: 下 1"/>
          <p:cNvSpPr/>
          <p:nvPr>
            <p:custDataLst>
              <p:tags r:id="rId3"/>
            </p:custDataLst>
          </p:nvPr>
        </p:nvSpPr>
        <p:spPr>
          <a:xfrm>
            <a:off x="5315982" y="2687275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31"/>
          <p:cNvSpPr txBox="1"/>
          <p:nvPr>
            <p:custDataLst>
              <p:tags r:id="rId4"/>
            </p:custDataLst>
          </p:nvPr>
        </p:nvSpPr>
        <p:spPr>
          <a:xfrm>
            <a:off x="2391628" y="4657913"/>
            <a:ext cx="7718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</a:rPr>
              <a:t>Talk about </a:t>
            </a:r>
            <a:r>
              <a:rPr lang="en-US" altLang="zh-CN" sz="3200" b="1" dirty="0" smtClean="0">
                <a:latin typeface="Comic Sans MS" panose="030F0702030302020204" pitchFamily="66" charset="0"/>
              </a:rPr>
              <a:t>other </a:t>
            </a:r>
            <a:r>
              <a:rPr lang="en-US" altLang="zh-CN" sz="3200" b="1" dirty="0" smtClean="0">
                <a:latin typeface="Comic Sans MS" panose="030F0702030302020204" pitchFamily="66" charset="0"/>
              </a:rPr>
              <a:t>activities. </a:t>
            </a:r>
            <a:endParaRPr lang="en-US" altLang="zh-CN" sz="3200" b="1" dirty="0">
              <a:latin typeface="Comic Sans MS" panose="030F0702030302020204" pitchFamily="66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98022" y="2008019"/>
            <a:ext cx="51346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</a:rPr>
              <a:t>Learn four activities.</a:t>
            </a:r>
            <a:endParaRPr lang="zh-CN" altLang="en-US" sz="3200" b="1">
              <a:latin typeface="Comic Sans MS" panose="030F0702030302020204" pitchFamily="66" charset="0"/>
            </a:endParaRPr>
          </a:p>
        </p:txBody>
      </p:sp>
      <p:sp>
        <p:nvSpPr>
          <p:cNvPr id="13" name="箭头: 下 1"/>
          <p:cNvSpPr/>
          <p:nvPr>
            <p:custDataLst>
              <p:tags r:id="rId5"/>
            </p:custDataLst>
          </p:nvPr>
        </p:nvSpPr>
        <p:spPr>
          <a:xfrm>
            <a:off x="5328189" y="4313069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73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 bldLvl="0" animBg="1"/>
      <p:bldP spid="27" grpId="0"/>
      <p:bldP spid="3" grpId="0"/>
      <p:bldP spid="1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672568" y="1842459"/>
            <a:ext cx="4055745" cy="1447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Comic Sans MS" panose="030F0702030302020204" pitchFamily="66" charset="0"/>
              </a:rPr>
              <a:t>go on a picnic</a:t>
            </a:r>
          </a:p>
          <a:p>
            <a:r>
              <a:rPr lang="zh-CN" altLang="en-US" sz="4400">
                <a:latin typeface="Comic Sans MS" panose="030F0702030302020204" pitchFamily="66" charset="0"/>
              </a:rPr>
              <a:t>去野餐</a:t>
            </a:r>
            <a:endParaRPr lang="en-US" sz="4400" smtClean="0">
              <a:latin typeface="Comic Sans MS" panose="030F0702030302020204" pitchFamily="66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508429" y="5031144"/>
            <a:ext cx="7526020" cy="802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2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  often </a:t>
            </a:r>
            <a:r>
              <a:rPr lang="en-US" sz="32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go on a picnic</a:t>
            </a:r>
            <a:r>
              <a:rPr lang="en-US" sz="32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with my family.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5" name="圆角矩形 4"/>
          <p:cNvSpPr/>
          <p:nvPr>
            <p:custDataLst>
              <p:tags r:id="rId2"/>
            </p:custDataLst>
          </p:nvPr>
        </p:nvSpPr>
        <p:spPr>
          <a:xfrm>
            <a:off x="4616450" y="3435551"/>
            <a:ext cx="2169362" cy="4756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同义短语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TextBox 16"/>
          <p:cNvSpPr txBox="1"/>
          <p:nvPr>
            <p:custDataLst>
              <p:tags r:id="rId3"/>
            </p:custDataLst>
          </p:nvPr>
        </p:nvSpPr>
        <p:spPr>
          <a:xfrm>
            <a:off x="6922005" y="3261284"/>
            <a:ext cx="3322955" cy="9512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mic Sans MS" panose="030F0702030302020204" pitchFamily="66" charset="0"/>
              </a:rPr>
              <a:t>go for a picnic</a:t>
            </a:r>
          </a:p>
        </p:txBody>
      </p:sp>
      <p:pic>
        <p:nvPicPr>
          <p:cNvPr id="6" name="图片 5" descr="go on a picnic_副本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2465" y="1569715"/>
            <a:ext cx="3261504" cy="322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go on a picnic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17405" y="1842459"/>
            <a:ext cx="732155" cy="697865"/>
          </a:xfrm>
          <a:prstGeom prst="rect">
            <a:avLst/>
          </a:prstGeom>
        </p:spPr>
      </p:pic>
      <p:sp>
        <p:nvSpPr>
          <p:cNvPr id="12" name="文本框 8"/>
          <p:cNvSpPr txBox="1"/>
          <p:nvPr/>
        </p:nvSpPr>
        <p:spPr>
          <a:xfrm>
            <a:off x="777368" y="556986"/>
            <a:ext cx="3462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Learn new words</a:t>
            </a:r>
            <a:r>
              <a:rPr lang="zh-CN" alt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436760"/>
            <a:ext cx="605641" cy="746835"/>
          </a:xfrm>
          <a:prstGeom prst="rect">
            <a:avLst/>
          </a:prstGeom>
        </p:spPr>
      </p:pic>
      <p:sp>
        <p:nvSpPr>
          <p:cNvPr id="14" name="文本框 19"/>
          <p:cNvSpPr txBox="1"/>
          <p:nvPr/>
        </p:nvSpPr>
        <p:spPr>
          <a:xfrm>
            <a:off x="5369943" y="194776"/>
            <a:ext cx="3329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44546A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learn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154" b="97115" l="22430" r="9158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0" t="19530"/>
          <a:stretch>
            <a:fillRect/>
          </a:stretch>
        </p:blipFill>
        <p:spPr bwMode="auto">
          <a:xfrm>
            <a:off x="4700954" y="203289"/>
            <a:ext cx="668989" cy="638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0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/>
      <p:bldP spid="3" grpId="0"/>
      <p:bldP spid="5" grpId="0" bldLvl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166669" y="744320"/>
            <a:ext cx="5673926" cy="9882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4400" smtClean="0">
                <a:solidFill>
                  <a:srgbClr val="FF0000"/>
                </a:solidFill>
                <a:latin typeface="Comic Sans MS" panose="030F0702030302020204" pitchFamily="66" charset="0"/>
              </a:rPr>
              <a:t>go swimmin</a:t>
            </a:r>
            <a:r>
              <a:rPr lang="en-US" altLang="zh-CN" sz="4400" smtClean="0">
                <a:latin typeface="Comic Sans MS" panose="030F0702030302020204" pitchFamily="66" charset="0"/>
              </a:rPr>
              <a:t> </a:t>
            </a:r>
            <a:r>
              <a:rPr lang="zh-CN" altLang="en-US" sz="4400" smtClean="0">
                <a:latin typeface="Comic Sans MS" panose="030F0702030302020204" pitchFamily="66" charset="0"/>
              </a:rPr>
              <a:t>去游泳</a:t>
            </a:r>
          </a:p>
        </p:txBody>
      </p:sp>
      <p:sp>
        <p:nvSpPr>
          <p:cNvPr id="5" name="圆角矩形 4"/>
          <p:cNvSpPr/>
          <p:nvPr>
            <p:custDataLst>
              <p:tags r:id="rId1"/>
            </p:custDataLst>
          </p:nvPr>
        </p:nvSpPr>
        <p:spPr>
          <a:xfrm>
            <a:off x="4262938" y="2826543"/>
            <a:ext cx="1192405" cy="5660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拓展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TextBox 16"/>
          <p:cNvSpPr txBox="1"/>
          <p:nvPr>
            <p:custDataLst>
              <p:tags r:id="rId2"/>
            </p:custDataLst>
          </p:nvPr>
        </p:nvSpPr>
        <p:spPr>
          <a:xfrm>
            <a:off x="5802699" y="2488390"/>
            <a:ext cx="5060816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mic Sans MS" panose="030F0702030302020204" pitchFamily="66" charset="0"/>
              </a:rPr>
              <a:t>go shopping</a:t>
            </a:r>
            <a:r>
              <a:rPr lang="zh-CN" sz="3200" dirty="0" smtClean="0">
                <a:latin typeface="Comic Sans MS" panose="030F0702030302020204" pitchFamily="66" charset="0"/>
              </a:rPr>
              <a:t>去购物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go fishing</a:t>
            </a:r>
            <a:r>
              <a:rPr lang="zh-CN" altLang="zh-CN" sz="3200" dirty="0" smtClean="0">
                <a:latin typeface="Comic Sans MS" panose="030F0702030302020204" pitchFamily="66" charset="0"/>
              </a:rPr>
              <a:t>去钓鱼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go running</a:t>
            </a:r>
            <a:r>
              <a:rPr lang="zh-CN" altLang="zh-CN" sz="3200" dirty="0" smtClean="0">
                <a:latin typeface="Comic Sans MS" panose="030F0702030302020204" pitchFamily="66" charset="0"/>
              </a:rPr>
              <a:t>去跑步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go skating</a:t>
            </a:r>
            <a:r>
              <a:rPr lang="zh-CN" altLang="zh-CN" sz="3200" dirty="0" smtClean="0">
                <a:latin typeface="Comic Sans MS" panose="030F0702030302020204" pitchFamily="66" charset="0"/>
              </a:rPr>
              <a:t>去滑冰</a:t>
            </a:r>
          </a:p>
        </p:txBody>
      </p:sp>
      <p:sp>
        <p:nvSpPr>
          <p:cNvPr id="12" name="TextBox 11"/>
          <p:cNvSpPr txBox="1"/>
          <p:nvPr>
            <p:custDataLst>
              <p:tags r:id="rId3"/>
            </p:custDataLst>
          </p:nvPr>
        </p:nvSpPr>
        <p:spPr>
          <a:xfrm>
            <a:off x="1734153" y="5534440"/>
            <a:ext cx="68834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I </a:t>
            </a:r>
            <a:r>
              <a:rPr lang="en-US" altLang="zh-CN" sz="32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often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go swimming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in summer!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3" name="圆角矩形 2"/>
          <p:cNvSpPr/>
          <p:nvPr>
            <p:custDataLst>
              <p:tags r:id="rId4"/>
            </p:custDataLst>
          </p:nvPr>
        </p:nvSpPr>
        <p:spPr>
          <a:xfrm>
            <a:off x="4262723" y="1853067"/>
            <a:ext cx="2315845" cy="6934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同义短语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TextBox 16"/>
          <p:cNvSpPr txBox="1"/>
          <p:nvPr>
            <p:custDataLst>
              <p:tags r:id="rId5"/>
            </p:custDataLst>
          </p:nvPr>
        </p:nvSpPr>
        <p:spPr>
          <a:xfrm>
            <a:off x="6716363" y="1653677"/>
            <a:ext cx="3802380" cy="9461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mic Sans MS" panose="030F0702030302020204" pitchFamily="66" charset="0"/>
              </a:rPr>
              <a:t>go for a swim</a:t>
            </a:r>
          </a:p>
        </p:txBody>
      </p:sp>
      <p:sp>
        <p:nvSpPr>
          <p:cNvPr id="8" name="右大括号 7"/>
          <p:cNvSpPr/>
          <p:nvPr/>
        </p:nvSpPr>
        <p:spPr>
          <a:xfrm>
            <a:off x="9439243" y="2943362"/>
            <a:ext cx="184785" cy="2484120"/>
          </a:xfrm>
          <a:prstGeom prst="rightBrac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16"/>
          <p:cNvSpPr txBox="1"/>
          <p:nvPr>
            <p:custDataLst>
              <p:tags r:id="rId6"/>
            </p:custDataLst>
          </p:nvPr>
        </p:nvSpPr>
        <p:spPr>
          <a:xfrm>
            <a:off x="9730708" y="3752987"/>
            <a:ext cx="1903730" cy="8648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mic Sans MS" panose="030F0702030302020204" pitchFamily="66" charset="0"/>
              </a:rPr>
              <a:t>go+v-ing</a:t>
            </a:r>
          </a:p>
        </p:txBody>
      </p:sp>
      <p:pic>
        <p:nvPicPr>
          <p:cNvPr id="7" name="go swimming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036685" y="776588"/>
            <a:ext cx="619125" cy="61912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68" y="1415777"/>
            <a:ext cx="3459536" cy="2987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6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/>
      <p:bldP spid="5" grpId="0" bldLvl="0" animBg="1"/>
      <p:bldP spid="17" grpId="0"/>
      <p:bldP spid="12" grpId="0"/>
      <p:bldP spid="3" grpId="0" bldLvl="0" animBg="1"/>
      <p:bldP spid="4" grpId="0"/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464175" y="951230"/>
            <a:ext cx="3340100" cy="889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Comic Sans MS" panose="030F0702030302020204" pitchFamily="66" charset="0"/>
              </a:rPr>
              <a:t>pick apples</a:t>
            </a:r>
          </a:p>
          <a:p>
            <a:r>
              <a:rPr lang="zh-CN" altLang="en-US" sz="4400" smtClean="0">
                <a:latin typeface="Comic Sans MS" panose="030F0702030302020204" pitchFamily="66" charset="0"/>
              </a:rPr>
              <a:t>摘苹果</a:t>
            </a: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352575" y="4994275"/>
            <a:ext cx="7825740" cy="802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2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 </a:t>
            </a:r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can </a:t>
            </a:r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pick apples</a:t>
            </a:r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in autumn.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2" name="圆角矩形 1"/>
          <p:cNvSpPr/>
          <p:nvPr>
            <p:custDataLst>
              <p:tags r:id="rId2"/>
            </p:custDataLst>
          </p:nvPr>
        </p:nvSpPr>
        <p:spPr>
          <a:xfrm>
            <a:off x="5385015" y="3315356"/>
            <a:ext cx="1192405" cy="5660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拓展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TextBox 16"/>
          <p:cNvSpPr txBox="1"/>
          <p:nvPr>
            <p:custDataLst>
              <p:tags r:id="rId3"/>
            </p:custDataLst>
          </p:nvPr>
        </p:nvSpPr>
        <p:spPr>
          <a:xfrm>
            <a:off x="6856095" y="3114675"/>
            <a:ext cx="3896360" cy="1879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mic Sans MS" panose="030F0702030302020204" pitchFamily="66" charset="0"/>
              </a:rPr>
              <a:t>pick up</a:t>
            </a:r>
            <a:r>
              <a:rPr lang="zh-CN" sz="3200" dirty="0" smtClean="0">
                <a:latin typeface="Comic Sans MS" panose="030F0702030302020204" pitchFamily="66" charset="0"/>
              </a:rPr>
              <a:t>拾起，拿起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pick out</a:t>
            </a:r>
            <a:r>
              <a:rPr lang="zh-CN" altLang="zh-CN" sz="3200" dirty="0" smtClean="0">
                <a:latin typeface="Comic Sans MS" panose="030F0702030302020204" pitchFamily="66" charset="0"/>
              </a:rPr>
              <a:t>挑选出</a:t>
            </a:r>
          </a:p>
        </p:txBody>
      </p:sp>
      <p:pic>
        <p:nvPicPr>
          <p:cNvPr id="6" name="图片 5" descr="pick apples_副本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15720" y="1395730"/>
            <a:ext cx="3887470" cy="2738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k apples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94712" y="1086167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2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/>
      <p:bldP spid="3" grpId="0"/>
      <p:bldP spid="2" grpId="0" bldLvl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035282" y="829658"/>
            <a:ext cx="4581525" cy="15551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Comic Sans MS" panose="030F0702030302020204" pitchFamily="66" charset="0"/>
              </a:rPr>
              <a:t>make a snowman</a:t>
            </a:r>
          </a:p>
          <a:p>
            <a:r>
              <a:rPr lang="en-US" sz="4400" smtClean="0">
                <a:latin typeface="Comic Sans MS" panose="030F0702030302020204" pitchFamily="66" charset="0"/>
              </a:rPr>
              <a:t>  </a:t>
            </a:r>
            <a:r>
              <a:rPr lang="zh-CN" altLang="en-US" sz="4400" smtClean="0">
                <a:latin typeface="Comic Sans MS" panose="030F0702030302020204" pitchFamily="66" charset="0"/>
              </a:rPr>
              <a:t>堆雪人</a:t>
            </a: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971424" y="5670065"/>
            <a:ext cx="7825740" cy="802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2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 </a:t>
            </a:r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can </a:t>
            </a:r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make a snowman</a:t>
            </a:r>
            <a:r>
              <a:rPr lang="en-US" altLang="zh-CN" sz="32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in winter.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2" name="圆角矩形 1"/>
          <p:cNvSpPr/>
          <p:nvPr>
            <p:custDataLst>
              <p:tags r:id="rId2"/>
            </p:custDataLst>
          </p:nvPr>
        </p:nvSpPr>
        <p:spPr>
          <a:xfrm>
            <a:off x="4882157" y="2675013"/>
            <a:ext cx="1192405" cy="5660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拓展</a:t>
            </a:r>
            <a:endParaRPr lang="zh-CN" altLang="en-US" sz="3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TextBox 16"/>
          <p:cNvSpPr txBox="1"/>
          <p:nvPr>
            <p:custDataLst>
              <p:tags r:id="rId3"/>
            </p:custDataLst>
          </p:nvPr>
        </p:nvSpPr>
        <p:spPr>
          <a:xfrm>
            <a:off x="6193857" y="2384773"/>
            <a:ext cx="5617210" cy="29190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mic Sans MS" panose="030F0702030302020204" pitchFamily="66" charset="0"/>
              </a:rPr>
              <a:t>make the bed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整理床铺</a:t>
            </a:r>
            <a:endParaRPr lang="en-US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mic Sans MS" panose="030F0702030302020204" pitchFamily="66" charset="0"/>
              </a:rPr>
              <a:t>make a fire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生火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mic Sans MS" panose="030F0702030302020204" pitchFamily="66" charset="0"/>
              </a:rPr>
              <a:t>make friends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交朋友</a:t>
            </a:r>
            <a:endParaRPr lang="en-US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Comic Sans MS" panose="030F0702030302020204" pitchFamily="66" charset="0"/>
              </a:rPr>
              <a:t>make a face</a:t>
            </a:r>
            <a:r>
              <a:rPr lang="zh-CN" sz="3200" dirty="0" smtClean="0">
                <a:latin typeface="Comic Sans MS" panose="030F0702030302020204" pitchFamily="66" charset="0"/>
              </a:rPr>
              <a:t>做鬼脸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1211" y="1342522"/>
            <a:ext cx="3772535" cy="3267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make a snowman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87602" y="98809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5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/>
      <p:bldP spid="3" grpId="0"/>
      <p:bldP spid="2" grpId="0" bldLvl="0" animBg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TdjZWYzNWRlMTM2NWY2ODAxZjFiZmExYWJmYWRhNz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2">
            <a:lumMod val="60000"/>
            <a:lumOff val="40000"/>
          </a:schemeClr>
        </a:solidFill>
      </a:spPr>
      <a:bodyPr wrap="square">
        <a:noAutofit/>
      </a:bodyPr>
      <a:lstStyle>
        <a:defPPr>
          <a:lnSpc>
            <a:spcPct val="120000"/>
          </a:lnSpc>
          <a:defRPr lang="zh-CN" altLang="en-US" sz="32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</TotalTime>
  <Words>1017</Words>
  <Application>Microsoft Office PowerPoint</Application>
  <PresentationFormat>自定义</PresentationFormat>
  <Paragraphs>181</Paragraphs>
  <Slides>31</Slides>
  <Notes>13</Notes>
  <HiddenSlides>0</HiddenSlides>
  <MMClips>5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2" baseType="lpstr"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qwe</cp:lastModifiedBy>
  <cp:revision>1044</cp:revision>
  <dcterms:created xsi:type="dcterms:W3CDTF">2019-08-19T07:47:00Z</dcterms:created>
  <dcterms:modified xsi:type="dcterms:W3CDTF">2024-03-12T01:22:17Z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47C72C741E62430EA75AC32066011B85_13</vt:lpwstr>
  </property>
  <property fmtid="{D5CDD505-2E9C-101B-9397-08002B2CF9AE}" pid="3" name="KSOProductBuildVer">
    <vt:lpwstr>2052-12.1.0.16120</vt:lpwstr>
  </property>
</Properties>
</file>