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6"/>
  </p:notesMasterIdLst>
  <p:handoutMasterIdLst>
    <p:handoutMasterId r:id="rId27"/>
  </p:handoutMasterIdLst>
  <p:sldIdLst>
    <p:sldId id="265" r:id="rId3"/>
    <p:sldId id="364" r:id="rId4"/>
    <p:sldId id="379" r:id="rId5"/>
    <p:sldId id="380" r:id="rId6"/>
    <p:sldId id="381" r:id="rId7"/>
    <p:sldId id="382" r:id="rId8"/>
    <p:sldId id="365" r:id="rId9"/>
    <p:sldId id="286" r:id="rId10"/>
    <p:sldId id="384" r:id="rId11"/>
    <p:sldId id="385" r:id="rId12"/>
    <p:sldId id="366" r:id="rId13"/>
    <p:sldId id="287" r:id="rId14"/>
    <p:sldId id="387" r:id="rId15"/>
    <p:sldId id="386" r:id="rId16"/>
    <p:sldId id="283" r:id="rId17"/>
    <p:sldId id="375" r:id="rId18"/>
    <p:sldId id="296" r:id="rId19"/>
    <p:sldId id="289" r:id="rId20"/>
    <p:sldId id="290" r:id="rId21"/>
    <p:sldId id="372" r:id="rId22"/>
    <p:sldId id="363" r:id="rId23"/>
    <p:sldId id="282" r:id="rId24"/>
    <p:sldId id="27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55E1"/>
    <a:srgbClr val="FF5B5B"/>
    <a:srgbClr val="F4EE00"/>
    <a:srgbClr val="F68100"/>
    <a:srgbClr val="4BB3B1"/>
    <a:srgbClr val="CFCA02"/>
    <a:srgbClr val="6CC2C0"/>
    <a:srgbClr val="B5E0E9"/>
    <a:srgbClr val="00FFFF"/>
    <a:srgbClr val="39A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2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24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85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s%20sing.sw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wav"/><Relationship Id="rId7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hyperlink" Target="&#36229;&#38142;&#25509;&#25991;&#20214;/B%20lets%20learn.sw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33515"/>
            <a:ext cx="5663733" cy="3708514"/>
            <a:chOff x="-209932" y="2289482"/>
            <a:chExt cx="5663733" cy="3708514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2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err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favourite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day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20404" y="4170947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learn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Ask and answer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88207" y="4041839"/>
            <a:ext cx="6959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B: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 like winter best. I often make a snowman.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247" y="404415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A:</a:t>
            </a:r>
            <a:endParaRPr lang="zh-CN" alt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71524" y="1069692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do, B say. </a:t>
            </a:r>
            <a:endParaRPr lang="zh-CN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5943" y="2398822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For example: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154" y="3459856"/>
            <a:ext cx="5566318" cy="279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2146" y="574027"/>
            <a:ext cx="7899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at the picture and say the phrases.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" name="图片 1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38936" t="14962" r="35621" b="70726"/>
          <a:stretch>
            <a:fillRect/>
          </a:stretch>
        </p:blipFill>
        <p:spPr bwMode="auto">
          <a:xfrm>
            <a:off x="4257735" y="2035959"/>
            <a:ext cx="3028951" cy="302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30094" t="31927" r="45579" b="54163"/>
          <a:stretch>
            <a:fillRect/>
          </a:stretch>
        </p:blipFill>
        <p:spPr bwMode="auto">
          <a:xfrm>
            <a:off x="4324116" y="2078500"/>
            <a:ext cx="2896188" cy="29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958620" y="5436184"/>
            <a:ext cx="2282997" cy="667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 swimming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7063" y="5408825"/>
            <a:ext cx="2398413" cy="667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 on a picnic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7403" y="5407015"/>
            <a:ext cx="1997663" cy="667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pick apples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9453" y="5393180"/>
            <a:ext cx="29770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make a snowman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5252" t="31927" r="69746" b="54163"/>
          <a:stretch>
            <a:fillRect/>
          </a:stretch>
        </p:blipFill>
        <p:spPr bwMode="auto">
          <a:xfrm>
            <a:off x="4283919" y="2078500"/>
            <a:ext cx="2976582" cy="29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 l="64419" t="14962" r="12028" b="70726"/>
          <a:stretch>
            <a:fillRect/>
          </a:stretch>
        </p:blipFill>
        <p:spPr bwMode="auto">
          <a:xfrm>
            <a:off x="4370263" y="2035959"/>
            <a:ext cx="2803895" cy="302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954" y="1109570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How to write the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241" y="1634372"/>
            <a:ext cx="53976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Which season do you like best?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09104" y="6355751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点击画面 播放视频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145" y="4983838"/>
            <a:ext cx="10616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在练习书写时，不要写的太快，笔尖不要太轻，一定要有力度，放慢速度，笔画一定要写到位，但注意不要出格。</a:t>
            </a:r>
          </a:p>
        </p:txBody>
      </p:sp>
      <p:sp>
        <p:nvSpPr>
          <p:cNvPr id="28" name="矩形 27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9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0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385762" y="197165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95246" y="217167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80960" y="181448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09536" y="2314550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6672" y="2414572"/>
            <a:ext cx="38379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like the spring best.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86041" y="275185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395525" y="295187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81239" y="259468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09815" y="3094750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3527" y="3248886"/>
            <a:ext cx="70038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There are beautiful flowers everywhere.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357184" y="3586168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366668" y="3786188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52382" y="3428998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380958" y="3929064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2398" y="4143380"/>
            <a:ext cx="6369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often go on a picnic with my family.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86055" y="4480662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95539" y="4680682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381253" y="4323492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409829" y="4823558"/>
            <a:ext cx="6915150" cy="2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/>
          <a:srcRect l="38936" t="14962" r="12028" b="70726"/>
          <a:stretch>
            <a:fillRect/>
          </a:stretch>
        </p:blipFill>
        <p:spPr bwMode="auto">
          <a:xfrm>
            <a:off x="7672386" y="1800215"/>
            <a:ext cx="4214813" cy="21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4843" y="813053"/>
            <a:ext cx="8941157" cy="605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There are beautiful flowers everywhere.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4842" y="1754160"/>
            <a:ext cx="10404197" cy="468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该句为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there be</a:t>
            </a:r>
            <a:r>
              <a:rPr lang="zh-CN" alt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句型结构的句子。表示的是“某处有（存在）某人或某物”。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e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verywhere</a:t>
            </a:r>
            <a:r>
              <a:rPr lang="zh-CN" alt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意思是“每个地方；到处”。</a:t>
            </a:r>
            <a:r>
              <a:rPr lang="zh-CN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　　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</a:t>
            </a:r>
            <a:endParaRPr lang="en-US" altLang="zh-CN" sz="3200" dirty="0" smtClean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句型</a:t>
            </a:r>
            <a:r>
              <a:rPr lang="zh-CN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结构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There be(am/is/are/was/were)+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名词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地点状语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</a:p>
          <a:p>
            <a:pPr marL="514350" indent="-514350">
              <a:lnSpc>
                <a:spcPct val="150000"/>
              </a:lnSpc>
            </a:pPr>
            <a:r>
              <a:rPr lang="zh-CN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注意</a:t>
            </a:r>
            <a:r>
              <a:rPr lang="zh-CN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】</a:t>
            </a:r>
            <a:r>
              <a:rPr lang="zh-CN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there 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句型中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动词的形式要和其后的主语在人称和数上保持一致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</a:pP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34" y="883920"/>
            <a:ext cx="9805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如果句子的主语是单数的可数名词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或是不可数名词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, 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be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动词用 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is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was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句子的主语是复数名词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be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动词就用 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are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were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6074" y="3976528"/>
            <a:ext cx="997296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　　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e.g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There are three books on the desk.</a:t>
            </a:r>
            <a:endParaRPr lang="zh-CN" altLang="zh-CN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      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There is a basketball in the box.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微信图片_2020072011115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57264"/>
            <a:ext cx="12192001" cy="6072186"/>
          </a:xfrm>
          <a:prstGeom prst="rect">
            <a:avLst/>
          </a:prstGeom>
          <a:noFill/>
        </p:spPr>
      </p:pic>
      <p:grpSp>
        <p:nvGrpSpPr>
          <p:cNvPr id="8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13154" y="1955290"/>
            <a:ext cx="3258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13756" y="3197896"/>
            <a:ext cx="29632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Winter. I often play in the snow.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70492" y="2436149"/>
            <a:ext cx="338226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 on a picnic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 swimming 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pick apples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make a snowman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play in the snow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plant flowers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eat ice cream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4158" y="870930"/>
            <a:ext cx="306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Ask and answer.</a:t>
            </a:r>
          </a:p>
        </p:txBody>
      </p:sp>
      <p:sp>
        <p:nvSpPr>
          <p:cNvPr id="14" name="矩形 13"/>
          <p:cNvSpPr/>
          <p:nvPr/>
        </p:nvSpPr>
        <p:spPr>
          <a:xfrm>
            <a:off x="3961712" y="162329"/>
            <a:ext cx="277672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Ask and answer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9" name="ïŝḻiḓê"/>
          <p:cNvSpPr/>
          <p:nvPr/>
        </p:nvSpPr>
        <p:spPr bwMode="auto">
          <a:xfrm>
            <a:off x="2602574" y="251301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1" name="ïŝḻiḓê"/>
          <p:cNvSpPr/>
          <p:nvPr/>
        </p:nvSpPr>
        <p:spPr bwMode="auto">
          <a:xfrm flipH="1">
            <a:off x="6698328" y="209032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321" y="210920"/>
            <a:ext cx="362295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Comic Sans MS" panose="030F0702030302020204" pitchFamily="66" charset="0"/>
              </a:rPr>
              <a:t>Pair work.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81290" y="2143116"/>
            <a:ext cx="30364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Spring. I often….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9984" y="3000372"/>
            <a:ext cx="33057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Summer. I often….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10116" y="4286256"/>
            <a:ext cx="3214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Autumn. I often….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3124" y="5429264"/>
            <a:ext cx="31454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Winter. I often….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2895" y="1355215"/>
            <a:ext cx="68824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7" name="Picture 2" descr="C:\Users\Administrator\Desktop\五下英语课件\人教PEP五下教材图片\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39834" t="16286" r="43774" b="69088"/>
          <a:stretch>
            <a:fillRect/>
          </a:stretch>
        </p:blipFill>
        <p:spPr bwMode="auto">
          <a:xfrm>
            <a:off x="2700349" y="2971799"/>
            <a:ext cx="996753" cy="1185880"/>
          </a:xfrm>
          <a:prstGeom prst="rect">
            <a:avLst/>
          </a:prstGeom>
          <a:noFill/>
        </p:spPr>
      </p:pic>
      <p:pic>
        <p:nvPicPr>
          <p:cNvPr id="18" name="Picture 2" descr="C:\Users\Administrator\Desktop\五下英语课件\人教PEP五下教材图片\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57935" t="16286" r="25924" b="69088"/>
          <a:stretch>
            <a:fillRect/>
          </a:stretch>
        </p:blipFill>
        <p:spPr bwMode="auto">
          <a:xfrm>
            <a:off x="3886210" y="4100495"/>
            <a:ext cx="981418" cy="1185880"/>
          </a:xfrm>
          <a:prstGeom prst="rect">
            <a:avLst/>
          </a:prstGeom>
          <a:noFill/>
        </p:spPr>
      </p:pic>
      <p:pic>
        <p:nvPicPr>
          <p:cNvPr id="19" name="Picture 2" descr="C:\Users\Administrator\Desktop\五下英语课件\人教PEP五下教材图片\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75701" t="16286" r="7739" b="69088"/>
          <a:stretch>
            <a:fillRect/>
          </a:stretch>
        </p:blipFill>
        <p:spPr bwMode="auto">
          <a:xfrm>
            <a:off x="4976824" y="5186346"/>
            <a:ext cx="1006976" cy="1185880"/>
          </a:xfrm>
          <a:prstGeom prst="rect">
            <a:avLst/>
          </a:prstGeom>
          <a:noFill/>
        </p:spPr>
      </p:pic>
      <p:pic>
        <p:nvPicPr>
          <p:cNvPr id="20" name="Picture 2" descr="C:\Users\Administrator\Desktop\五下英语课件\人教PEP五下教材图片\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20612" t="16286" r="62239" b="73690"/>
          <a:stretch>
            <a:fillRect/>
          </a:stretch>
        </p:blipFill>
        <p:spPr bwMode="auto">
          <a:xfrm>
            <a:off x="1514483" y="2071672"/>
            <a:ext cx="1042757" cy="1165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083" y="171239"/>
            <a:ext cx="2823210" cy="48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Comic Sans MS" panose="030F0702030302020204" pitchFamily="66" charset="0"/>
                <a:ea typeface="Gulim" panose="020B0600000101010101" pitchFamily="34" charset="-127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434" y="1194618"/>
            <a:ext cx="1098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幸福存在于生活之中，而生活存在于劳动之中。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列夫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托尔斯泰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293" y="5419949"/>
            <a:ext cx="891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Happiness exists in life, while life exists in labor.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http://img.itc.cn/x/m_-250x100_1_saa/saapic/t/22193868.png_s780"/>
          <p:cNvPicPr>
            <a:picLocks noChangeAspect="1" noChangeArrowheads="1"/>
          </p:cNvPicPr>
          <p:nvPr/>
        </p:nvPicPr>
        <p:blipFill>
          <a:blip r:embed="rId2"/>
          <a:srcRect b="18922"/>
          <a:stretch>
            <a:fillRect/>
          </a:stretch>
        </p:blipFill>
        <p:spPr bwMode="auto">
          <a:xfrm>
            <a:off x="2198687" y="1917700"/>
            <a:ext cx="7245350" cy="322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08068" y="4765336"/>
            <a:ext cx="2569934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pick apples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202228" y="1251824"/>
            <a:ext cx="5305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、看图片写短语。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1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3314" name="图片 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115" y="1836600"/>
            <a:ext cx="2978055" cy="244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图片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0" y="1996440"/>
            <a:ext cx="2370595" cy="22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图片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2" y="2301240"/>
            <a:ext cx="3120075" cy="19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图片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65945" y="2194561"/>
            <a:ext cx="2256745" cy="193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直接连接符 28"/>
          <p:cNvCxnSpPr/>
          <p:nvPr/>
        </p:nvCxnSpPr>
        <p:spPr>
          <a:xfrm>
            <a:off x="583776" y="5455888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97775" y="5274821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18780" y="5006188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597773" y="4776305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889486" y="4799460"/>
            <a:ext cx="3579826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make a snowman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2889486" y="5449284"/>
            <a:ext cx="3435106" cy="66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2889486" y="5263705"/>
            <a:ext cx="3435106" cy="131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2958579" y="4999704"/>
            <a:ext cx="3366013" cy="1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009301" y="4784221"/>
            <a:ext cx="3186701" cy="152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6324592" y="5464524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6324592" y="5246407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6324592" y="5030189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6186475" y="4796828"/>
            <a:ext cx="2828946" cy="26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6164512" y="4749303"/>
            <a:ext cx="3150221" cy="6694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go on a picnic</a:t>
            </a:r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8996364" y="4775862"/>
            <a:ext cx="2956259" cy="6694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go swimming</a:t>
            </a:r>
          </a:p>
        </p:txBody>
      </p:sp>
      <p:cxnSp>
        <p:nvCxnSpPr>
          <p:cNvPr id="62" name="直接连接符 61"/>
          <p:cNvCxnSpPr/>
          <p:nvPr/>
        </p:nvCxnSpPr>
        <p:spPr>
          <a:xfrm>
            <a:off x="9015421" y="5469592"/>
            <a:ext cx="26404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9015421" y="5246407"/>
            <a:ext cx="2654426" cy="17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9015421" y="5051449"/>
            <a:ext cx="2654426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9015421" y="4818087"/>
            <a:ext cx="2654424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42" grpId="0"/>
      <p:bldP spid="60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94635" y="1800413"/>
            <a:ext cx="10226508" cy="31947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 ) 1.There ________beautiful flowers.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A. am           	B. is            	C. are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 ) 2.I often plant flowers ________ my family.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A. with           	B. and           	C. both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 ) 3.I often play ________ the snow.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A. on            	B. under          	C. 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4173" y="1869715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543580" y="1102036"/>
            <a:ext cx="45008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5408" y="2887976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6366" y="393002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00" y="849086"/>
            <a:ext cx="31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Make a dialogue.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70636" y="2108055"/>
            <a:ext cx="8197478" cy="260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 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like …best. 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Why? 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Because…</a:t>
            </a:r>
          </a:p>
        </p:txBody>
      </p:sp>
      <p:grpSp>
        <p:nvGrpSpPr>
          <p:cNvPr id="5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6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94635" y="1803235"/>
            <a:ext cx="10226508" cy="36379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snow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often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play (.)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______________________________________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season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like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which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best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you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do   (?)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______________________________________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winter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like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best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do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why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you (?)  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4715" y="2399839"/>
            <a:ext cx="4839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often play in the snow.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9564" y="3634905"/>
            <a:ext cx="626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season do you like best?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044" y="4779609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do you like winter best? </a:t>
            </a: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869731" y="1059407"/>
            <a:ext cx="4775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连词成句</a:t>
            </a:r>
            <a:r>
              <a:rPr kumimoji="1" lang="zh-CN" altLang="zh-CN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28" name="图片 27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8984" y="5397682"/>
            <a:ext cx="1473016" cy="146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358328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61950" y="1855961"/>
            <a:ext cx="7557428" cy="2971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picnic, pick, snowman, swimming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，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并复习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了表示频度的副词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often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—Which season do you like best?</a:t>
            </a:r>
          </a:p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— Winter. I often play in the snow.</a:t>
            </a: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25360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4041053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393125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894893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“Ask and answer”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349779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favourite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 season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write a short passage.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57613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399157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461440" y="1774365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60500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90800" y="1894820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does Amy like best?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2550140"/>
            <a:ext cx="537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Amy likes autumn best.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3388340"/>
            <a:ext cx="537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about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4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8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4158" y="849088"/>
            <a:ext cx="725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answer the questions.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70" y="1917710"/>
            <a:ext cx="882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does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like best?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158" y="2682240"/>
            <a:ext cx="473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Spring.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158" y="3502670"/>
            <a:ext cx="882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Why does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like spring best?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52612">
                        <a14:foregroundMark x1="3980" y1="23741" x2="2736" y2="37410"/>
                        <a14:foregroundMark x1="8955" y1="74101" x2="7090" y2="98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60" y="961083"/>
            <a:ext cx="4902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6090" y="4428825"/>
            <a:ext cx="632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he often goes on a picnic with his family in spring.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200" y="3502670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标准英文手写带格体" panose="02000500000000000000" pitchFamily="2" charset="0"/>
              </a:rPr>
              <a:t>g</a:t>
            </a:r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o on a picnic</a:t>
            </a:r>
            <a:endParaRPr lang="zh-CN" altLang="en-US" sz="5400" dirty="0" smtClean="0">
              <a:solidFill>
                <a:srgbClr val="FF0000"/>
              </a:solidFill>
              <a:latin typeface="标准英文手写带格体" panose="02000500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05460" y="196630"/>
            <a:ext cx="193514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6" name="ïŝḻiḓê"/>
          <p:cNvSpPr/>
          <p:nvPr/>
        </p:nvSpPr>
        <p:spPr bwMode="auto">
          <a:xfrm>
            <a:off x="3425534" y="28560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7" name="ïŝḻiḓê"/>
          <p:cNvSpPr/>
          <p:nvPr/>
        </p:nvSpPr>
        <p:spPr bwMode="auto">
          <a:xfrm flipH="1">
            <a:off x="7521288" y="24333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pic>
        <p:nvPicPr>
          <p:cNvPr id="2" name="go on a picni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87200" y="3659535"/>
            <a:ext cx="609600" cy="609600"/>
          </a:xfrm>
          <a:prstGeom prst="rect">
            <a:avLst/>
          </a:prstGeom>
        </p:spPr>
      </p:pic>
      <p:pic>
        <p:nvPicPr>
          <p:cNvPr id="18" name="B Let's lear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09.861816" end="33360.8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849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5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871" r="100000">
                        <a14:foregroundMark x1="56841" y1="18945" x2="58333" y2="62110"/>
                        <a14:foregroundMark x1="53980" y1="18225" x2="53358" y2="59712"/>
                        <a14:foregroundMark x1="63930" y1="89688" x2="91294" y2="85372"/>
                        <a14:foregroundMark x1="84453" y1="18945" x2="94154" y2="56595"/>
                        <a14:foregroundMark x1="80473" y1="26619" x2="90423" y2="84892"/>
                        <a14:foregroundMark x1="97512" y1="3837" x2="99378" y2="9353"/>
                        <a14:foregroundMark x1="58333" y1="91367" x2="82338" y2="98082"/>
                        <a14:foregroundMark x1="75124" y1="60911" x2="78856" y2="87290"/>
                        <a14:foregroundMark x1="85075" y1="33813" x2="92289" y2="66906"/>
                        <a14:foregroundMark x1="90672" y1="42206" x2="75746" y2="56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460" y="1350055"/>
            <a:ext cx="6587446" cy="341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3076" y="2293164"/>
            <a:ext cx="52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is it?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6135" y="3057713"/>
            <a:ext cx="326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3076" y="4003644"/>
            <a:ext cx="52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do you do in summer?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7006" y="5044966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标准英文手写带格体" panose="02000500000000000000" pitchFamily="2" charset="0"/>
              </a:rPr>
              <a:t>g</a:t>
            </a:r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o swimming</a:t>
            </a:r>
            <a:endParaRPr lang="zh-CN" altLang="en-US" sz="5400" dirty="0" smtClean="0">
              <a:solidFill>
                <a:srgbClr val="FF0000"/>
              </a:solidFill>
              <a:latin typeface="标准英文手写带格体" panose="02000500000000000000" pitchFamily="2" charset="0"/>
            </a:endParaRPr>
          </a:p>
        </p:txBody>
      </p:sp>
      <p:pic>
        <p:nvPicPr>
          <p:cNvPr id="10" name="图片 9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2" name="go swimm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1335" y="535869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60726" y="4788107"/>
            <a:ext cx="633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often go swimming.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965" y="1217741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about autumn and winter? What can you do?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51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23" y="2449249"/>
            <a:ext cx="6115659" cy="307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897" r="100000">
                        <a14:foregroundMark x1="64138" y1="9066" x2="62759" y2="31044"/>
                        <a14:foregroundMark x1="89379" y1="8242" x2="89379" y2="35165"/>
                        <a14:foregroundMark x1="60414" y1="14560" x2="64414" y2="26099"/>
                        <a14:foregroundMark x1="66897" y1="67308" x2="58621" y2="85989"/>
                        <a14:foregroundMark x1="74897" y1="21978" x2="93793" y2="70879"/>
                        <a14:foregroundMark x1="77931" y1="44780" x2="81379" y2="55769"/>
                        <a14:foregroundMark x1="85517" y1="48077" x2="83172" y2="68681"/>
                        <a14:foregroundMark x1="90069" y1="5495" x2="94207" y2="25549"/>
                        <a14:foregroundMark x1="93517" y1="9066" x2="57931" y2="13187"/>
                        <a14:foregroundMark x1="77655" y1="53571" x2="57655" y2="78297"/>
                        <a14:foregroundMark x1="68690" y1="39286" x2="74897" y2="65385"/>
                        <a14:foregroundMark x1="74897" y1="26099" x2="86207" y2="59890"/>
                        <a14:foregroundMark x1="62483" y1="57692" x2="59310" y2="7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20" y="1152749"/>
            <a:ext cx="5754962" cy="28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04360" y="5715298"/>
            <a:ext cx="3952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标准英文手写带格体" panose="02000500000000000000" pitchFamily="2" charset="0"/>
              </a:rPr>
              <a:t>p</a:t>
            </a:r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ick apples</a:t>
            </a:r>
            <a:endParaRPr lang="zh-CN" altLang="en-US" sz="5400" dirty="0" smtClean="0">
              <a:solidFill>
                <a:srgbClr val="FF0000"/>
              </a:solidFill>
              <a:latin typeface="标准英文手写带格体" panose="02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709" y="4047991"/>
            <a:ext cx="3952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标准英文手写带格体" panose="02000500000000000000" pitchFamily="2" charset="0"/>
              </a:rPr>
              <a:t>m</a:t>
            </a:r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ake a snowman</a:t>
            </a:r>
            <a:endParaRPr lang="zh-CN" altLang="en-US" sz="5400" dirty="0" smtClean="0">
              <a:solidFill>
                <a:srgbClr val="FF0000"/>
              </a:solidFill>
              <a:latin typeface="标准英文手写带格体" panose="02000500000000000000" pitchFamily="2" charset="0"/>
            </a:endParaRPr>
          </a:p>
        </p:txBody>
      </p:sp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" name="make a snowm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0480" y="4910659"/>
            <a:ext cx="609600" cy="609600"/>
          </a:xfrm>
          <a:prstGeom prst="rect">
            <a:avLst/>
          </a:prstGeom>
        </p:spPr>
      </p:pic>
      <p:pic>
        <p:nvPicPr>
          <p:cNvPr id="5" name="pick apple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2709" y="5872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4388" y="484774"/>
            <a:ext cx="7582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at the pictures based on phrases.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580" y="1849893"/>
            <a:ext cx="2525050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swimming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6143" y="1816001"/>
            <a:ext cx="2719014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on a picnic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3634" y="1810294"/>
            <a:ext cx="2262158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pick apples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29520" y="1799816"/>
            <a:ext cx="3272050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make a snowman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" name="图片 1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38936" t="14962" r="12028" b="70726"/>
          <a:stretch>
            <a:fillRect/>
          </a:stretch>
        </p:blipFill>
        <p:spPr bwMode="auto">
          <a:xfrm>
            <a:off x="5700712" y="3786188"/>
            <a:ext cx="4901392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5252" t="31927" r="45579" b="54163"/>
          <a:stretch>
            <a:fillRect/>
          </a:stretch>
        </p:blipFill>
        <p:spPr bwMode="auto">
          <a:xfrm>
            <a:off x="814388" y="3829051"/>
            <a:ext cx="49149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直接连接符 16"/>
          <p:cNvCxnSpPr/>
          <p:nvPr/>
        </p:nvCxnSpPr>
        <p:spPr>
          <a:xfrm>
            <a:off x="2271713" y="2586038"/>
            <a:ext cx="6972300" cy="1100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310050" y="2500306"/>
            <a:ext cx="2605100" cy="1228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10800000" flipV="1">
            <a:off x="2357438" y="2500305"/>
            <a:ext cx="4381504" cy="12001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10800000" flipV="1">
            <a:off x="4614864" y="2428867"/>
            <a:ext cx="5219699" cy="1328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5699" y="421218"/>
            <a:ext cx="541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 after the tape.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3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l="38936" t="14962" r="12028" b="70726"/>
          <a:stretch>
            <a:fillRect/>
          </a:stretch>
        </p:blipFill>
        <p:spPr bwMode="auto">
          <a:xfrm>
            <a:off x="6224588" y="1951637"/>
            <a:ext cx="4214813" cy="21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 l="5252" t="31927" r="45579" b="54163"/>
          <a:stretch>
            <a:fillRect/>
          </a:stretch>
        </p:blipFill>
        <p:spPr bwMode="auto">
          <a:xfrm>
            <a:off x="1193004" y="3045102"/>
            <a:ext cx="4414837" cy="222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41007" y="1697332"/>
            <a:ext cx="4519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6982" y="4357414"/>
            <a:ext cx="5019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spring best.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There are beautiful flowers everywhere. I often go on a picnic with my family.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1321" y="5245369"/>
            <a:ext cx="21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pick apples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7821" y="5302692"/>
            <a:ext cx="292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make a snowman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50280" y="1449376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on a picnic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1063" y="1442719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swimming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2" name="B Let's lea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6040" y="484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1467" y="484774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Work in pairs. 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63241" y="1374292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say, B do. </a:t>
            </a:r>
            <a:endParaRPr lang="zh-CN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467" y="3638120"/>
            <a:ext cx="8498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A: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 like spring best. I often go on a picnic.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94959" y="4370414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B: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25458" y="2893676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For example: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40" y="3690765"/>
            <a:ext cx="4902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763</Words>
  <Application>Microsoft Office PowerPoint</Application>
  <PresentationFormat>自定义</PresentationFormat>
  <Paragraphs>138</Paragraphs>
  <Slides>23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5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594</cp:revision>
  <dcterms:created xsi:type="dcterms:W3CDTF">2019-08-19T07:47:00Z</dcterms:created>
  <dcterms:modified xsi:type="dcterms:W3CDTF">2021-12-14T09:11:41Z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