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media/media1.wav" ContentType="audio/wav"/>
  <Override PartName="/ppt/tags/tag57.xml" ContentType="application/vnd.openxmlformats-officedocument.presentationml.tags+xml"/>
  <Override PartName="/ppt/notesSlides/notesSlide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media/media2.wav" ContentType="audio/wav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3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6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659" r:id="rId3"/>
    <p:sldId id="622" r:id="rId4"/>
    <p:sldId id="623" r:id="rId5"/>
    <p:sldId id="624" r:id="rId6"/>
    <p:sldId id="669" r:id="rId7"/>
    <p:sldId id="660" r:id="rId8"/>
    <p:sldId id="627" r:id="rId9"/>
    <p:sldId id="661" r:id="rId10"/>
    <p:sldId id="626" r:id="rId11"/>
    <p:sldId id="630" r:id="rId12"/>
    <p:sldId id="631" r:id="rId13"/>
    <p:sldId id="632" r:id="rId14"/>
    <p:sldId id="628" r:id="rId15"/>
    <p:sldId id="662" r:id="rId16"/>
    <p:sldId id="634" r:id="rId17"/>
    <p:sldId id="663" r:id="rId18"/>
    <p:sldId id="635" r:id="rId19"/>
    <p:sldId id="664" r:id="rId20"/>
    <p:sldId id="636" r:id="rId21"/>
    <p:sldId id="448" r:id="rId22"/>
    <p:sldId id="570" r:id="rId23"/>
    <p:sldId id="665" r:id="rId24"/>
    <p:sldId id="666" r:id="rId25"/>
    <p:sldId id="667" r:id="rId26"/>
    <p:sldId id="576" r:id="rId27"/>
    <p:sldId id="609" r:id="rId28"/>
    <p:sldId id="668" r:id="rId29"/>
    <p:sldId id="646" r:id="rId30"/>
    <p:sldId id="645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7" userDrawn="1">
          <p15:clr>
            <a:srgbClr val="A4A3A4"/>
          </p15:clr>
        </p15:guide>
        <p15:guide id="2" pos="3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79F1"/>
    <a:srgbClr val="F69582"/>
    <a:srgbClr val="EC8AEE"/>
    <a:srgbClr val="FF9900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560" y="-528"/>
      </p:cViewPr>
      <p:guideLst>
        <p:guide orient="horz" pos="2177"/>
        <p:guide pos="37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2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460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41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6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6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5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22.png"/><Relationship Id="rId3" Type="http://schemas.openxmlformats.org/officeDocument/2006/relationships/tags" Target="../tags/tag60.xml"/><Relationship Id="rId7" Type="http://schemas.microsoft.com/office/2007/relationships/media" Target="../media/media1.wav"/><Relationship Id="rId12" Type="http://schemas.microsoft.com/office/2007/relationships/hdphoto" Target="../media/hdphoto3.wdp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audio" Target="NULL" TargetMode="External"/><Relationship Id="rId11" Type="http://schemas.openxmlformats.org/officeDocument/2006/relationships/image" Target="../media/image16.png"/><Relationship Id="rId5" Type="http://schemas.openxmlformats.org/officeDocument/2006/relationships/tags" Target="../tags/tag62.xml"/><Relationship Id="rId15" Type="http://schemas.openxmlformats.org/officeDocument/2006/relationships/hyperlink" Target="&#36229;&#38142;&#25509;&#25991;&#20214;/A%20Let's%20talk.mp3" TargetMode="Externa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1.xml"/><Relationship Id="rId9" Type="http://schemas.openxmlformats.org/officeDocument/2006/relationships/tags" Target="../tags/tag64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7.xml"/><Relationship Id="rId7" Type="http://schemas.openxmlformats.org/officeDocument/2006/relationships/image" Target="../media/image2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2.xml"/><Relationship Id="rId5" Type="http://schemas.microsoft.com/office/2007/relationships/media" Target="../media/media1.wav"/><Relationship Id="rId4" Type="http://schemas.openxmlformats.org/officeDocument/2006/relationships/audio" Target="NUL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3" Type="http://schemas.openxmlformats.org/officeDocument/2006/relationships/tags" Target="../tags/tag70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image" Target="../media/image21.png"/><Relationship Id="rId2" Type="http://schemas.openxmlformats.org/officeDocument/2006/relationships/tags" Target="../tags/tag69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1" Type="http://schemas.openxmlformats.org/officeDocument/2006/relationships/tags" Target="../tags/tag68.xml"/><Relationship Id="rId6" Type="http://schemas.microsoft.com/office/2007/relationships/media" Target="../media/media1.wav"/><Relationship Id="rId11" Type="http://schemas.openxmlformats.org/officeDocument/2006/relationships/tags" Target="../tags/tag76.xml"/><Relationship Id="rId24" Type="http://schemas.openxmlformats.org/officeDocument/2006/relationships/image" Target="../media/image25.png"/><Relationship Id="rId5" Type="http://schemas.openxmlformats.org/officeDocument/2006/relationships/audio" Target="NULL" TargetMode="External"/><Relationship Id="rId15" Type="http://schemas.openxmlformats.org/officeDocument/2006/relationships/tags" Target="../tags/tag80.xml"/><Relationship Id="rId23" Type="http://schemas.openxmlformats.org/officeDocument/2006/relationships/image" Target="../media/image24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71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26.png"/><Relationship Id="rId3" Type="http://schemas.openxmlformats.org/officeDocument/2006/relationships/tags" Target="../tags/tag89.xml"/><Relationship Id="rId7" Type="http://schemas.openxmlformats.org/officeDocument/2006/relationships/tags" Target="../tags/tag9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microsoft.com/office/2007/relationships/media" Target="../media/media1.wav"/><Relationship Id="rId10" Type="http://schemas.openxmlformats.org/officeDocument/2006/relationships/tags" Target="../tags/tag94.xml"/><Relationship Id="rId4" Type="http://schemas.openxmlformats.org/officeDocument/2006/relationships/audio" Target="NULL" TargetMode="External"/><Relationship Id="rId9" Type="http://schemas.openxmlformats.org/officeDocument/2006/relationships/tags" Target="../tags/tag93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2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microsoft.com/office/2007/relationships/hdphoto" Target="../media/hdphoto3.wdp"/><Relationship Id="rId5" Type="http://schemas.openxmlformats.org/officeDocument/2006/relationships/tags" Target="../tags/tag100.xml"/><Relationship Id="rId10" Type="http://schemas.openxmlformats.org/officeDocument/2006/relationships/image" Target="../media/image16.png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111.xml"/><Relationship Id="rId7" Type="http://schemas.openxmlformats.org/officeDocument/2006/relationships/image" Target="../media/image35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image" Target="../media/image36.png"/><Relationship Id="rId3" Type="http://schemas.openxmlformats.org/officeDocument/2006/relationships/tags" Target="../tags/tag114.xml"/><Relationship Id="rId21" Type="http://schemas.microsoft.com/office/2007/relationships/hdphoto" Target="../media/hdphoto3.wdp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6" Type="http://schemas.openxmlformats.org/officeDocument/2006/relationships/tags" Target="../tags/tag127.xml"/><Relationship Id="rId20" Type="http://schemas.openxmlformats.org/officeDocument/2006/relationships/image" Target="../media/image16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tags" Target="../tags/tag126.xml"/><Relationship Id="rId10" Type="http://schemas.openxmlformats.org/officeDocument/2006/relationships/tags" Target="../tags/tag121.xml"/><Relationship Id="rId19" Type="http://schemas.microsoft.com/office/2007/relationships/hdphoto" Target="../media/hdphoto6.wdp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hyperlink" Target="&#36229;&#38142;&#25509;&#25991;&#20214;/story%20time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37.emf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3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3.mp3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tags" Target="../tags/tag14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tags" Target="../tags/tag159.xml"/><Relationship Id="rId26" Type="http://schemas.openxmlformats.org/officeDocument/2006/relationships/image" Target="../media/image41.png"/><Relationship Id="rId3" Type="http://schemas.openxmlformats.org/officeDocument/2006/relationships/tags" Target="../tags/tag14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tags" Target="../tags/tag158.xml"/><Relationship Id="rId25" Type="http://schemas.openxmlformats.org/officeDocument/2006/relationships/image" Target="../media/image40.png"/><Relationship Id="rId2" Type="http://schemas.openxmlformats.org/officeDocument/2006/relationships/tags" Target="../tags/tag143.xml"/><Relationship Id="rId16" Type="http://schemas.openxmlformats.org/officeDocument/2006/relationships/tags" Target="../tags/tag157.xml"/><Relationship Id="rId20" Type="http://schemas.openxmlformats.org/officeDocument/2006/relationships/tags" Target="../tags/tag161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24" Type="http://schemas.openxmlformats.org/officeDocument/2006/relationships/hyperlink" Target="&#36229;&#38142;&#25509;&#25991;&#20214;/story%20time.mp4" TargetMode="External"/><Relationship Id="rId5" Type="http://schemas.openxmlformats.org/officeDocument/2006/relationships/tags" Target="../tags/tag146.xml"/><Relationship Id="rId15" Type="http://schemas.openxmlformats.org/officeDocument/2006/relationships/tags" Target="../tags/tag156.xml"/><Relationship Id="rId23" Type="http://schemas.microsoft.com/office/2007/relationships/hdphoto" Target="../media/hdphoto3.wdp"/><Relationship Id="rId28" Type="http://schemas.openxmlformats.org/officeDocument/2006/relationships/image" Target="../media/image43.png"/><Relationship Id="rId10" Type="http://schemas.openxmlformats.org/officeDocument/2006/relationships/tags" Target="../tags/tag151.xml"/><Relationship Id="rId19" Type="http://schemas.openxmlformats.org/officeDocument/2006/relationships/tags" Target="../tags/tag160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Relationship Id="rId22" Type="http://schemas.openxmlformats.org/officeDocument/2006/relationships/image" Target="../media/image16.png"/><Relationship Id="rId27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image" Target="../media/image44.png"/><Relationship Id="rId3" Type="http://schemas.openxmlformats.org/officeDocument/2006/relationships/tags" Target="../tags/tag164.xml"/><Relationship Id="rId21" Type="http://schemas.openxmlformats.org/officeDocument/2006/relationships/tags" Target="../tags/tag182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microsoft.com/office/2007/relationships/hdphoto" Target="../media/hdphoto3.wdp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29" Type="http://schemas.openxmlformats.org/officeDocument/2006/relationships/image" Target="../media/image42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image" Target="../media/image16.png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41.png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31" Type="http://schemas.openxmlformats.org/officeDocument/2006/relationships/image" Target="../media/image46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image" Target="../media/image45.png"/><Relationship Id="rId30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5.png"/><Relationship Id="rId5" Type="http://schemas.openxmlformats.org/officeDocument/2006/relationships/tags" Target="../tags/tag188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87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microsoft.com/office/2007/relationships/hdphoto" Target="../media/hdphoto3.wdp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image" Target="../media/image16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image" Target="../media/image18.GIF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audio" Target="../media/audio1.wav"/><Relationship Id="rId30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audio" Target="../media/media1.wav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microsoft.com/office/2007/relationships/media" Target="../media/media1.wav"/><Relationship Id="rId5" Type="http://schemas.openxmlformats.org/officeDocument/2006/relationships/tags" Target="../tags/tag51.xml"/><Relationship Id="rId15" Type="http://schemas.openxmlformats.org/officeDocument/2006/relationships/image" Target="../media/image21.png"/><Relationship Id="rId10" Type="http://schemas.openxmlformats.org/officeDocument/2006/relationships/tags" Target="../tags/tag56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7126605" cy="3750310"/>
            <a:chOff x="-434704" y="2381642"/>
            <a:chExt cx="7126605" cy="375031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favourite season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  <a:sym typeface="+mn-ea"/>
                </a:rPr>
                <a:t>&amp; Part C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26605" cy="1231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Read and </a:t>
              </a:r>
              <a:r>
                <a:rPr lang="en-US" altLang="zh-CN" sz="3600" b="1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write </a:t>
              </a:r>
              <a:r>
                <a:rPr lang="en-US" altLang="zh-CN" sz="3600" b="1">
                  <a:latin typeface="Comic Sans MS" panose="030F0702030302020204" pitchFamily="66" charset="0"/>
                  <a:cs typeface="Segoe UI Semilight" pitchFamily="34" charset="0"/>
                </a:rPr>
                <a:t>—</a:t>
              </a:r>
              <a:r>
                <a:rPr lang="en-US" altLang="zh-CN" sz="3600" b="1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Story Time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3023" y="1076535"/>
            <a:ext cx="8485570" cy="528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2210637" y="1266093"/>
            <a:ext cx="74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Look at the green trees and pink flowers.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4"/>
            </p:custDataLst>
          </p:nvPr>
        </p:nvSpPr>
        <p:spPr>
          <a:xfrm>
            <a:off x="1957167" y="3178573"/>
            <a:ext cx="7066253" cy="1292943"/>
          </a:xfrm>
          <a:prstGeom prst="wedgeRoundRectCallout">
            <a:avLst>
              <a:gd name="adj1" fmla="val -30606"/>
              <a:gd name="adj2" fmla="val 8680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like spring because there are beautiful flowers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everywhere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855808" y="4535514"/>
            <a:ext cx="1327467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zh-CN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到处</a:t>
            </a:r>
            <a:endParaRPr lang="zh-CN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016" end="386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5295" y="1170188"/>
            <a:ext cx="619125" cy="619125"/>
          </a:xfrm>
          <a:prstGeom prst="rect">
            <a:avLst/>
          </a:prstGeom>
        </p:spPr>
      </p:pic>
      <p:pic>
        <p:nvPicPr>
          <p:cNvPr id="3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8186" end="321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2900" y="3274060"/>
            <a:ext cx="619125" cy="619125"/>
          </a:xfrm>
          <a:prstGeom prst="rect">
            <a:avLst/>
          </a:prstGeom>
        </p:spPr>
      </p:pic>
      <p:sp>
        <p:nvSpPr>
          <p:cNvPr id="10" name="文本框 8">
            <a:hlinkClick r:id="rId15" action="ppaction://hlinkfile"/>
          </p:cNvPr>
          <p:cNvSpPr txBox="1"/>
          <p:nvPr/>
        </p:nvSpPr>
        <p:spPr>
          <a:xfrm>
            <a:off x="974342" y="391972"/>
            <a:ext cx="397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repeat.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>
            <a:off x="5156115" y="4312898"/>
            <a:ext cx="699693" cy="4452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9"/>
            </p:custDataLst>
          </p:nvPr>
        </p:nvCxnSpPr>
        <p:spPr>
          <a:xfrm>
            <a:off x="3505583" y="4309723"/>
            <a:ext cx="1922780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ldLvl="0" animBg="1"/>
      <p:bldP spid="11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8160" y="782325"/>
            <a:ext cx="8933509" cy="498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100183" y="1143753"/>
            <a:ext cx="74558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The weather is hot, hot, hot!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1876858" y="4643872"/>
            <a:ext cx="5448470" cy="870913"/>
          </a:xfrm>
          <a:prstGeom prst="wedgeRoundRectCallout">
            <a:avLst>
              <a:gd name="adj1" fmla="val 59306"/>
              <a:gd name="adj2" fmla="val 50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like summer, but I can’t swim.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4674" end="27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7295" y="1095800"/>
            <a:ext cx="619125" cy="619125"/>
          </a:xfrm>
          <a:prstGeom prst="rect">
            <a:avLst/>
          </a:prstGeom>
        </p:spPr>
      </p:pic>
      <p:pic>
        <p:nvPicPr>
          <p:cNvPr id="3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535" end="242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19" y="47694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08260" y="2135851"/>
            <a:ext cx="8741542" cy="414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QQ截图2018081018422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1860266" y="891405"/>
            <a:ext cx="8258424" cy="1239271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2160395" y="1105320"/>
            <a:ext cx="7455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lovely colours!</a:t>
            </a:r>
            <a:r>
              <a:rPr lang="en-US" altLang="zh-CN" sz="2800" smtClean="0">
                <a:latin typeface="Comic Sans MS" panose="030F0702030302020204" pitchFamily="66" charset="0"/>
              </a:rPr>
              <a:t> The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leaves</a:t>
            </a:r>
            <a:r>
              <a:rPr lang="en-US" altLang="zh-CN" sz="2800" smtClean="0">
                <a:latin typeface="Comic Sans MS" panose="030F0702030302020204" pitchFamily="66" charset="0"/>
              </a:rPr>
              <a:t>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fall</a:t>
            </a:r>
            <a:r>
              <a:rPr lang="en-US" altLang="zh-CN" sz="2800" smtClean="0">
                <a:latin typeface="Comic Sans MS" panose="030F0702030302020204" pitchFamily="66" charset="0"/>
              </a:rPr>
              <a:t> and fall and fall. I love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fall!</a:t>
            </a:r>
          </a:p>
        </p:txBody>
      </p:sp>
      <p:sp>
        <p:nvSpPr>
          <p:cNvPr id="5" name="圆角矩形标注 4"/>
          <p:cNvSpPr/>
          <p:nvPr>
            <p:custDataLst>
              <p:tags r:id="rId4"/>
            </p:custDataLst>
          </p:nvPr>
        </p:nvSpPr>
        <p:spPr>
          <a:xfrm>
            <a:off x="4147707" y="4977227"/>
            <a:ext cx="6222192" cy="891010"/>
          </a:xfrm>
          <a:prstGeom prst="wedgeRoundRectCallout">
            <a:avLst>
              <a:gd name="adj1" fmla="val -57656"/>
              <a:gd name="adj2" fmla="val 105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Wow! I want to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paint a picture</a:t>
            </a:r>
            <a:r>
              <a:rPr lang="en-US" altLang="zh-CN" sz="2800" smtClean="0">
                <a:solidFill>
                  <a:schemeClr val="tx1"/>
                </a:solidFill>
                <a:latin typeface="Comic Sans MS" panose="030F0702030302020204" pitchFamily="66" charset="0"/>
              </a:rPr>
              <a:t>, too!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read and writ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2551" end="16219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41270" y="1094055"/>
            <a:ext cx="619125" cy="619125"/>
          </a:xfrm>
          <a:prstGeom prst="rect">
            <a:avLst/>
          </a:prstGeom>
        </p:spPr>
      </p:pic>
      <p:pic>
        <p:nvPicPr>
          <p:cNvPr id="14" name="read and writ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1047" end="1112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180410" y="5108575"/>
            <a:ext cx="619125" cy="619125"/>
          </a:xfrm>
          <a:prstGeom prst="rect">
            <a:avLst/>
          </a:prstGeom>
        </p:spPr>
      </p:pic>
      <p:sp>
        <p:nvSpPr>
          <p:cNvPr id="16" name="文本框 10"/>
          <p:cNvSpPr txBox="1"/>
          <p:nvPr>
            <p:custDataLst>
              <p:tags r:id="rId7"/>
            </p:custDataLst>
          </p:nvPr>
        </p:nvSpPr>
        <p:spPr>
          <a:xfrm>
            <a:off x="8462813" y="5950316"/>
            <a:ext cx="2027160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画一幅画</a:t>
            </a:r>
          </a:p>
        </p:txBody>
      </p:sp>
      <p:cxnSp>
        <p:nvCxnSpPr>
          <p:cNvPr id="17" name="直接箭头连接符 16"/>
          <p:cNvCxnSpPr/>
          <p:nvPr>
            <p:custDataLst>
              <p:tags r:id="rId8"/>
            </p:custDataLst>
          </p:nvPr>
        </p:nvCxnSpPr>
        <p:spPr>
          <a:xfrm>
            <a:off x="8462812" y="5727700"/>
            <a:ext cx="699693" cy="2226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9"/>
            </p:custDataLst>
          </p:nvPr>
        </p:nvCxnSpPr>
        <p:spPr>
          <a:xfrm>
            <a:off x="6812280" y="5724525"/>
            <a:ext cx="2520906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0"/>
          <p:cNvSpPr txBox="1"/>
          <p:nvPr>
            <p:custDataLst>
              <p:tags r:id="rId10"/>
            </p:custDataLst>
          </p:nvPr>
        </p:nvSpPr>
        <p:spPr>
          <a:xfrm>
            <a:off x="6437858" y="1815618"/>
            <a:ext cx="3452100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leaf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复数，叶子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1"/>
            </p:custDataLst>
          </p:nvPr>
        </p:nvCxnSpPr>
        <p:spPr>
          <a:xfrm>
            <a:off x="6812280" y="1582373"/>
            <a:ext cx="501418" cy="2616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2"/>
            </p:custDataLst>
          </p:nvPr>
        </p:nvCxnSpPr>
        <p:spPr>
          <a:xfrm>
            <a:off x="6419891" y="1557160"/>
            <a:ext cx="983266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10"/>
          <p:cNvSpPr txBox="1"/>
          <p:nvPr>
            <p:custDataLst>
              <p:tags r:id="rId13"/>
            </p:custDataLst>
          </p:nvPr>
        </p:nvSpPr>
        <p:spPr>
          <a:xfrm>
            <a:off x="10118689" y="1713180"/>
            <a:ext cx="1004235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落下</a:t>
            </a:r>
          </a:p>
        </p:txBody>
      </p:sp>
      <p:cxnSp>
        <p:nvCxnSpPr>
          <p:cNvPr id="28" name="直接箭头连接符 27"/>
          <p:cNvCxnSpPr/>
          <p:nvPr>
            <p:custDataLst>
              <p:tags r:id="rId14"/>
            </p:custDataLst>
          </p:nvPr>
        </p:nvCxnSpPr>
        <p:spPr>
          <a:xfrm>
            <a:off x="8112966" y="1593002"/>
            <a:ext cx="2005724" cy="25098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5"/>
            </p:custDataLst>
          </p:nvPr>
        </p:nvCxnSpPr>
        <p:spPr>
          <a:xfrm>
            <a:off x="7643553" y="1541382"/>
            <a:ext cx="819259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0"/>
          <p:cNvSpPr txBox="1"/>
          <p:nvPr>
            <p:custDataLst>
              <p:tags r:id="rId16"/>
            </p:custDataLst>
          </p:nvPr>
        </p:nvSpPr>
        <p:spPr>
          <a:xfrm>
            <a:off x="3760470" y="2045926"/>
            <a:ext cx="1033008" cy="4849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秋天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33" name="直接箭头连接符 32"/>
          <p:cNvCxnSpPr/>
          <p:nvPr>
            <p:custDataLst>
              <p:tags r:id="rId17"/>
            </p:custDataLst>
          </p:nvPr>
        </p:nvCxnSpPr>
        <p:spPr>
          <a:xfrm flipH="1">
            <a:off x="4428172" y="2049831"/>
            <a:ext cx="547332" cy="13080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8"/>
            </p:custDataLst>
          </p:nvPr>
        </p:nvCxnSpPr>
        <p:spPr>
          <a:xfrm>
            <a:off x="4734580" y="1975186"/>
            <a:ext cx="983266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9"/>
            </p:custDataLst>
          </p:nvPr>
        </p:nvCxnSpPr>
        <p:spPr>
          <a:xfrm>
            <a:off x="2160395" y="1611431"/>
            <a:ext cx="3478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11"/>
          <p:cNvSpPr txBox="1"/>
          <p:nvPr>
            <p:custDataLst>
              <p:tags r:id="rId20"/>
            </p:custDataLst>
          </p:nvPr>
        </p:nvSpPr>
        <p:spPr>
          <a:xfrm>
            <a:off x="3726909" y="463487"/>
            <a:ext cx="1248595" cy="5256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感叹句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8" name="弧形 37"/>
          <p:cNvSpPr/>
          <p:nvPr>
            <p:custDataLst>
              <p:tags r:id="rId21"/>
            </p:custDataLst>
          </p:nvPr>
        </p:nvSpPr>
        <p:spPr>
          <a:xfrm rot="3475707" flipH="1">
            <a:off x="2824367" y="327232"/>
            <a:ext cx="1598930" cy="1814195"/>
          </a:xfrm>
          <a:prstGeom prst="arc">
            <a:avLst>
              <a:gd name="adj1" fmla="val 18173673"/>
              <a:gd name="adj2" fmla="val 4191483"/>
            </a:avLst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8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4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 bldLvl="0" animBg="1"/>
      <p:bldP spid="16" grpId="0" bldLvl="0"/>
      <p:bldP spid="20" grpId="0" bldLvl="0"/>
      <p:bldP spid="27" grpId="0" bldLvl="0"/>
      <p:bldP spid="32" grpId="0" bldLvl="0"/>
      <p:bldP spid="37" grpId="0" bldLvl="0" animBg="1"/>
      <p:bldP spid="3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5036" y="1234430"/>
            <a:ext cx="9154571" cy="470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567543" y="684649"/>
            <a:ext cx="808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There is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lots of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snow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It is white everywhere.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3"/>
            </p:custDataLst>
          </p:nvPr>
        </p:nvSpPr>
        <p:spPr>
          <a:xfrm>
            <a:off x="1746152" y="4124478"/>
            <a:ext cx="4503924" cy="1142219"/>
          </a:xfrm>
          <a:prstGeom prst="wedgeRoundRectCallout">
            <a:avLst>
              <a:gd name="adj1" fmla="val 58384"/>
              <a:gd name="adj2" fmla="val 3166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like winter because I can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 in the snow.</a:t>
            </a:r>
          </a:p>
        </p:txBody>
      </p:sp>
      <p:pic>
        <p:nvPicPr>
          <p:cNvPr id="6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5217" end="64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027" y="669092"/>
            <a:ext cx="619125" cy="619125"/>
          </a:xfrm>
          <a:prstGeom prst="rect">
            <a:avLst/>
          </a:prstGeom>
        </p:spPr>
      </p:pic>
      <p:pic>
        <p:nvPicPr>
          <p:cNvPr id="7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077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7980" y="4191635"/>
            <a:ext cx="619125" cy="619125"/>
          </a:xfrm>
          <a:prstGeom prst="rect">
            <a:avLst/>
          </a:prstGeom>
        </p:spPr>
      </p:pic>
      <p:sp>
        <p:nvSpPr>
          <p:cNvPr id="10" name="文本框 10"/>
          <p:cNvSpPr txBox="1"/>
          <p:nvPr>
            <p:custDataLst>
              <p:tags r:id="rId6"/>
            </p:custDataLst>
          </p:nvPr>
        </p:nvSpPr>
        <p:spPr>
          <a:xfrm>
            <a:off x="4501559" y="1351903"/>
            <a:ext cx="3452100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不可数名词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7"/>
            </p:custDataLst>
          </p:nvPr>
        </p:nvCxnSpPr>
        <p:spPr>
          <a:xfrm>
            <a:off x="4875981" y="1118658"/>
            <a:ext cx="501418" cy="2616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>
            <a:off x="4294191" y="1090270"/>
            <a:ext cx="983266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/>
          <p:cNvSpPr txBox="1"/>
          <p:nvPr>
            <p:custDataLst>
              <p:tags r:id="rId9"/>
            </p:custDataLst>
          </p:nvPr>
        </p:nvSpPr>
        <p:spPr>
          <a:xfrm>
            <a:off x="2981325" y="5349065"/>
            <a:ext cx="3452100" cy="6301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在雪地里玩耍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10"/>
            </p:custDataLst>
          </p:nvPr>
        </p:nvCxnSpPr>
        <p:spPr>
          <a:xfrm>
            <a:off x="3355747" y="5115820"/>
            <a:ext cx="501418" cy="2616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>
            <a:off x="1986280" y="5090607"/>
            <a:ext cx="314041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bldLvl="0" animBg="1"/>
      <p:bldP spid="10" grpId="0" bldLvl="0"/>
      <p:bldP spid="14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31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tick.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 descr="QQ截图2018081018494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548478" y="1114033"/>
            <a:ext cx="10976981" cy="5015461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914399" y="1537396"/>
            <a:ext cx="1093260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smtClean="0">
                <a:latin typeface="Comic Sans MS" panose="030F0702030302020204" pitchFamily="66" charset="0"/>
              </a:rPr>
              <a:t>The last “fall” means _____.</a:t>
            </a:r>
          </a:p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     A.autumn    B. pretty    C.cute    D. cool</a:t>
            </a:r>
          </a:p>
          <a:p>
            <a:pPr marL="514350" indent="-514350"/>
            <a:endParaRPr lang="en-US" altLang="zh-CN" sz="280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2. Which season does Robin like?</a:t>
            </a:r>
          </a:p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    A.Spring   B.Autumn   C. Summer   D. All the four seasons</a:t>
            </a:r>
          </a:p>
          <a:p>
            <a:pPr marL="514350" indent="-514350"/>
            <a:endParaRPr lang="en-US" altLang="zh-CN" sz="280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smtClean="0">
                <a:solidFill>
                  <a:srgbClr val="7030A0"/>
                </a:solidFill>
                <a:latin typeface="Comic Sans MS" panose="030F0702030302020204" pitchFamily="66" charset="0"/>
              </a:rPr>
              <a:t>Which season do you like best? Why? Complete the sentence.</a:t>
            </a:r>
          </a:p>
          <a:p>
            <a:pPr marL="514350" indent="-514350"/>
            <a:endParaRPr lang="en-US" altLang="zh-CN" sz="280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smtClean="0">
                <a:latin typeface="Comic Sans MS" panose="030F0702030302020204" pitchFamily="66" charset="0"/>
              </a:rPr>
              <a:t>I like ______ best because _________________.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1215927" y="2067134"/>
            <a:ext cx="693337" cy="4923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6893168" y="3265714"/>
            <a:ext cx="854110" cy="482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1909186" y="4941132"/>
            <a:ext cx="2039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5604470" y="4941132"/>
            <a:ext cx="4285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like summer vacation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  <p:bldP spid="6" grpId="0" bldLvl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01245" y="1563515"/>
              <a:ext cx="3817560" cy="5139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en-US" altLang="zh-CN" sz="3200" b="1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What lovely colours!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198911"/>
            <a:ext cx="11163300" cy="4337348"/>
            <a:chOff x="358774" y="1411276"/>
            <a:chExt cx="8372485" cy="3358173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361717" y="1411276"/>
              <a:ext cx="4996549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由</a:t>
              </a:r>
              <a:r>
                <a:rPr lang="en-US" altLang="zh-CN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What</a:t>
              </a:r>
              <a:r>
                <a:rPr lang="zh-CN" altLang="en-US" sz="3200" dirty="0" smtClean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引导</a:t>
              </a: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</a:t>
              </a:r>
              <a:r>
                <a:rPr lang="zh-CN" altLang="en-US" sz="3200" dirty="0" smtClean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感叹句</a:t>
              </a:r>
              <a:r>
                <a:rPr lang="zh-CN" altLang="en-US" sz="3200" dirty="0">
                  <a:solidFill>
                    <a:srgbClr val="0099CC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的用法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533085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860960" y="2709111"/>
            <a:ext cx="102268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1)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What +a/an +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adj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+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可数名词单数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谓语！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eg.What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a nice girl she is!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她是个多好的女孩啊！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(2)What +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adj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可数名词复数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谓语！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eg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 What beautiful flowers they are!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(3)What +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不可数名词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谓语！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eg.What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fine weather it is!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多好的天气啊！</a:t>
            </a:r>
          </a:p>
        </p:txBody>
      </p:sp>
    </p:spTree>
    <p:extLst>
      <p:ext uri="{BB962C8B-B14F-4D97-AF65-F5344CB8AC3E}">
        <p14:creationId xmlns:p14="http://schemas.microsoft.com/office/powerpoint/2010/main" val="31761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30"/>
          <p:cNvSpPr/>
          <p:nvPr/>
        </p:nvSpPr>
        <p:spPr>
          <a:xfrm>
            <a:off x="520065" y="1058780"/>
            <a:ext cx="11108164" cy="474928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206016" y="2019622"/>
            <a:ext cx="9736259" cy="260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rPr>
              <a:t>How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在感叹句中修饰形容词或副词，其基本结构为：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How+ 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adj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adv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+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谓语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 err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eg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 How beautiful the flower is! (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修饰</a:t>
            </a:r>
            <a:r>
              <a:rPr kumimoji="1"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形容词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How well she sings! (</a:t>
            </a:r>
            <a:r>
              <a:rPr kumimoji="1" lang="zh-CN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修饰副词</a:t>
            </a:r>
            <a:r>
              <a:rPr kumimoji="1"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044066" y="756389"/>
            <a:ext cx="6662057" cy="6047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zh-CN" altLang="en-US" sz="3200" dirty="0" smtClean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由</a:t>
            </a:r>
            <a:r>
              <a:rPr lang="en-US" altLang="zh-CN" sz="3200" dirty="0" smtClean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how</a:t>
            </a:r>
            <a:r>
              <a:rPr lang="zh-CN" altLang="en-US" sz="3200" dirty="0" smtClean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引导</a:t>
            </a:r>
            <a:r>
              <a:rPr lang="zh-CN" altLang="en-US" sz="32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200" dirty="0" smtClean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感叹句</a:t>
            </a:r>
            <a:r>
              <a:rPr lang="zh-CN" altLang="en-US" sz="3200" dirty="0">
                <a:solidFill>
                  <a:srgbClr val="0099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的用法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019513111111.jpg"/>
          <p:cNvPicPr>
            <a:picLocks noChangeAspect="1" noChangeArrowheads="1"/>
          </p:cNvPicPr>
          <p:nvPr/>
        </p:nvPicPr>
        <p:blipFill>
          <a:blip r:embed="rId4"/>
          <a:srcRect t="79" b="52491"/>
          <a:stretch>
            <a:fillRect/>
          </a:stretch>
        </p:blipFill>
        <p:spPr bwMode="auto">
          <a:xfrm>
            <a:off x="0" y="1161143"/>
            <a:ext cx="12192000" cy="569685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143017" y="2100422"/>
            <a:ext cx="766741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Do you like summer?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No, I don’t. It’s too hot.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                      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Girl: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.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 I can pick fresh apples.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01549" y="2108197"/>
            <a:ext cx="470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your birthday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5532" y="2659960"/>
            <a:ext cx="470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summer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6970" y="4231596"/>
            <a:ext cx="593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season do you like best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16970" y="4760690"/>
            <a:ext cx="180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 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che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7989" y="616692"/>
            <a:ext cx="609600" cy="6096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411974" y="443268"/>
            <a:ext cx="241604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9" y="238580"/>
            <a:ext cx="800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本框 8"/>
          <p:cNvSpPr txBox="1"/>
          <p:nvPr/>
        </p:nvSpPr>
        <p:spPr>
          <a:xfrm>
            <a:off x="777240" y="629105"/>
            <a:ext cx="3678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write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08711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9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9"/>
          <p:cNvSpPr txBox="1"/>
          <p:nvPr>
            <p:custDataLst>
              <p:tags r:id="rId1"/>
            </p:custDataLst>
          </p:nvPr>
        </p:nvSpPr>
        <p:spPr>
          <a:xfrm>
            <a:off x="1358265" y="952806"/>
            <a:ext cx="8611235" cy="4011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It’s in summer.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 you like summer?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No, I don’t. It’s too hot.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Boy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Girl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Autumn.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 I can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pick fresh apples.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2467922" y="1635164"/>
            <a:ext cx="3944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2467922" y="2250519"/>
            <a:ext cx="25735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2395733" y="4224240"/>
            <a:ext cx="554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2395733" y="4766680"/>
            <a:ext cx="1495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860960" y="856151"/>
            <a:ext cx="51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the following words.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674961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8C7AF"/>
              </a:clrFrom>
              <a:clrTo>
                <a:srgbClr val="E8C7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37" y="175505"/>
            <a:ext cx="846678" cy="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4709859" y="312527"/>
            <a:ext cx="33281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2182437" y="2259280"/>
            <a:ext cx="633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dirty="0" smtClean="0">
                <a:latin typeface="Comic Sans MS" panose="030F0702030302020204" pitchFamily="66" charset="0"/>
              </a:rPr>
              <a:t>what       when</a:t>
            </a:r>
            <a:r>
              <a:rPr lang="en-US" altLang="zh-CN" sz="3600" dirty="0">
                <a:latin typeface="Comic Sans MS" panose="030F0702030302020204" pitchFamily="66" charset="0"/>
              </a:rPr>
              <a:t> 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       where</a:t>
            </a:r>
            <a:r>
              <a:rPr lang="en-US" altLang="zh-CN" sz="3600" dirty="0">
                <a:latin typeface="Comic Sans MS" panose="030F0702030302020204" pitchFamily="66" charset="0"/>
              </a:rPr>
              <a:t> 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    which</a:t>
            </a:r>
            <a:r>
              <a:rPr lang="en-US" altLang="zh-CN" sz="3600" dirty="0">
                <a:latin typeface="Comic Sans MS" panose="030F0702030302020204" pitchFamily="66" charset="0"/>
              </a:rPr>
              <a:t> </a:t>
            </a:r>
            <a:r>
              <a:rPr lang="en-US" altLang="zh-CN" sz="3600" dirty="0" smtClean="0">
                <a:latin typeface="Comic Sans MS" panose="030F0702030302020204" pitchFamily="66" charset="0"/>
              </a:rPr>
              <a:t>       why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0253" y="2887579"/>
            <a:ext cx="1540042" cy="8422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疑问词</a:t>
            </a:r>
          </a:p>
        </p:txBody>
      </p:sp>
    </p:spTree>
    <p:extLst>
      <p:ext uri="{BB962C8B-B14F-4D97-AF65-F5344CB8AC3E}">
        <p14:creationId xmlns:p14="http://schemas.microsoft.com/office/powerpoint/2010/main" val="15916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96266" y="2283357"/>
            <a:ext cx="4080514" cy="25260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</a:t>
            </a:r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 warm. It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</a:t>
            </a:r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windy and rainy</a:t>
            </a:r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There are beautiful flowers everywhere. We can fly kites.</a:t>
            </a:r>
          </a:p>
        </p:txBody>
      </p:sp>
      <p:sp>
        <p:nvSpPr>
          <p:cNvPr id="7" name="Text Box 2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3608" y="3190374"/>
            <a:ext cx="184870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zh-CN" sz="4000" b="1" dirty="0">
                <a:solidFill>
                  <a:schemeClr val="accent6">
                    <a:lumMod val="75000"/>
                  </a:schemeClr>
                </a:solidFill>
              </a:rPr>
              <a:t>spring</a:t>
            </a:r>
          </a:p>
        </p:txBody>
      </p:sp>
      <p:sp>
        <p:nvSpPr>
          <p:cNvPr id="14" name="文本框 8"/>
          <p:cNvSpPr txBox="1"/>
          <p:nvPr>
            <p:custDataLst>
              <p:tags r:id="rId3"/>
            </p:custDataLst>
          </p:nvPr>
        </p:nvSpPr>
        <p:spPr>
          <a:xfrm>
            <a:off x="4240991" y="842284"/>
            <a:ext cx="3046647" cy="59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Guessing game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2CA93A3-9252-4129-91A2-3EBEF91A58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/>
        </p:blipFill>
        <p:spPr>
          <a:xfrm>
            <a:off x="0" y="-12307"/>
            <a:ext cx="2659578" cy="10687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24388" y="293567"/>
            <a:ext cx="1616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itchFamily="49" charset="-122"/>
                <a:cs typeface="Times New Roman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2899" y="1990969"/>
            <a:ext cx="3950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0">
                <a:ln w="12700">
                  <a:solidFill>
                    <a:srgbClr val="EAEAEA"/>
                  </a:solidFill>
                  <a:round/>
                </a:ln>
                <a:latin typeface="Comic Sans MS" pitchFamily="66" charset="0"/>
                <a:cs typeface="Arial" panose="020B0604020202020204"/>
              </a:rPr>
              <a:t>What season is it?</a:t>
            </a:r>
            <a:endParaRPr lang="zh-CN" altLang="en-US" sz="3200" b="1" kern="10" dirty="0">
              <a:ln w="12700">
                <a:solidFill>
                  <a:srgbClr val="EAEAEA"/>
                </a:solidFill>
                <a:round/>
              </a:ln>
              <a:latin typeface="Comic Sans MS" pitchFamily="66" charset="0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微信图片_202007201951311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8155" b="5179"/>
          <a:stretch>
            <a:fillRect/>
          </a:stretch>
        </p:blipFill>
        <p:spPr bwMode="auto">
          <a:xfrm>
            <a:off x="0" y="1006171"/>
            <a:ext cx="10941269" cy="5528477"/>
          </a:xfrm>
          <a:prstGeom prst="rect">
            <a:avLst/>
          </a:prstGeom>
          <a:noFill/>
        </p:spPr>
      </p:pic>
      <p:sp>
        <p:nvSpPr>
          <p:cNvPr id="2" name="TextBox 19"/>
          <p:cNvSpPr txBox="1"/>
          <p:nvPr>
            <p:custDataLst>
              <p:tags r:id="rId2"/>
            </p:custDataLst>
          </p:nvPr>
        </p:nvSpPr>
        <p:spPr>
          <a:xfrm>
            <a:off x="2868686" y="1635968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like spring best?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Because the weather is nice.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134911" y="3954562"/>
            <a:ext cx="26749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is “do”?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>
            <p:custDataLst>
              <p:tags r:id="rId4"/>
            </p:custDataLst>
          </p:nvPr>
        </p:nvSpPr>
        <p:spPr>
          <a:xfrm>
            <a:off x="8545462" y="1590530"/>
            <a:ext cx="216931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what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when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where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which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>
            <p:custDataLst>
              <p:tags r:id="rId5"/>
            </p:custDataLst>
          </p:nvPr>
        </p:nvSpPr>
        <p:spPr>
          <a:xfrm>
            <a:off x="2461275" y="1051193"/>
            <a:ext cx="735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Fill in the question words.</a:t>
            </a:r>
          </a:p>
        </p:txBody>
      </p:sp>
      <p:sp>
        <p:nvSpPr>
          <p:cNvPr id="21" name="TextBox 20"/>
          <p:cNvSpPr txBox="1"/>
          <p:nvPr>
            <p:custDataLst>
              <p:tags r:id="rId6"/>
            </p:custDataLst>
          </p:nvPr>
        </p:nvSpPr>
        <p:spPr>
          <a:xfrm>
            <a:off x="2881287" y="2636375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season </a:t>
            </a:r>
            <a:r>
              <a:rPr lang="en-US" altLang="zh-CN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like best?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like spring best.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7"/>
            </p:custDataLst>
          </p:nvPr>
        </p:nvSpPr>
        <p:spPr>
          <a:xfrm>
            <a:off x="2940477" y="3606349"/>
            <a:ext cx="6543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r>
              <a:rPr lang="en-US" altLang="zh-CN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go to school?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go to school at 8 o’clock.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8"/>
            </p:custDataLst>
          </p:nvPr>
        </p:nvSpPr>
        <p:spPr>
          <a:xfrm>
            <a:off x="2956123" y="4614416"/>
            <a:ext cx="8497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</a:t>
            </a:r>
            <a:r>
              <a:rPr lang="en-US" altLang="zh-CN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often do on the weekend?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often go shopping.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9"/>
            </p:custDataLst>
          </p:nvPr>
        </p:nvSpPr>
        <p:spPr>
          <a:xfrm>
            <a:off x="2956124" y="5583258"/>
            <a:ext cx="8497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is your photo?</a:t>
            </a: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on the wall.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10"/>
            </p:custDataLst>
          </p:nvPr>
        </p:nvSpPr>
        <p:spPr>
          <a:xfrm>
            <a:off x="2872740" y="1687195"/>
            <a:ext cx="982345" cy="523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11"/>
            </p:custDataLst>
          </p:nvPr>
        </p:nvSpPr>
        <p:spPr>
          <a:xfrm>
            <a:off x="2721635" y="2714620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>
            <p:custDataLst>
              <p:tags r:id="rId12"/>
            </p:custDataLst>
          </p:nvPr>
        </p:nvSpPr>
        <p:spPr>
          <a:xfrm>
            <a:off x="2809875" y="3701415"/>
            <a:ext cx="1278890" cy="466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>
            <p:custDataLst>
              <p:tags r:id="rId13"/>
            </p:custDataLst>
          </p:nvPr>
        </p:nvSpPr>
        <p:spPr>
          <a:xfrm>
            <a:off x="2809875" y="4714875"/>
            <a:ext cx="1151890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2738413" y="5643578"/>
            <a:ext cx="173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>
            <p:custDataLst>
              <p:tags r:id="rId15"/>
            </p:custDataLst>
          </p:nvPr>
        </p:nvSpPr>
        <p:spPr>
          <a:xfrm>
            <a:off x="777240" y="282575"/>
            <a:ext cx="331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ead and write.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127" y="1555533"/>
            <a:ext cx="6787744" cy="4515935"/>
          </a:xfrm>
          <a:prstGeom prst="rect">
            <a:avLst/>
          </a:prstGeom>
        </p:spPr>
      </p:pic>
      <p:sp>
        <p:nvSpPr>
          <p:cNvPr id="6" name="文本框 8"/>
          <p:cNvSpPr txBox="1"/>
          <p:nvPr>
            <p:custDataLst>
              <p:tags r:id="rId1"/>
            </p:custDataLst>
          </p:nvPr>
        </p:nvSpPr>
        <p:spPr>
          <a:xfrm>
            <a:off x="4473136" y="360680"/>
            <a:ext cx="331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  <a:ea typeface="굴림" pitchFamily="34" charset="-127"/>
              </a:rPr>
              <a:t>Story time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3333" l="9474" r="89474">
                        <a14:foregroundMark x1="42105" y1="79048" x2="75789" y2="7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57" y="0"/>
            <a:ext cx="990479" cy="109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8" y="1993002"/>
            <a:ext cx="6424863" cy="36409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895959" y="779212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the video.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8" y="617151"/>
            <a:ext cx="605641" cy="74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861060" y="326109"/>
            <a:ext cx="5818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7444"/>
            <a:ext cx="605641" cy="746835"/>
          </a:xfrm>
          <a:prstGeom prst="rect">
            <a:avLst/>
          </a:prstGeom>
        </p:spPr>
      </p:pic>
      <p:sp>
        <p:nvSpPr>
          <p:cNvPr id="6" name="TextBox 4"/>
          <p:cNvSpPr txBox="1"/>
          <p:nvPr>
            <p:custDataLst>
              <p:tags r:id="rId3"/>
            </p:custDataLst>
          </p:nvPr>
        </p:nvSpPr>
        <p:spPr>
          <a:xfrm>
            <a:off x="654818" y="1140107"/>
            <a:ext cx="105490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800" smtClean="0">
                <a:latin typeface="Comic Sans MS" panose="030F0702030302020204" pitchFamily="66" charset="0"/>
              </a:rPr>
              <a:t>What does Koala usually do on Christmas Day?</a:t>
            </a:r>
          </a:p>
          <a:p>
            <a:pPr marL="457200" indent="-457200">
              <a:buAutoNum type="arabicPeriod"/>
            </a:pPr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 smtClean="0">
                <a:latin typeface="Comic Sans MS" panose="030F0702030302020204" pitchFamily="66" charset="0"/>
              </a:rPr>
              <a:t>2. Which season does Koala like best? Why?</a:t>
            </a: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 smtClean="0">
                <a:latin typeface="Comic Sans MS" panose="030F0702030302020204" pitchFamily="66" charset="0"/>
              </a:rPr>
              <a:t>3. Do they make a snowman?</a:t>
            </a:r>
          </a:p>
        </p:txBody>
      </p:sp>
      <p:sp>
        <p:nvSpPr>
          <p:cNvPr id="7" name="TextBox 5"/>
          <p:cNvSpPr txBox="1"/>
          <p:nvPr>
            <p:custDataLst>
              <p:tags r:id="rId4"/>
            </p:custDataLst>
          </p:nvPr>
        </p:nvSpPr>
        <p:spPr>
          <a:xfrm>
            <a:off x="1138419" y="4400470"/>
            <a:ext cx="34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they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6"/>
          <p:cNvSpPr txBox="1"/>
          <p:nvPr>
            <p:custDataLst>
              <p:tags r:id="rId5"/>
            </p:custDataLst>
          </p:nvPr>
        </p:nvSpPr>
        <p:spPr>
          <a:xfrm>
            <a:off x="1138419" y="3026426"/>
            <a:ext cx="958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likes summer best because he likes sunny days.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7"/>
          <p:cNvSpPr txBox="1"/>
          <p:nvPr>
            <p:custDataLst>
              <p:tags r:id="rId6"/>
            </p:custDataLst>
          </p:nvPr>
        </p:nvSpPr>
        <p:spPr>
          <a:xfrm>
            <a:off x="1043201" y="1598270"/>
            <a:ext cx="853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usually goes to the beach and swims in the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sea.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861060" y="326109"/>
            <a:ext cx="5818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77444"/>
            <a:ext cx="605641" cy="746835"/>
          </a:xfrm>
          <a:prstGeom prst="rect">
            <a:avLst/>
          </a:prstGeom>
        </p:spPr>
      </p:pic>
      <p:sp>
        <p:nvSpPr>
          <p:cNvPr id="6" name="TextBox 4"/>
          <p:cNvSpPr txBox="1"/>
          <p:nvPr>
            <p:custDataLst>
              <p:tags r:id="rId3"/>
            </p:custDataLst>
          </p:nvPr>
        </p:nvSpPr>
        <p:spPr>
          <a:xfrm>
            <a:off x="654818" y="1140107"/>
            <a:ext cx="105490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2800" smtClean="0">
                <a:latin typeface="Comic Sans MS" panose="030F0702030302020204" pitchFamily="66" charset="0"/>
              </a:rPr>
              <a:t>4. Are they in Australia or China?</a:t>
            </a: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 smtClean="0">
                <a:latin typeface="Comic Sans MS" panose="030F0702030302020204" pitchFamily="66" charset="0"/>
              </a:rPr>
              <a:t>5. What season is it now? Why?</a:t>
            </a: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2800" smtClean="0">
                <a:latin typeface="Comic Sans MS" panose="030F0702030302020204" pitchFamily="66" charset="0"/>
              </a:rPr>
              <a:t>6. Why Koala can swim on Christmas Day?</a:t>
            </a:r>
            <a:br>
              <a:rPr lang="en-US" altLang="zh-CN" sz="2800" smtClean="0">
                <a:latin typeface="Comic Sans MS" panose="030F0702030302020204" pitchFamily="66" charset="0"/>
              </a:rPr>
            </a:br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2800" smtClean="0">
              <a:latin typeface="Comic Sans MS" panose="030F0702030302020204" pitchFamily="66" charset="0"/>
            </a:endParaRPr>
          </a:p>
          <a:p>
            <a:pPr marL="457200" indent="-457200"/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1" name="TextBox 5"/>
          <p:cNvSpPr txBox="1"/>
          <p:nvPr>
            <p:custDataLst>
              <p:tags r:id="rId4"/>
            </p:custDataLst>
          </p:nvPr>
        </p:nvSpPr>
        <p:spPr>
          <a:xfrm>
            <a:off x="1043305" y="1760206"/>
            <a:ext cx="34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in China.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8"/>
          <p:cNvSpPr txBox="1"/>
          <p:nvPr>
            <p:custDataLst>
              <p:tags r:id="rId5"/>
            </p:custDataLst>
          </p:nvPr>
        </p:nvSpPr>
        <p:spPr>
          <a:xfrm>
            <a:off x="1043305" y="3079099"/>
            <a:ext cx="623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Winter. Because it’s Christmas Day.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8"/>
          <p:cNvSpPr txBox="1"/>
          <p:nvPr>
            <p:custDataLst>
              <p:tags r:id="rId6"/>
            </p:custDataLst>
          </p:nvPr>
        </p:nvSpPr>
        <p:spPr>
          <a:xfrm>
            <a:off x="1047949" y="4310881"/>
            <a:ext cx="886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Christmas is in summer in Australia.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895" y="1175649"/>
            <a:ext cx="9746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 &amp;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Welcome!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Koala: </a:t>
            </a:r>
            <a:r>
              <a:rPr lang="en-US" altLang="zh-CN" sz="2800" dirty="0">
                <a:latin typeface="Comic Sans MS" panose="030F0702030302020204" pitchFamily="66" charset="0"/>
              </a:rPr>
              <a:t>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hank you. Merry Christmas!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 &amp;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Merry Christmas!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0264" y="2766509"/>
            <a:ext cx="9362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What do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you usually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 on Christmas Day?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Koala: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usually go to the beach and swim in the sea!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6415" y="3929018"/>
            <a:ext cx="10721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You swim in winter?!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Christmas is in summer in Australia, so we never have snow for Christmas.</a:t>
            </a:r>
          </a:p>
        </p:txBody>
      </p:sp>
      <p:sp>
        <p:nvSpPr>
          <p:cNvPr id="8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10" name="C Story ti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9696" y="349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6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4664" y="1147390"/>
            <a:ext cx="10387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Zoom: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Summer. I like sunny days.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061" y="2441054"/>
            <a:ext cx="9784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Koala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Wow! A white Christmas!</a:t>
            </a:r>
          </a:p>
          <a:p>
            <a:r>
              <a:rPr lang="en-US" altLang="zh-CN" sz="280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Zoom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Let’s make a snowman.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Zip &amp; 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Great!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0319" y="4123225"/>
            <a:ext cx="738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00B050"/>
                </a:solidFill>
                <a:latin typeface="Comic Sans MS" panose="030F0702030302020204" pitchFamily="66" charset="0"/>
              </a:rPr>
              <a:t>   Zip</a:t>
            </a: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Say “cheese”!</a:t>
            </a:r>
          </a:p>
          <a:p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Koala: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Cheese!</a:t>
            </a:r>
          </a:p>
        </p:txBody>
      </p:sp>
    </p:spTree>
    <p:extLst>
      <p:ext uri="{BB962C8B-B14F-4D97-AF65-F5344CB8AC3E}">
        <p14:creationId xmlns:p14="http://schemas.microsoft.com/office/powerpoint/2010/main" val="21228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748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Read and fill in the blanks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893185" y="1032206"/>
            <a:ext cx="4669790" cy="687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 white Christmas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027045" y="1896745"/>
            <a:ext cx="8834120" cy="840105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1. I usually go to the _____ and _____ in the sea on Christmas Day.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151380" y="3131185"/>
            <a:ext cx="6110605" cy="685800"/>
          </a:xfrm>
          <a:prstGeom prst="rect">
            <a:avLst/>
          </a:prstGeom>
          <a:noFill/>
          <a:ln w="28575" cmpd="sng">
            <a:solidFill>
              <a:srgbClr val="00B0F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2. Christmas is in ______in Australia.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125470" y="4211320"/>
            <a:ext cx="6440805" cy="8502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3. I like ______ best. I like _____ days.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814445" y="5582285"/>
            <a:ext cx="4525645" cy="841375"/>
          </a:xfrm>
          <a:prstGeom prst="rect">
            <a:avLst/>
          </a:prstGeom>
          <a:noFill/>
          <a:ln w="28575" cmpd="sng">
            <a:solidFill>
              <a:srgbClr val="7030A0"/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4. Let’s make a _________!</a:t>
            </a:r>
            <a:r>
              <a:rPr lang="en-US" sz="2400" i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</p:txBody>
      </p:sp>
      <p:sp>
        <p:nvSpPr>
          <p:cNvPr id="13" name="燕尾形 12"/>
          <p:cNvSpPr/>
          <p:nvPr/>
        </p:nvSpPr>
        <p:spPr>
          <a:xfrm>
            <a:off x="2645410" y="2022475"/>
            <a:ext cx="300355" cy="32956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>
            <p:custDataLst>
              <p:tags r:id="rId8"/>
            </p:custDataLst>
          </p:nvPr>
        </p:nvSpPr>
        <p:spPr>
          <a:xfrm>
            <a:off x="2825115" y="4469765"/>
            <a:ext cx="300355" cy="32956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>
            <p:custDataLst>
              <p:tags r:id="rId9"/>
            </p:custDataLst>
          </p:nvPr>
        </p:nvSpPr>
        <p:spPr>
          <a:xfrm rot="10980000">
            <a:off x="8432800" y="3308985"/>
            <a:ext cx="300355" cy="32956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燕尾形 15"/>
          <p:cNvSpPr/>
          <p:nvPr>
            <p:custDataLst>
              <p:tags r:id="rId10"/>
            </p:custDataLst>
          </p:nvPr>
        </p:nvSpPr>
        <p:spPr>
          <a:xfrm rot="10980000">
            <a:off x="8348345" y="5779770"/>
            <a:ext cx="300355" cy="329565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4"/>
          <p:cNvSpPr txBox="1"/>
          <p:nvPr>
            <p:custDataLst>
              <p:tags r:id="rId11"/>
            </p:custDataLst>
          </p:nvPr>
        </p:nvSpPr>
        <p:spPr>
          <a:xfrm>
            <a:off x="6153785" y="1946910"/>
            <a:ext cx="1235710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beach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0" name="TextBox 14"/>
          <p:cNvSpPr txBox="1"/>
          <p:nvPr>
            <p:custDataLst>
              <p:tags r:id="rId12"/>
            </p:custDataLst>
          </p:nvPr>
        </p:nvSpPr>
        <p:spPr>
          <a:xfrm>
            <a:off x="7924800" y="1886584"/>
            <a:ext cx="1912620" cy="55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1" name="TextBox 14"/>
          <p:cNvSpPr txBox="1"/>
          <p:nvPr>
            <p:custDataLst>
              <p:tags r:id="rId13"/>
            </p:custDataLst>
          </p:nvPr>
        </p:nvSpPr>
        <p:spPr>
          <a:xfrm>
            <a:off x="4824730" y="3131185"/>
            <a:ext cx="1593850" cy="55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TextBox 14"/>
          <p:cNvSpPr txBox="1"/>
          <p:nvPr>
            <p:custDataLst>
              <p:tags r:id="rId14"/>
            </p:custDataLst>
          </p:nvPr>
        </p:nvSpPr>
        <p:spPr>
          <a:xfrm>
            <a:off x="4434205" y="4211320"/>
            <a:ext cx="1593850" cy="55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zh-CN" altLang="en-US" sz="3200" smtClean="0">
              <a:latin typeface="Comic Sans MS" panose="030F0702030302020204" pitchFamily="66" charset="0"/>
            </a:endParaRPr>
          </a:p>
        </p:txBody>
      </p:sp>
      <p:sp>
        <p:nvSpPr>
          <p:cNvPr id="24" name="TextBox 14"/>
          <p:cNvSpPr txBox="1"/>
          <p:nvPr>
            <p:custDataLst>
              <p:tags r:id="rId15"/>
            </p:custDataLst>
          </p:nvPr>
        </p:nvSpPr>
        <p:spPr>
          <a:xfrm>
            <a:off x="6228080" y="5626735"/>
            <a:ext cx="2112010" cy="55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snowman</a:t>
            </a:r>
            <a:endParaRPr lang="zh-CN" altLang="en-US" sz="3200" smtClean="0">
              <a:latin typeface="Comic Sans MS" panose="030F0702030302020204" pitchFamily="66" charset="0"/>
            </a:endParaRPr>
          </a:p>
        </p:txBody>
      </p:sp>
      <p:pic>
        <p:nvPicPr>
          <p:cNvPr id="7170" name="Picture 2">
            <a:hlinkClick r:id="rId24" action="ppaction://hlinkfile"/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497965"/>
            <a:ext cx="194119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QQ截图20180930181120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8741410" y="2905760"/>
            <a:ext cx="1734820" cy="1136015"/>
          </a:xfrm>
          <a:prstGeom prst="rect">
            <a:avLst/>
          </a:prstGeom>
        </p:spPr>
      </p:pic>
      <p:pic>
        <p:nvPicPr>
          <p:cNvPr id="31" name="图片 30" descr="QQ截图20180930181130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7" cstate="print"/>
          <a:stretch>
            <a:fillRect/>
          </a:stretch>
        </p:blipFill>
        <p:spPr>
          <a:xfrm>
            <a:off x="1026795" y="4041775"/>
            <a:ext cx="1728470" cy="1174750"/>
          </a:xfrm>
          <a:prstGeom prst="rect">
            <a:avLst/>
          </a:prstGeom>
        </p:spPr>
      </p:pic>
      <p:sp>
        <p:nvSpPr>
          <p:cNvPr id="25" name="TextBox 14"/>
          <p:cNvSpPr txBox="1"/>
          <p:nvPr>
            <p:custDataLst>
              <p:tags r:id="rId19"/>
            </p:custDataLst>
          </p:nvPr>
        </p:nvSpPr>
        <p:spPr>
          <a:xfrm>
            <a:off x="7287260" y="4257675"/>
            <a:ext cx="1593850" cy="559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sunny</a:t>
            </a:r>
            <a:endParaRPr lang="zh-CN" altLang="en-US" sz="3200" smtClean="0">
              <a:latin typeface="Comic Sans MS" panose="030F0702030302020204" pitchFamily="66" charset="0"/>
            </a:endParaRPr>
          </a:p>
        </p:txBody>
      </p:sp>
      <p:pic>
        <p:nvPicPr>
          <p:cNvPr id="34" name="图片 33" descr="QQ截图20180930181144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8744585" y="5257800"/>
            <a:ext cx="1811020" cy="123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30230"/>
            <a:ext cx="605641" cy="746835"/>
          </a:xfrm>
          <a:prstGeom prst="rect">
            <a:avLst/>
          </a:prstGeom>
        </p:spPr>
      </p:pic>
      <p:pic>
        <p:nvPicPr>
          <p:cNvPr id="7" name="图片 6" descr="QQ截图2018093018104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555625" y="1160145"/>
            <a:ext cx="3233420" cy="1967230"/>
          </a:xfrm>
          <a:prstGeom prst="rect">
            <a:avLst/>
          </a:prstGeom>
        </p:spPr>
      </p:pic>
      <p:pic>
        <p:nvPicPr>
          <p:cNvPr id="2" name="图片 1" descr="QQ截图2018093018110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 cstate="print"/>
          <a:stretch>
            <a:fillRect/>
          </a:stretch>
        </p:blipFill>
        <p:spPr>
          <a:xfrm>
            <a:off x="4384040" y="1165225"/>
            <a:ext cx="3423285" cy="1962150"/>
          </a:xfrm>
          <a:prstGeom prst="rect">
            <a:avLst/>
          </a:prstGeom>
        </p:spPr>
      </p:pic>
      <p:pic>
        <p:nvPicPr>
          <p:cNvPr id="3" name="图片 2" descr="QQ截图20180930181120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8244205" y="1160145"/>
            <a:ext cx="3070860" cy="2011045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5"/>
            </p:custDataLst>
          </p:nvPr>
        </p:nvSpPr>
        <p:spPr>
          <a:xfrm>
            <a:off x="791210" y="3158490"/>
            <a:ext cx="1358900" cy="364490"/>
          </a:xfrm>
          <a:prstGeom prst="wedgeRoundRectCallout">
            <a:avLst>
              <a:gd name="adj1" fmla="val 29859"/>
              <a:gd name="adj2" fmla="val -14250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Welcome!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圆角矩形标注 7"/>
          <p:cNvSpPr/>
          <p:nvPr>
            <p:custDataLst>
              <p:tags r:id="rId6"/>
            </p:custDataLst>
          </p:nvPr>
        </p:nvSpPr>
        <p:spPr>
          <a:xfrm>
            <a:off x="2290445" y="2750185"/>
            <a:ext cx="2093595" cy="772795"/>
          </a:xfrm>
          <a:prstGeom prst="wedgeRoundRectCallout">
            <a:avLst>
              <a:gd name="adj1" fmla="val -16969"/>
              <a:gd name="adj2" fmla="val -10595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Thank you. Merry Christmas!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圆角矩形标注 25"/>
          <p:cNvSpPr/>
          <p:nvPr>
            <p:custDataLst>
              <p:tags r:id="rId7"/>
            </p:custDataLst>
          </p:nvPr>
        </p:nvSpPr>
        <p:spPr>
          <a:xfrm>
            <a:off x="60960" y="2644140"/>
            <a:ext cx="1440180" cy="483235"/>
          </a:xfrm>
          <a:prstGeom prst="wedgeRoundRectCallout">
            <a:avLst>
              <a:gd name="adj1" fmla="val 49382"/>
              <a:gd name="adj2" fmla="val -9467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Merry Christmas!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圆角矩形标注 26"/>
          <p:cNvSpPr/>
          <p:nvPr>
            <p:custDataLst>
              <p:tags r:id="rId8"/>
            </p:custDataLst>
          </p:nvPr>
        </p:nvSpPr>
        <p:spPr>
          <a:xfrm>
            <a:off x="4384040" y="3051810"/>
            <a:ext cx="1950720" cy="804545"/>
          </a:xfrm>
          <a:prstGeom prst="wedgeRoundRectCallout">
            <a:avLst>
              <a:gd name="adj1" fmla="val -7194"/>
              <a:gd name="adj2" fmla="val -8425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What do you usually do on Christmas Day?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圆角矩形标注 27"/>
          <p:cNvSpPr/>
          <p:nvPr>
            <p:custDataLst>
              <p:tags r:id="rId9"/>
            </p:custDataLst>
          </p:nvPr>
        </p:nvSpPr>
        <p:spPr>
          <a:xfrm>
            <a:off x="6400800" y="2940050"/>
            <a:ext cx="1956435" cy="977900"/>
          </a:xfrm>
          <a:prstGeom prst="wedgeRoundRectCallout">
            <a:avLst>
              <a:gd name="adj1" fmla="val -36043"/>
              <a:gd name="adj2" fmla="val -6740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I usually go to the beach and swim in the sea!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圆角矩形标注 28"/>
          <p:cNvSpPr/>
          <p:nvPr>
            <p:custDataLst>
              <p:tags r:id="rId10"/>
            </p:custDataLst>
          </p:nvPr>
        </p:nvSpPr>
        <p:spPr>
          <a:xfrm>
            <a:off x="8642350" y="762000"/>
            <a:ext cx="1438275" cy="522605"/>
          </a:xfrm>
          <a:prstGeom prst="wedgeRoundRectCallout">
            <a:avLst>
              <a:gd name="adj1" fmla="val -1496"/>
              <a:gd name="adj2" fmla="val 94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You swim in winter?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圆角矩形标注 29"/>
          <p:cNvSpPr/>
          <p:nvPr>
            <p:custDataLst>
              <p:tags r:id="rId11"/>
            </p:custDataLst>
          </p:nvPr>
        </p:nvSpPr>
        <p:spPr>
          <a:xfrm>
            <a:off x="9091930" y="3127375"/>
            <a:ext cx="3100070" cy="889635"/>
          </a:xfrm>
          <a:prstGeom prst="wedgeRoundRectCallout">
            <a:avLst>
              <a:gd name="adj1" fmla="val -6534"/>
              <a:gd name="adj2" fmla="val -978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Christmas is in summer in Australia, so we never have snow for Christmas.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图片 30" descr="QQ截图20180930181130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/>
          <a:stretch>
            <a:fillRect/>
          </a:stretch>
        </p:blipFill>
        <p:spPr>
          <a:xfrm>
            <a:off x="555625" y="4238625"/>
            <a:ext cx="3094355" cy="2103120"/>
          </a:xfrm>
          <a:prstGeom prst="rect">
            <a:avLst/>
          </a:prstGeom>
        </p:spPr>
      </p:pic>
      <p:sp>
        <p:nvSpPr>
          <p:cNvPr id="32" name="圆角矩形标注 31"/>
          <p:cNvSpPr/>
          <p:nvPr>
            <p:custDataLst>
              <p:tags r:id="rId13"/>
            </p:custDataLst>
          </p:nvPr>
        </p:nvSpPr>
        <p:spPr>
          <a:xfrm>
            <a:off x="669925" y="3622675"/>
            <a:ext cx="2131695" cy="515620"/>
          </a:xfrm>
          <a:prstGeom prst="wedgeRoundRectCallout">
            <a:avLst>
              <a:gd name="adj1" fmla="val -8504"/>
              <a:gd name="adj2" fmla="val 8633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Which season do you like best?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圆角矩形标注 32"/>
          <p:cNvSpPr/>
          <p:nvPr>
            <p:custDataLst>
              <p:tags r:id="rId14"/>
            </p:custDataLst>
          </p:nvPr>
        </p:nvSpPr>
        <p:spPr>
          <a:xfrm>
            <a:off x="1658620" y="6029960"/>
            <a:ext cx="1991360" cy="522605"/>
          </a:xfrm>
          <a:prstGeom prst="wedgeRoundRectCallout">
            <a:avLst>
              <a:gd name="adj1" fmla="val -3667"/>
              <a:gd name="adj2" fmla="val -11245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Summer. I like sunny days.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" name="图片 33" descr="QQ截图20180930181144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0" cstate="print"/>
          <a:stretch>
            <a:fillRect/>
          </a:stretch>
        </p:blipFill>
        <p:spPr>
          <a:xfrm>
            <a:off x="4844415" y="4319270"/>
            <a:ext cx="2962910" cy="2022475"/>
          </a:xfrm>
          <a:prstGeom prst="rect">
            <a:avLst/>
          </a:prstGeom>
        </p:spPr>
      </p:pic>
      <p:sp>
        <p:nvSpPr>
          <p:cNvPr id="35" name="圆角矩形标注 34"/>
          <p:cNvSpPr/>
          <p:nvPr>
            <p:custDataLst>
              <p:tags r:id="rId16"/>
            </p:custDataLst>
          </p:nvPr>
        </p:nvSpPr>
        <p:spPr>
          <a:xfrm>
            <a:off x="5117465" y="4017010"/>
            <a:ext cx="1658620" cy="368300"/>
          </a:xfrm>
          <a:prstGeom prst="wedgeRoundRectCallout">
            <a:avLst>
              <a:gd name="adj1" fmla="val -7350"/>
              <a:gd name="adj2" fmla="val 12275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make a snowman.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圆角矩形标注 35"/>
          <p:cNvSpPr/>
          <p:nvPr>
            <p:custDataLst>
              <p:tags r:id="rId17"/>
            </p:custDataLst>
          </p:nvPr>
        </p:nvSpPr>
        <p:spPr>
          <a:xfrm>
            <a:off x="3862070" y="5204460"/>
            <a:ext cx="982345" cy="421640"/>
          </a:xfrm>
          <a:prstGeom prst="wedgeRoundRectCallout">
            <a:avLst>
              <a:gd name="adj1" fmla="val 82235"/>
              <a:gd name="adj2" fmla="val -168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Great!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圆角矩形标注 36"/>
          <p:cNvSpPr/>
          <p:nvPr>
            <p:custDataLst>
              <p:tags r:id="rId18"/>
            </p:custDataLst>
          </p:nvPr>
        </p:nvSpPr>
        <p:spPr>
          <a:xfrm>
            <a:off x="3789045" y="6029960"/>
            <a:ext cx="1876425" cy="629920"/>
          </a:xfrm>
          <a:prstGeom prst="wedgeRoundRectCallout">
            <a:avLst>
              <a:gd name="adj1" fmla="val 29932"/>
              <a:gd name="adj2" fmla="val -8568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Wow! A white Christmas!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圆角矩形标注 37"/>
          <p:cNvSpPr/>
          <p:nvPr>
            <p:custDataLst>
              <p:tags r:id="rId19"/>
            </p:custDataLst>
          </p:nvPr>
        </p:nvSpPr>
        <p:spPr>
          <a:xfrm>
            <a:off x="6227445" y="6341745"/>
            <a:ext cx="934720" cy="391160"/>
          </a:xfrm>
          <a:prstGeom prst="wedgeRoundRectCallout">
            <a:avLst>
              <a:gd name="adj1" fmla="val -35171"/>
              <a:gd name="adj2" fmla="val -13184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Great!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" name="图片 38" descr="QQ截图20180930181156.png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1" cstate="print"/>
          <a:stretch>
            <a:fillRect/>
          </a:stretch>
        </p:blipFill>
        <p:spPr>
          <a:xfrm>
            <a:off x="8494395" y="4138295"/>
            <a:ext cx="2570480" cy="2091690"/>
          </a:xfrm>
          <a:prstGeom prst="rect">
            <a:avLst/>
          </a:prstGeom>
        </p:spPr>
      </p:pic>
      <p:sp>
        <p:nvSpPr>
          <p:cNvPr id="40" name="圆角矩形标注 39"/>
          <p:cNvSpPr/>
          <p:nvPr>
            <p:custDataLst>
              <p:tags r:id="rId21"/>
            </p:custDataLst>
          </p:nvPr>
        </p:nvSpPr>
        <p:spPr>
          <a:xfrm>
            <a:off x="8707755" y="6308725"/>
            <a:ext cx="1754505" cy="511810"/>
          </a:xfrm>
          <a:prstGeom prst="wedgeRoundRectCallout">
            <a:avLst>
              <a:gd name="adj1" fmla="val -15725"/>
              <a:gd name="adj2" fmla="val -807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Say “cheese”!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圆角矩形标注 40"/>
          <p:cNvSpPr/>
          <p:nvPr>
            <p:custDataLst>
              <p:tags r:id="rId22"/>
            </p:custDataLst>
          </p:nvPr>
        </p:nvSpPr>
        <p:spPr>
          <a:xfrm>
            <a:off x="10892790" y="5340985"/>
            <a:ext cx="1124585" cy="474345"/>
          </a:xfrm>
          <a:prstGeom prst="wedgeRoundRectCallout">
            <a:avLst>
              <a:gd name="adj1" fmla="val -74836"/>
              <a:gd name="adj2" fmla="val -3381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mtClean="0">
                <a:solidFill>
                  <a:schemeClr val="tx1"/>
                </a:solidFill>
                <a:latin typeface="Comic Sans MS" panose="030F0702030302020204" pitchFamily="66" charset="0"/>
              </a:rPr>
              <a:t>Cheese!</a:t>
            </a:r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22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2"/>
            </p:custDataLst>
          </p:nvPr>
        </p:nvSpPr>
        <p:spPr>
          <a:xfrm>
            <a:off x="643026" y="1969478"/>
            <a:ext cx="110665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 do you do on the weekend?  I often go for a walk.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_______ is your pencil?  It’s on the desk.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________ do you go to school? At 7:30.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4. _______do you like summer?  Because I like summer vacation.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5. ________season do you like best?  I like winter best.</a:t>
            </a: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457370" y="1200431"/>
            <a:ext cx="461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eaLnBrk="0" hangingPunct="0"/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一、填写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合适的疑问词</a:t>
            </a:r>
          </a:p>
        </p:txBody>
      </p:sp>
      <p:sp>
        <p:nvSpPr>
          <p:cNvPr id="45" name="TextBox 44"/>
          <p:cNvSpPr txBox="1"/>
          <p:nvPr>
            <p:custDataLst>
              <p:tags r:id="rId4"/>
            </p:custDataLst>
          </p:nvPr>
        </p:nvSpPr>
        <p:spPr>
          <a:xfrm>
            <a:off x="1437087" y="2064074"/>
            <a:ext cx="13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>
            <p:custDataLst>
              <p:tags r:id="rId5"/>
            </p:custDataLst>
          </p:nvPr>
        </p:nvSpPr>
        <p:spPr>
          <a:xfrm>
            <a:off x="1336433" y="2700403"/>
            <a:ext cx="13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Where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1" name="TextBox 40"/>
          <p:cNvSpPr txBox="1"/>
          <p:nvPr>
            <p:custDataLst>
              <p:tags r:id="rId6"/>
            </p:custDataLst>
          </p:nvPr>
        </p:nvSpPr>
        <p:spPr>
          <a:xfrm>
            <a:off x="1356530" y="3373983"/>
            <a:ext cx="13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2" name="TextBox 41"/>
          <p:cNvSpPr txBox="1"/>
          <p:nvPr>
            <p:custDataLst>
              <p:tags r:id="rId7"/>
            </p:custDataLst>
          </p:nvPr>
        </p:nvSpPr>
        <p:spPr>
          <a:xfrm>
            <a:off x="1334524" y="4002021"/>
            <a:ext cx="13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Why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3" name="TextBox 42"/>
          <p:cNvSpPr txBox="1"/>
          <p:nvPr>
            <p:custDataLst>
              <p:tags r:id="rId8"/>
            </p:custDataLst>
          </p:nvPr>
        </p:nvSpPr>
        <p:spPr>
          <a:xfrm>
            <a:off x="1334524" y="4604071"/>
            <a:ext cx="132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Which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2103" y="3219270"/>
            <a:ext cx="227171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</a:rPr>
              <a:t>summer</a:t>
            </a: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0197" y="2428193"/>
            <a:ext cx="4441067" cy="2262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 is hot.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It’s sunny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  </a:t>
            </a:r>
          </a:p>
          <a:p>
            <a:pPr algn="l">
              <a:spcBef>
                <a:spcPct val="50000"/>
              </a:spcBef>
            </a:pP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We can 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swim</a:t>
            </a:r>
            <a:r>
              <a:rPr lang="en-US" altLang="zh-CN" sz="32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ming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in the 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river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1022899" y="1990969"/>
            <a:ext cx="3950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0">
                <a:ln w="12700">
                  <a:solidFill>
                    <a:srgbClr val="EAEAEA"/>
                  </a:solidFill>
                  <a:round/>
                </a:ln>
                <a:latin typeface="Comic Sans MS" pitchFamily="66" charset="0"/>
                <a:cs typeface="Arial" panose="020B0604020202020204"/>
              </a:rPr>
              <a:t>What season is it?</a:t>
            </a:r>
            <a:endParaRPr lang="zh-CN" altLang="en-US" sz="3200" b="1" kern="10" dirty="0">
              <a:ln w="12700">
                <a:solidFill>
                  <a:srgbClr val="EAEAEA"/>
                </a:solidFill>
                <a:round/>
              </a:ln>
              <a:latin typeface="Comic Sans MS" pitchFamily="66" charset="0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TextBox 55"/>
          <p:cNvSpPr txBox="1"/>
          <p:nvPr>
            <p:custDataLst>
              <p:tags r:id="rId2"/>
            </p:custDataLst>
          </p:nvPr>
        </p:nvSpPr>
        <p:spPr>
          <a:xfrm>
            <a:off x="175456" y="421395"/>
            <a:ext cx="549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二、选择最佳答案</a:t>
            </a:r>
          </a:p>
        </p:txBody>
      </p:sp>
      <p:sp>
        <p:nvSpPr>
          <p:cNvPr id="42" name="TextBox 41"/>
          <p:cNvSpPr txBox="1"/>
          <p:nvPr>
            <p:custDataLst>
              <p:tags r:id="rId3"/>
            </p:custDataLst>
          </p:nvPr>
        </p:nvSpPr>
        <p:spPr>
          <a:xfrm>
            <a:off x="488916" y="1293577"/>
            <a:ext cx="51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4"/>
            </p:custDataLst>
          </p:nvPr>
        </p:nvSpPr>
        <p:spPr>
          <a:xfrm>
            <a:off x="488916" y="2961651"/>
            <a:ext cx="51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5"/>
            </p:custDataLst>
          </p:nvPr>
        </p:nvSpPr>
        <p:spPr>
          <a:xfrm>
            <a:off x="488916" y="4635621"/>
            <a:ext cx="512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8" name="矩形 167"/>
          <p:cNvSpPr/>
          <p:nvPr>
            <p:custDataLst>
              <p:tags r:id="rId6"/>
            </p:custDataLst>
          </p:nvPr>
        </p:nvSpPr>
        <p:spPr>
          <a:xfrm>
            <a:off x="379073" y="1237844"/>
            <a:ext cx="112471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    )1. –-What’s your </a:t>
            </a:r>
            <a:r>
              <a:rPr lang="en-US" altLang="zh-CN" sz="2400" dirty="0" err="1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favourite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season?    --______.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A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I like season.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B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My </a:t>
            </a:r>
            <a:r>
              <a:rPr lang="en-US" altLang="zh-CN" sz="2400" dirty="0" err="1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favourite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season is autumn.   </a:t>
            </a:r>
            <a:endParaRPr lang="en-US" altLang="zh-CN" sz="2400" dirty="0" smtClean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C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Because I can play.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    ) 2. --___________   --Because I can eat ice cream.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A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How do you do?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                B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Do you like eat ice cream?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  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C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Why do you like summer?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    )3. –-What’s the weather like in Beijing in summer? --_______.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 A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It’s hot. 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B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It’s cold.          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C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 I can play with snow.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24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76918" y="1807952"/>
            <a:ext cx="9322050" cy="33239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能够正确听、说、认、读单词：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spring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summer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autumn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winter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because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能简单介绍自己最喜欢的季节及原因。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why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what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when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where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which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等五个特殊疑问词不同的功能和用法。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343778" y="226263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read and write.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343778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04057" y="1659126"/>
            <a:ext cx="4314152" cy="3705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It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’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s cool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 and cloudy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. Leaves fall and fall</a:t>
            </a:r>
            <a:r>
              <a:rPr lang="zh-CN" altLang="zh-CN" sz="320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zh-CN" altLang="zh-CN" sz="320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They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’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re yellow. We can </a:t>
            </a:r>
            <a:r>
              <a:rPr lang="en-US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go for a walk </a:t>
            </a:r>
            <a:r>
              <a:rPr lang="zh-CN" altLang="zh-CN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 the park.</a:t>
            </a:r>
          </a:p>
        </p:txBody>
      </p:sp>
      <p:sp>
        <p:nvSpPr>
          <p:cNvPr id="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69930" y="3153757"/>
            <a:ext cx="2047227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autumn</a:t>
            </a:r>
            <a:endParaRPr lang="zh-CN" altLang="zh-CN" sz="4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2899" y="1990969"/>
            <a:ext cx="3950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0">
                <a:ln w="12700">
                  <a:solidFill>
                    <a:srgbClr val="EAEAEA"/>
                  </a:solidFill>
                  <a:round/>
                </a:ln>
                <a:latin typeface="Comic Sans MS" pitchFamily="66" charset="0"/>
                <a:cs typeface="Arial" panose="020B0604020202020204"/>
              </a:rPr>
              <a:t>What season is it?</a:t>
            </a:r>
            <a:endParaRPr lang="zh-CN" altLang="en-US" sz="3200" b="1" kern="10" dirty="0">
              <a:ln w="12700">
                <a:solidFill>
                  <a:srgbClr val="EAEAEA"/>
                </a:solidFill>
                <a:round/>
              </a:ln>
              <a:latin typeface="Comic Sans MS" pitchFamily="66" charset="0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8"/>
          <p:cNvSpPr txBox="1"/>
          <p:nvPr>
            <p:custDataLst>
              <p:tags r:id="rId1"/>
            </p:custDataLst>
          </p:nvPr>
        </p:nvSpPr>
        <p:spPr>
          <a:xfrm>
            <a:off x="777368" y="25891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6141"/>
            <a:ext cx="605641" cy="746835"/>
          </a:xfrm>
          <a:prstGeom prst="rect">
            <a:avLst/>
          </a:prstGeom>
        </p:spPr>
      </p:pic>
      <p:pic>
        <p:nvPicPr>
          <p:cNvPr id="2" name="图片 23553" descr="cloudy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454981" y="1046098"/>
            <a:ext cx="9095788" cy="524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 bwMode="auto">
          <a:xfrm>
            <a:off x="5257609" y="2596924"/>
            <a:ext cx="3408363" cy="1395413"/>
            <a:chOff x="2445" y="1389"/>
            <a:chExt cx="2147" cy="879"/>
          </a:xfrm>
        </p:grpSpPr>
        <p:pic>
          <p:nvPicPr>
            <p:cNvPr id="4" name="图片 23555" descr="helicopter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2355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45" y="1900"/>
              <a:ext cx="2147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make a snowman</a:t>
              </a: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3624071" y="4181249"/>
            <a:ext cx="2316163" cy="1395413"/>
            <a:chOff x="2426" y="1389"/>
            <a:chExt cx="1459" cy="879"/>
          </a:xfrm>
        </p:grpSpPr>
        <p:pic>
          <p:nvPicPr>
            <p:cNvPr id="7" name="图片 23558" descr="helicopter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文本框 23559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426" y="1900"/>
              <a:ext cx="1459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pick apples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1932749" y="3503069"/>
            <a:ext cx="2870200" cy="1395413"/>
            <a:chOff x="2415" y="1389"/>
            <a:chExt cx="1808" cy="879"/>
          </a:xfrm>
        </p:grpSpPr>
        <p:pic>
          <p:nvPicPr>
            <p:cNvPr id="10" name="图片 23561" descr="helicopter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文本框 23562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415" y="1900"/>
              <a:ext cx="1808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go on a picnic</a:t>
              </a: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7192771" y="5044849"/>
            <a:ext cx="2749550" cy="1395413"/>
            <a:chOff x="2382" y="1389"/>
            <a:chExt cx="1732" cy="879"/>
          </a:xfrm>
        </p:grpSpPr>
        <p:pic>
          <p:nvPicPr>
            <p:cNvPr id="13" name="图片 23564" descr="helicopter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本框 23565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82" y="1900"/>
              <a:ext cx="1732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plant flowers</a:t>
              </a: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3409759" y="725261"/>
            <a:ext cx="4365625" cy="1395413"/>
            <a:chOff x="2588" y="271"/>
            <a:chExt cx="2750" cy="879"/>
          </a:xfrm>
        </p:grpSpPr>
        <p:pic>
          <p:nvPicPr>
            <p:cNvPr id="18" name="图片 23567" descr="helicopter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558" y="271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文本框 2356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588" y="782"/>
              <a:ext cx="1608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go swimming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 bwMode="auto">
          <a:xfrm>
            <a:off x="3885354" y="2168930"/>
            <a:ext cx="2905125" cy="1395413"/>
            <a:chOff x="2355" y="1389"/>
            <a:chExt cx="1830" cy="879"/>
          </a:xfrm>
        </p:grpSpPr>
        <p:pic>
          <p:nvPicPr>
            <p:cNvPr id="21" name="图片 25603" descr="helicopter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文本框 2560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355" y="1900"/>
              <a:ext cx="1830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eat ice cream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2318809" y="3898670"/>
            <a:ext cx="2359025" cy="1395413"/>
            <a:chOff x="2363" y="1389"/>
            <a:chExt cx="1486" cy="879"/>
          </a:xfrm>
        </p:grpSpPr>
        <p:pic>
          <p:nvPicPr>
            <p:cNvPr id="24" name="图片 25606" descr="helicopter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文本框 2560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363" y="1900"/>
              <a:ext cx="1486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plant trees</a:t>
              </a: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910379" y="3032530"/>
            <a:ext cx="2819400" cy="1395413"/>
            <a:chOff x="2353" y="1389"/>
            <a:chExt cx="1776" cy="879"/>
          </a:xfrm>
        </p:grpSpPr>
        <p:pic>
          <p:nvPicPr>
            <p:cNvPr id="27" name="图片 25609" descr="helicopter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文本框 256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353" y="1900"/>
              <a:ext cx="1776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go for a walk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 bwMode="auto">
          <a:xfrm>
            <a:off x="5252191" y="4400955"/>
            <a:ext cx="3036888" cy="1395413"/>
            <a:chOff x="2412" y="1389"/>
            <a:chExt cx="1913" cy="879"/>
          </a:xfrm>
        </p:grpSpPr>
        <p:pic>
          <p:nvPicPr>
            <p:cNvPr id="30" name="图片 25612" descr="helicopter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文本框 2561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412" y="1900"/>
              <a:ext cx="1913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play with snow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 bwMode="auto">
          <a:xfrm>
            <a:off x="2004166" y="297267"/>
            <a:ext cx="4541838" cy="1395413"/>
            <a:chOff x="2477" y="271"/>
            <a:chExt cx="2861" cy="879"/>
          </a:xfrm>
        </p:grpSpPr>
        <p:pic>
          <p:nvPicPr>
            <p:cNvPr id="33" name="图片 25615" descr="helicopter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4558" y="271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文本框 2561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477" y="782"/>
              <a:ext cx="1843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plant  flowers</a:t>
              </a:r>
            </a:p>
          </p:txBody>
        </p:sp>
      </p:grpSp>
      <p:grpSp>
        <p:nvGrpSpPr>
          <p:cNvPr id="35" name="组合 34"/>
          <p:cNvGrpSpPr/>
          <p:nvPr/>
        </p:nvGrpSpPr>
        <p:grpSpPr bwMode="auto">
          <a:xfrm>
            <a:off x="1089767" y="4832755"/>
            <a:ext cx="6419849" cy="1395413"/>
            <a:chOff x="2375" y="1389"/>
            <a:chExt cx="4044" cy="879"/>
          </a:xfrm>
        </p:grpSpPr>
        <p:pic>
          <p:nvPicPr>
            <p:cNvPr id="36" name="图片 25618" descr="helicopter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472" y="1389"/>
              <a:ext cx="78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文本框 2561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375" y="1900"/>
              <a:ext cx="4044" cy="36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latin typeface="Comic Sans MS" panose="030F0702030302020204" pitchFamily="66" charset="0"/>
                  <a:ea typeface="PMingLiU" panose="02020500000000000000" pitchFamily="18" charset="-120"/>
                  <a:cs typeface="Comic Sans MS" panose="030F0702030302020204" pitchFamily="66" charset="0"/>
                </a:rPr>
                <a:t>Which season do you like best?</a:t>
              </a:r>
              <a:endParaRPr lang="en-US" altLang="zh-CN" sz="3200" b="1">
                <a:ea typeface="PMingLiU" panose="02020500000000000000" pitchFamily="18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helicopter (2.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929657" y="1255877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the seasons?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301766" y="2149437"/>
            <a:ext cx="7483680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>
                <a:latin typeface="Comic Sans MS" panose="030F0702030302020204" pitchFamily="66" charset="0"/>
              </a:rPr>
              <a:t>Talk about Robin's favorite seasons.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4285493" y="3463562"/>
            <a:ext cx="39598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</a:t>
            </a:r>
            <a:r>
              <a:rPr lang="en-US" altLang="zh-CN" sz="2800" b="1">
                <a:latin typeface="Comic Sans MS" panose="030F0702030302020204" pitchFamily="66" charset="0"/>
              </a:rPr>
              <a:t>about </a:t>
            </a:r>
            <a:r>
              <a:rPr lang="en-US" altLang="zh-CN" sz="2800" b="1" smtClean="0">
                <a:latin typeface="Comic Sans MS" panose="030F0702030302020204" pitchFamily="66" charset="0"/>
              </a:rPr>
              <a:t>reasons.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065283" y="4851457"/>
            <a:ext cx="9392401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smtClean="0">
                <a:latin typeface="Comic Sans MS" panose="030F0702030302020204" pitchFamily="66" charset="0"/>
              </a:rPr>
              <a:t>Zip and Zoom talk </a:t>
            </a:r>
            <a:r>
              <a:rPr lang="en-US" altLang="zh-CN" sz="2800" b="1">
                <a:latin typeface="Comic Sans MS" panose="030F0702030302020204" pitchFamily="66" charset="0"/>
              </a:rPr>
              <a:t>about Christmas activities.</a:t>
            </a:r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55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688480"/>
            <a:ext cx="43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68086"/>
            <a:ext cx="605641" cy="74683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100000" l="3704" r="987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3" y="266106"/>
            <a:ext cx="868977" cy="67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4821475" y="336277"/>
            <a:ext cx="31999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write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860960" y="1600933"/>
            <a:ext cx="103699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1. </a:t>
            </a:r>
            <a:r>
              <a:rPr lang="en-US" altLang="zh-CN" sz="2800" dirty="0">
                <a:latin typeface="Comic Sans MS" panose="030F0702030302020204" pitchFamily="66" charset="0"/>
              </a:rPr>
              <a:t>Which season does Robin like?</a:t>
            </a:r>
          </a:p>
          <a:p>
            <a:pPr marL="514350" indent="-514350">
              <a:lnSpc>
                <a:spcPct val="2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Why does Robin like spring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pPr marL="514350" indent="-514350">
              <a:lnSpc>
                <a:spcPct val="2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3. Why does Robin like winter?</a:t>
            </a:r>
          </a:p>
          <a:p>
            <a:pPr marL="514350" indent="-514350">
              <a:lnSpc>
                <a:spcPct val="250000"/>
              </a:lnSpc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16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微信图片_20200721110164759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/>
          <a:srcRect t="10075" b="30026"/>
          <a:stretch>
            <a:fillRect/>
          </a:stretch>
        </p:blipFill>
        <p:spPr bwMode="auto">
          <a:xfrm>
            <a:off x="0" y="1175657"/>
            <a:ext cx="12192000" cy="56678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1595805" y="1219201"/>
            <a:ext cx="416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Look at the green trees and pink flowers.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>
            <p:custDataLst>
              <p:tags r:id="rId3"/>
            </p:custDataLst>
          </p:nvPr>
        </p:nvSpPr>
        <p:spPr>
          <a:xfrm>
            <a:off x="4258798" y="618449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Robin likes them all!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4"/>
            </p:custDataLst>
          </p:nvPr>
        </p:nvSpPr>
        <p:spPr>
          <a:xfrm>
            <a:off x="6581552" y="1531466"/>
            <a:ext cx="4579934" cy="37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The weather is hot, hot, hot!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5"/>
            </p:custDataLst>
          </p:nvPr>
        </p:nvSpPr>
        <p:spPr>
          <a:xfrm>
            <a:off x="1452530" y="2427736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spring because there are beautiful flowers everywhere.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6"/>
            </p:custDataLst>
          </p:nvPr>
        </p:nvSpPr>
        <p:spPr>
          <a:xfrm>
            <a:off x="6596066" y="2841850"/>
            <a:ext cx="28962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summer, but I can’t swim.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>
            <p:custDataLst>
              <p:tags r:id="rId7"/>
            </p:custDataLst>
          </p:nvPr>
        </p:nvSpPr>
        <p:spPr>
          <a:xfrm>
            <a:off x="2738414" y="5313152"/>
            <a:ext cx="33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Wow! I want to paint a picture, too!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>
            <p:custDataLst>
              <p:tags r:id="rId8"/>
            </p:custDataLst>
          </p:nvPr>
        </p:nvSpPr>
        <p:spPr>
          <a:xfrm>
            <a:off x="6667504" y="5413618"/>
            <a:ext cx="33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I like winter because I can play in the snow.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9"/>
            </p:custDataLst>
          </p:nvPr>
        </p:nvSpPr>
        <p:spPr>
          <a:xfrm>
            <a:off x="1334153" y="4012754"/>
            <a:ext cx="46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What lovely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 The leaves fall and fall and fall. I love fall!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10"/>
            </p:custDataLst>
          </p:nvPr>
        </p:nvSpPr>
        <p:spPr>
          <a:xfrm>
            <a:off x="6524628" y="4044046"/>
            <a:ext cx="466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There is lots of snow. It is white everywhere.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3" name="read and write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005" y="300991"/>
            <a:ext cx="1122680" cy="91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860960" y="927164"/>
            <a:ext cx="10369900" cy="4668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1. </a:t>
            </a:r>
            <a:r>
              <a:rPr lang="en-US" altLang="zh-CN" sz="2800" dirty="0">
                <a:latin typeface="Comic Sans MS" panose="030F0702030302020204" pitchFamily="66" charset="0"/>
              </a:rPr>
              <a:t>Which season does Robin like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2. Why does Robin like spring?</a:t>
            </a:r>
          </a:p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endParaRPr lang="en-US" altLang="zh-CN" sz="28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r>
              <a:rPr lang="en-US" altLang="zh-CN" sz="2800" dirty="0" smtClean="0">
                <a:latin typeface="Comic Sans MS" panose="030F0702030302020204" pitchFamily="66" charset="0"/>
              </a:rPr>
              <a:t>3</a:t>
            </a:r>
            <a:r>
              <a:rPr lang="en-US" altLang="zh-CN" sz="2800" dirty="0">
                <a:latin typeface="Comic Sans MS" panose="030F0702030302020204" pitchFamily="66" charset="0"/>
              </a:rPr>
              <a:t>. Why does Robin like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winter?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spcAft>
                <a:spcPts val="1200"/>
              </a:spcAft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843" y="1607341"/>
            <a:ext cx="9288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Robin likes spring. Robin likes summer. Robin likes fall and winter.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2843" y="3105835"/>
            <a:ext cx="92883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He likes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spring because there are beautiful flowers everywhere.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2843" y="4964488"/>
            <a:ext cx="8170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He likes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because </a:t>
            </a:r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</a:rPr>
              <a:t>can play in the snow.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21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1595</Words>
  <Application>Microsoft Office PowerPoint</Application>
  <PresentationFormat>自定义</PresentationFormat>
  <Paragraphs>255</Paragraphs>
  <Slides>33</Slides>
  <Notes>6</Notes>
  <HiddenSlides>0</HiddenSlides>
  <MMClips>11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1119</cp:revision>
  <dcterms:created xsi:type="dcterms:W3CDTF">2019-08-19T07:47:00Z</dcterms:created>
  <dcterms:modified xsi:type="dcterms:W3CDTF">2024-03-12T02:12:34Z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FD576F92366C4FF8ACFD14F88A1AA44B_13</vt:lpwstr>
  </property>
  <property fmtid="{D5CDD505-2E9C-101B-9397-08002B2CF9AE}" pid="3" name="KSOProductBuildVer">
    <vt:lpwstr>2052-12.1.0.16120</vt:lpwstr>
  </property>
</Properties>
</file>