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8"/>
  </p:notesMasterIdLst>
  <p:handoutMasterIdLst>
    <p:handoutMasterId r:id="rId29"/>
  </p:handoutMasterIdLst>
  <p:sldIdLst>
    <p:sldId id="284" r:id="rId3"/>
    <p:sldId id="418" r:id="rId4"/>
    <p:sldId id="420" r:id="rId5"/>
    <p:sldId id="278" r:id="rId6"/>
    <p:sldId id="441" r:id="rId7"/>
    <p:sldId id="430" r:id="rId8"/>
    <p:sldId id="442" r:id="rId9"/>
    <p:sldId id="443" r:id="rId10"/>
    <p:sldId id="436" r:id="rId11"/>
    <p:sldId id="439" r:id="rId12"/>
    <p:sldId id="440" r:id="rId13"/>
    <p:sldId id="445" r:id="rId14"/>
    <p:sldId id="438" r:id="rId15"/>
    <p:sldId id="287" r:id="rId16"/>
    <p:sldId id="447" r:id="rId17"/>
    <p:sldId id="448" r:id="rId18"/>
    <p:sldId id="449" r:id="rId19"/>
    <p:sldId id="450" r:id="rId20"/>
    <p:sldId id="446" r:id="rId21"/>
    <p:sldId id="296" r:id="rId22"/>
    <p:sldId id="272" r:id="rId23"/>
    <p:sldId id="298" r:id="rId24"/>
    <p:sldId id="417" r:id="rId25"/>
    <p:sldId id="282" r:id="rId26"/>
    <p:sldId id="271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838B8"/>
    <a:srgbClr val="9379F1"/>
    <a:srgbClr val="4BB3B1"/>
    <a:srgbClr val="6CC2C0"/>
    <a:srgbClr val="B5E0E9"/>
    <a:srgbClr val="39AAC1"/>
    <a:srgbClr val="68C0D2"/>
    <a:srgbClr val="F0C2C7"/>
    <a:srgbClr val="E6F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6" autoAdjust="0"/>
    <p:restoredTop sz="92058" autoAdjust="0"/>
  </p:normalViewPr>
  <p:slideViewPr>
    <p:cSldViewPr snapToGrid="0" showGuides="1">
      <p:cViewPr varScale="1">
        <p:scale>
          <a:sx n="80" d="100"/>
          <a:sy n="80" d="100"/>
        </p:scale>
        <p:origin x="-33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2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987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&#36229;&#38142;&#25509;&#25991;&#20214;/story%20time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hyperlink" Target="&#36229;&#38142;&#25509;&#25991;&#20214;/story%20time.mp4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&#36229;&#38142;&#25509;&#25991;&#20214;/le'ts%20sing.mp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5946329" y="1740598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" name="组合 23"/>
          <p:cNvGrpSpPr/>
          <p:nvPr/>
        </p:nvGrpSpPr>
        <p:grpSpPr>
          <a:xfrm>
            <a:off x="6307393" y="2633515"/>
            <a:ext cx="5884607" cy="3423968"/>
            <a:chOff x="-344279" y="2289482"/>
            <a:chExt cx="5884607" cy="3423968"/>
          </a:xfrm>
        </p:grpSpPr>
        <p:sp>
          <p:nvSpPr>
            <p:cNvPr id="54" name="文本框 7"/>
            <p:cNvSpPr txBox="1"/>
            <p:nvPr/>
          </p:nvSpPr>
          <p:spPr>
            <a:xfrm>
              <a:off x="-209932" y="2289482"/>
              <a:ext cx="56637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2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</a:t>
              </a:r>
              <a:r>
                <a:rPr lang="en-US" altLang="zh-CN" sz="4000" b="1" dirty="0" err="1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favourite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season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-338518" y="3865285"/>
              <a:ext cx="58788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 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Part C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344279" y="4513121"/>
              <a:ext cx="58846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Read </a:t>
              </a:r>
              <a:r>
                <a:rPr lang="en-US" altLang="zh-CN" sz="3600" b="1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and write</a:t>
              </a:r>
              <a:r>
                <a:rPr lang="en-US" altLang="zh-CN" sz="3600" b="1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—</a:t>
              </a:r>
              <a:r>
                <a:rPr lang="en-US" altLang="zh-CN" sz="3600" b="1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Story </a:t>
              </a:r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time</a:t>
              </a: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级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微信图片_2020072019513111111.jpg"/>
          <p:cNvPicPr>
            <a:picLocks noChangeAspect="1" noChangeArrowheads="1"/>
          </p:cNvPicPr>
          <p:nvPr/>
        </p:nvPicPr>
        <p:blipFill>
          <a:blip r:embed="rId4"/>
          <a:srcRect t="79" b="52491"/>
          <a:stretch>
            <a:fillRect/>
          </a:stretch>
        </p:blipFill>
        <p:spPr bwMode="auto">
          <a:xfrm>
            <a:off x="0" y="1161143"/>
            <a:ext cx="12192000" cy="569685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143017" y="2100422"/>
            <a:ext cx="766741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Boy: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 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Girl: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.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Boy: Do you like summer?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Girl: No, I don’t. It’s too hot.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Boy: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           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Girl: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. The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beautiful. I can pick fresh apples.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2" name="图片 21" descr="交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91480" y="2641599"/>
            <a:ext cx="2100520" cy="13941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56399" y="762908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write.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01549" y="2108197"/>
            <a:ext cx="4707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is your birthday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45532" y="2659960"/>
            <a:ext cx="4707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in summer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6970" y="4231596"/>
            <a:ext cx="593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Which season do you like best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16970" y="4760690"/>
            <a:ext cx="1804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Autumn 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79436" y="158127"/>
            <a:ext cx="5675067" cy="480131"/>
            <a:chOff x="2813952" y="397424"/>
            <a:chExt cx="5675067" cy="480131"/>
          </a:xfrm>
        </p:grpSpPr>
        <p:sp>
          <p:nvSpPr>
            <p:cNvPr id="14" name="矩形 13"/>
            <p:cNvSpPr/>
            <p:nvPr/>
          </p:nvSpPr>
          <p:spPr>
            <a:xfrm>
              <a:off x="4537494" y="397424"/>
              <a:ext cx="2061783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check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5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ïŝḻiḓê"/>
            <p:cNvSpPr/>
            <p:nvPr/>
          </p:nvSpPr>
          <p:spPr bwMode="auto">
            <a:xfrm flipH="1">
              <a:off x="6914950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chec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5867" y="7849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29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微信图片_2020072019513111111.jpg"/>
          <p:cNvPicPr>
            <a:picLocks noChangeAspect="1" noChangeArrowheads="1"/>
          </p:cNvPicPr>
          <p:nvPr/>
        </p:nvPicPr>
        <p:blipFill>
          <a:blip r:embed="rId4"/>
          <a:srcRect t="79" b="52491"/>
          <a:stretch>
            <a:fillRect/>
          </a:stretch>
        </p:blipFill>
        <p:spPr bwMode="auto">
          <a:xfrm>
            <a:off x="0" y="1161142"/>
            <a:ext cx="12192000" cy="569685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170816" y="2078272"/>
            <a:ext cx="720565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Boy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When is your birthday?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Girl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It’s in summer.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Boy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Do you like summer?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Girl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No, I don’t. It’s too hot.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Boy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Which season do you like best?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Girl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Autumn. The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beautiful. I can pick fresh apples.</a:t>
            </a:r>
          </a:p>
        </p:txBody>
      </p:sp>
      <p:pic>
        <p:nvPicPr>
          <p:cNvPr id="22" name="图片 21" descr="交流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91480" y="2641599"/>
            <a:ext cx="2100520" cy="13941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10480" y="1303764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8" name="图片 27" descr="图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7" name="chec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509" y="1324126"/>
            <a:ext cx="609600" cy="6096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200109" y="2708643"/>
            <a:ext cx="39446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200109" y="3179620"/>
            <a:ext cx="25735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3200109" y="4840522"/>
            <a:ext cx="5540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200109" y="5382962"/>
            <a:ext cx="14958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3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5342" y="282625"/>
            <a:ext cx="5675067" cy="480131"/>
            <a:chOff x="2813952" y="397424"/>
            <a:chExt cx="5675067" cy="480131"/>
          </a:xfrm>
        </p:grpSpPr>
        <p:sp>
          <p:nvSpPr>
            <p:cNvPr id="3" name="矩形 2"/>
            <p:cNvSpPr/>
            <p:nvPr/>
          </p:nvSpPr>
          <p:spPr>
            <a:xfrm>
              <a:off x="4191248" y="397424"/>
              <a:ext cx="2754280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wrap it up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4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ïŝḻiḓê"/>
            <p:cNvSpPr/>
            <p:nvPr/>
          </p:nvSpPr>
          <p:spPr bwMode="auto">
            <a:xfrm flipH="1">
              <a:off x="6914950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85956" y="1100379"/>
            <a:ext cx="97949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老师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进行七八笔，画出个“吊死鬼”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H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angman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的方式来猜英语单词的方法。（猜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when, what, where, which, why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）。学生猜对了，就把相关的字母写下来；如果猜错了，就画上一笔；如果最终没猜出来，“吊死鬼”自然就画成功了。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8313" y="5207431"/>
            <a:ext cx="9872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    B     C      D      E      F      G      H      I      J      K    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L     M    N     O      P      Q     R      S       T     U      V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   X     Y      Z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4477" y="3316637"/>
            <a:ext cx="5811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____        ____         ____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7227" y="3316637"/>
            <a:ext cx="852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Y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137" y="2916261"/>
            <a:ext cx="2199748" cy="202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微信图片_2020072019513111111.jpg"/>
          <p:cNvPicPr>
            <a:picLocks noChangeAspect="1" noChangeArrowheads="1"/>
          </p:cNvPicPr>
          <p:nvPr/>
        </p:nvPicPr>
        <p:blipFill>
          <a:blip r:embed="rId2"/>
          <a:srcRect t="38155" b="5179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868686" y="1635968"/>
            <a:ext cx="65432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do you like spring best?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Because the weather is nice.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99449" y="3575273"/>
            <a:ext cx="1730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Where is “do”?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60449" y="1193344"/>
            <a:ext cx="180203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what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when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where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which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1275" y="1051193"/>
            <a:ext cx="7358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Fill in the question words.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81287" y="2636375"/>
            <a:ext cx="65432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season do you like best?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like spring best.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40477" y="3606349"/>
            <a:ext cx="65432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do you go to school?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go to school at 8 o’clock.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6123" y="4614416"/>
            <a:ext cx="84971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do you often do on the weekend?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often go shopping.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56124" y="5583258"/>
            <a:ext cx="84971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is your photo?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on the wall.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72475" y="1687286"/>
            <a:ext cx="138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21635" y="2714620"/>
            <a:ext cx="1733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Which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09851" y="3701370"/>
            <a:ext cx="1733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09851" y="4714884"/>
            <a:ext cx="1733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38413" y="5643578"/>
            <a:ext cx="1733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图片 27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65342" y="282625"/>
            <a:ext cx="5675067" cy="480131"/>
            <a:chOff x="2813952" y="397424"/>
            <a:chExt cx="5675067" cy="480131"/>
          </a:xfrm>
        </p:grpSpPr>
        <p:sp>
          <p:nvSpPr>
            <p:cNvPr id="20" name="矩形 19"/>
            <p:cNvSpPr/>
            <p:nvPr/>
          </p:nvSpPr>
          <p:spPr>
            <a:xfrm>
              <a:off x="4564748" y="397424"/>
              <a:ext cx="2007281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Story time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22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ïŝḻiḓê"/>
            <p:cNvSpPr/>
            <p:nvPr/>
          </p:nvSpPr>
          <p:spPr bwMode="auto">
            <a:xfrm flipH="1">
              <a:off x="6914950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06042" y="1722392"/>
            <a:ext cx="683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animal do you like best?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230" y="2014779"/>
            <a:ext cx="3773917" cy="251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042" y="2851687"/>
            <a:ext cx="387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Koala.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9477" y="3947914"/>
            <a:ext cx="683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Where is koala from?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9476" y="5154199"/>
            <a:ext cx="683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Australia.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670" y="771719"/>
            <a:ext cx="4310063" cy="35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7741" y="1243586"/>
            <a:ext cx="623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Who are they?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141" y="2074702"/>
            <a:ext cx="623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Zip, Zoom and Koala.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141" y="2790834"/>
            <a:ext cx="623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Where are they? Are they in Australia or China?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141" y="3855083"/>
            <a:ext cx="623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in China.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141" y="4536027"/>
            <a:ext cx="623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Which season is it now? Why?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541" y="5092922"/>
            <a:ext cx="623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Winter. Because it’s Christmas Day.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4271" y="4708201"/>
            <a:ext cx="5821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Zip &amp; 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Welcome!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       Koala: </a:t>
            </a:r>
            <a:r>
              <a:rPr lang="en-US" altLang="zh-CN" sz="2800" dirty="0">
                <a:latin typeface="Comic Sans MS" panose="030F0702030302020204" pitchFamily="66" charset="0"/>
              </a:rPr>
              <a:t>T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hank you. Merry Christmas!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Zip &amp; 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Merry Christmas!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5482" y="437209"/>
            <a:ext cx="748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Watch and answer the questions.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153654" y="771491"/>
            <a:ext cx="2228850" cy="406050"/>
            <a:chOff x="8289713" y="1109970"/>
            <a:chExt cx="2228850" cy="422184"/>
          </a:xfrm>
        </p:grpSpPr>
        <p:sp>
          <p:nvSpPr>
            <p:cNvPr id="13" name="矩形: 圆角 16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7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点击画面 播放视频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7170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623" y="658976"/>
            <a:ext cx="3973781" cy="273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18" y="3878809"/>
            <a:ext cx="4182617" cy="262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2165" y="1300676"/>
            <a:ext cx="4255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does Koala usually do on Christmas Day?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741" y="2549255"/>
            <a:ext cx="687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Koala usually swims.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654" y="3401756"/>
            <a:ext cx="4936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Why Koala can swim on Christmas Day?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741" y="4717461"/>
            <a:ext cx="4160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Christmas is in summer in Australia.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14093" y="874419"/>
            <a:ext cx="43240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What do you    usually do on Christmas Day?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Koala: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 usually go to the beach and swim in the sea!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4631" y="3900500"/>
            <a:ext cx="44288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Zoom: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You swim in winter?!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Koala: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Christmas is in summer in Australia, so we never have snow for Christmas.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320" y="397366"/>
            <a:ext cx="748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Listen, read and answer the questions.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C Story ti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0366" y="4372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8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63" y="396148"/>
            <a:ext cx="3461261" cy="233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11" y="2495574"/>
            <a:ext cx="3955090" cy="228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63" y="4008905"/>
            <a:ext cx="3659390" cy="272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476" y="1110580"/>
            <a:ext cx="4169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Which season does Koala like best?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690" y="2798058"/>
            <a:ext cx="4240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do they do on Christmas Day in China?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476" y="2094319"/>
            <a:ext cx="4833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068" y="4008905"/>
            <a:ext cx="4833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Make a snowman.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图片 8" descr="图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65156" y="679692"/>
            <a:ext cx="44929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Which season do you like best?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Koala: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Summer. I like sunny days.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36952" y="4718532"/>
            <a:ext cx="42321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Koala: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Wow! A white Christmas!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Let’s make a snowman.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Zip &amp; Koala: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Great!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5940" y="5903893"/>
            <a:ext cx="7385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Zip: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Say “cheese”!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Koala: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Cheese!</a:t>
            </a:r>
          </a:p>
        </p:txBody>
      </p:sp>
      <p:pic>
        <p:nvPicPr>
          <p:cNvPr id="13" name="C Story ti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1140" y="3961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86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8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996" y="476259"/>
            <a:ext cx="356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排序。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99" y="59186"/>
            <a:ext cx="4020449" cy="276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472" y="283651"/>
            <a:ext cx="3956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96" y="4351162"/>
            <a:ext cx="3405456" cy="253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48" y="2821490"/>
            <a:ext cx="3422048" cy="282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>
          <a:xfrm>
            <a:off x="3859447" y="4516129"/>
            <a:ext cx="657951" cy="56227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58818" y="3009758"/>
            <a:ext cx="657951" cy="56227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796261" y="223492"/>
            <a:ext cx="657951" cy="56227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5710546" y="312259"/>
            <a:ext cx="657951" cy="56227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880959" y="244916"/>
            <a:ext cx="545426" cy="51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2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66705" y="355107"/>
            <a:ext cx="545426" cy="51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5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081" y="3052606"/>
            <a:ext cx="545426" cy="51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1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30" y="2585701"/>
            <a:ext cx="4192739" cy="263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椭圆 18"/>
          <p:cNvSpPr/>
          <p:nvPr/>
        </p:nvSpPr>
        <p:spPr>
          <a:xfrm>
            <a:off x="7359105" y="2674377"/>
            <a:ext cx="657951" cy="56227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7471630" y="2695801"/>
            <a:ext cx="545426" cy="51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3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62204" y="4537553"/>
            <a:ext cx="545426" cy="51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6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58" y="2353226"/>
            <a:ext cx="3263502" cy="220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椭圆 24"/>
          <p:cNvSpPr/>
          <p:nvPr/>
        </p:nvSpPr>
        <p:spPr>
          <a:xfrm>
            <a:off x="4234917" y="2353226"/>
            <a:ext cx="657951" cy="56227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4291179" y="2374650"/>
            <a:ext cx="545426" cy="51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4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21" grpId="0"/>
      <p:bldP spid="22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4158" y="1007390"/>
            <a:ext cx="2428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Role-play.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14" y="131651"/>
            <a:ext cx="3100848" cy="213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869" y="1705064"/>
            <a:ext cx="3212320" cy="185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68" y="4633086"/>
            <a:ext cx="2985555" cy="222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74" y="2363587"/>
            <a:ext cx="2842993" cy="234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869" y="3727991"/>
            <a:ext cx="3212320" cy="201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68" y="2497996"/>
            <a:ext cx="3019701" cy="204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94021" y="738768"/>
            <a:ext cx="9733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Speak the English words according to the picture.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C:\Users\Administrator\Desktop\五下英语课件\人教PEP五下教材图片\1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39834" t="16286" r="43774" b="69088"/>
          <a:stretch>
            <a:fillRect/>
          </a:stretch>
        </p:blipFill>
        <p:spPr bwMode="auto">
          <a:xfrm>
            <a:off x="4002767" y="1380381"/>
            <a:ext cx="1843719" cy="2193553"/>
          </a:xfrm>
          <a:prstGeom prst="rect">
            <a:avLst/>
          </a:prstGeom>
          <a:noFill/>
        </p:spPr>
      </p:pic>
      <p:pic>
        <p:nvPicPr>
          <p:cNvPr id="7" name="Picture 2" descr="C:\Users\Administrator\Desktop\五下英语课件\人教PEP五下教材图片\1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57935" t="16286" r="25924" b="69088"/>
          <a:stretch>
            <a:fillRect/>
          </a:stretch>
        </p:blipFill>
        <p:spPr bwMode="auto">
          <a:xfrm>
            <a:off x="6153157" y="1394652"/>
            <a:ext cx="1815354" cy="2193553"/>
          </a:xfrm>
          <a:prstGeom prst="rect">
            <a:avLst/>
          </a:prstGeom>
          <a:noFill/>
        </p:spPr>
      </p:pic>
      <p:pic>
        <p:nvPicPr>
          <p:cNvPr id="8" name="Picture 2" descr="C:\Users\Administrator\Desktop\五下英语课件\人教PEP五下教材图片\1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75701" t="16286" r="7739" b="69088"/>
          <a:stretch>
            <a:fillRect/>
          </a:stretch>
        </p:blipFill>
        <p:spPr bwMode="auto">
          <a:xfrm>
            <a:off x="8294703" y="1394653"/>
            <a:ext cx="1862629" cy="2193553"/>
          </a:xfrm>
          <a:prstGeom prst="rect">
            <a:avLst/>
          </a:prstGeom>
          <a:noFill/>
        </p:spPr>
      </p:pic>
      <p:pic>
        <p:nvPicPr>
          <p:cNvPr id="9" name="Picture 2" descr="C:\Users\Administrator\Desktop\五下英语课件\人教PEP五下教材图片\1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0612" t="16286" r="62239" b="73690"/>
          <a:stretch>
            <a:fillRect/>
          </a:stretch>
        </p:blipFill>
        <p:spPr bwMode="auto">
          <a:xfrm>
            <a:off x="1767101" y="1408942"/>
            <a:ext cx="1928814" cy="215574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38936" t="14962" r="12028" b="70726"/>
          <a:stretch>
            <a:fillRect/>
          </a:stretch>
        </p:blipFill>
        <p:spPr bwMode="auto">
          <a:xfrm>
            <a:off x="6047671" y="3909092"/>
            <a:ext cx="4214813" cy="218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 l="5252" t="31927" r="45579" b="54163"/>
          <a:stretch>
            <a:fillRect/>
          </a:stretch>
        </p:blipFill>
        <p:spPr bwMode="auto">
          <a:xfrm>
            <a:off x="1662998" y="3878484"/>
            <a:ext cx="4414837" cy="222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15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9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71293" y="2171990"/>
            <a:ext cx="10666703" cy="267765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1.beautiful flowers</a:t>
            </a:r>
            <a:r>
              <a:rPr lang="zh-CN" altLang="en-US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</a:t>
            </a:r>
            <a:r>
              <a:rPr lang="zh-CN" altLang="en-US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2.lovely </a:t>
            </a:r>
            <a:r>
              <a:rPr lang="en-US" altLang="zh-CN" sz="2800" dirty="0" err="1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colours</a:t>
            </a:r>
            <a:r>
              <a:rPr lang="en-US" altLang="zh-CN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</a:t>
            </a: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3.lots of</a:t>
            </a:r>
            <a:r>
              <a:rPr lang="zh-CN" altLang="en-US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__4.want to paint</a:t>
            </a:r>
            <a:r>
              <a:rPr lang="en-US" altLang="zh-CN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5.play in the snow</a:t>
            </a:r>
            <a:r>
              <a:rPr lang="en-US" altLang="zh-CN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6.go swimming</a:t>
            </a:r>
            <a:r>
              <a:rPr lang="en-US" altLang="zh-CN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</a:t>
            </a: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30"/>
          <p:cNvGrpSpPr/>
          <p:nvPr/>
        </p:nvGrpSpPr>
        <p:grpSpPr>
          <a:xfrm>
            <a:off x="91386" y="121647"/>
            <a:ext cx="2590049" cy="727439"/>
            <a:chOff x="182825" y="1571625"/>
            <a:chExt cx="2813882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69152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266929" y="2129586"/>
            <a:ext cx="259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美丽的鲜花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07185" y="1062369"/>
            <a:ext cx="54878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、翻译汉语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9024548" y="2125737"/>
            <a:ext cx="236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可爱的颜色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8238" y="3118180"/>
            <a:ext cx="2476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许多；大量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76009" y="3133678"/>
            <a:ext cx="1729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想涂画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79082" y="4173349"/>
            <a:ext cx="2314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在雪地里玩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56552" y="4173348"/>
            <a:ext cx="2314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去游泳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6" grpId="0"/>
      <p:bldP spid="17" grpId="0"/>
      <p:bldP spid="18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32287" y="1957651"/>
            <a:ext cx="10952037" cy="363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 ) 1.It’s snowing. I can ____ a snowman.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A.make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	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B.have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 	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C.take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 ) 2.Robin________swim in summer.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A.can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	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B.cant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	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C.can’t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  ) 5.I like winter ________I can play in the snow. 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A.for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 	B.as               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C.because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52930" y="2082339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图片 27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427741" y="1059197"/>
            <a:ext cx="65173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、单项选择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1083517" y="3191835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3517" y="4375089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427741" y="860383"/>
            <a:ext cx="6931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、给下列句子选择合适的答语。</a:t>
            </a:r>
            <a:endParaRPr lang="zh-CN" altLang="zh-CN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115878" y="1735810"/>
            <a:ext cx="9438468" cy="2115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latin typeface="Comic Sans MS" panose="030F0702030302020204" pitchFamily="66" charset="0"/>
              </a:rPr>
              <a:t>（    ）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What’s the weather like in summer?</a:t>
            </a: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latin typeface="Comic Sans MS" panose="030F0702030302020204" pitchFamily="66" charset="0"/>
              </a:rPr>
              <a:t>（    ）</a:t>
            </a:r>
            <a:r>
              <a:rPr lang="en-US" altLang="zh-CN" sz="2800" dirty="0">
                <a:latin typeface="Comic Sans MS" panose="030F0702030302020204" pitchFamily="66" charset="0"/>
              </a:rPr>
              <a:t>W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hich season do you like best?</a:t>
            </a: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latin typeface="Comic Sans MS" panose="030F0702030302020204" pitchFamily="66" charset="0"/>
              </a:rPr>
              <a:t>（    ）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When do you play sports?</a:t>
            </a: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latin typeface="Comic Sans MS" panose="030F0702030302020204" pitchFamily="66" charset="0"/>
              </a:rPr>
              <a:t>（    ）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When is the best time to go to Beijing?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30657" y="4014062"/>
            <a:ext cx="5951349" cy="2138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316637" y="4051520"/>
            <a:ext cx="6462794" cy="2121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buAutoNum type="alphaU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play sports at 5:00 p.m.</a:t>
            </a:r>
          </a:p>
          <a:p>
            <a:pPr marL="514350" indent="-514350">
              <a:lnSpc>
                <a:spcPct val="120000"/>
              </a:lnSpc>
              <a:buAutoNum type="alphaU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like summer best.</a:t>
            </a:r>
          </a:p>
          <a:p>
            <a:pPr marL="514350" indent="-514350">
              <a:lnSpc>
                <a:spcPct val="120000"/>
              </a:lnSpc>
              <a:buAutoNum type="alphaU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sunny and hot.</a:t>
            </a:r>
          </a:p>
          <a:p>
            <a:pPr marL="514350" indent="-514350">
              <a:lnSpc>
                <a:spcPct val="120000"/>
              </a:lnSpc>
              <a:buAutoNum type="alphaU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Autumn.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332" y="1766806"/>
            <a:ext cx="542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9831" y="2274091"/>
            <a:ext cx="542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9830" y="2793632"/>
            <a:ext cx="542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9829" y="3321928"/>
            <a:ext cx="542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3497" y="-1422153"/>
            <a:ext cx="4436594" cy="9933934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468446" y="4811973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6918" y="1807952"/>
            <a:ext cx="9322050" cy="33239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能够正确听、说、认、读单词：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spring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summer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autumn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winter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because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能简单介绍自己最喜欢的季节及原因。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能够掌握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why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what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when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where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which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等五个特殊疑问词不同的功能和用法。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22" name="Freeform 34"/>
          <p:cNvSpPr>
            <a:spLocks noEditPoints="1"/>
          </p:cNvSpPr>
          <p:nvPr/>
        </p:nvSpPr>
        <p:spPr bwMode="auto">
          <a:xfrm rot="8869549">
            <a:off x="10507829" y="1020748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sentences like read and write.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story out in groups.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23270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story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725751" y="1910171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94736" y="1069144"/>
            <a:ext cx="8026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Do you want to know Robin’s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favourite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season? </a:t>
            </a:r>
          </a:p>
        </p:txBody>
      </p:sp>
      <p:pic>
        <p:nvPicPr>
          <p:cNvPr id="1026" name="Picture 2" descr="C:\Users\Administrator\Desktop\微信图片_20200721110164759.jpg"/>
          <p:cNvPicPr>
            <a:picLocks noChangeAspect="1" noChangeArrowheads="1"/>
          </p:cNvPicPr>
          <p:nvPr/>
        </p:nvPicPr>
        <p:blipFill>
          <a:blip r:embed="rId3"/>
          <a:srcRect l="8095" t="56226" r="78360" b="31723"/>
          <a:stretch>
            <a:fillRect/>
          </a:stretch>
        </p:blipFill>
        <p:spPr bwMode="auto">
          <a:xfrm>
            <a:off x="798286" y="1973943"/>
            <a:ext cx="2293257" cy="3224894"/>
          </a:xfrm>
          <a:prstGeom prst="rect">
            <a:avLst/>
          </a:prstGeom>
          <a:noFill/>
        </p:spPr>
      </p:pic>
      <p:pic>
        <p:nvPicPr>
          <p:cNvPr id="19" name="Picture 2" descr="C:\Users\Administrator\Desktop\微信图片_20200721110164759.jpg"/>
          <p:cNvPicPr>
            <a:picLocks noChangeAspect="1" noChangeArrowheads="1"/>
          </p:cNvPicPr>
          <p:nvPr/>
        </p:nvPicPr>
        <p:blipFill>
          <a:blip r:embed="rId3"/>
          <a:srcRect l="78794" t="58610" r="8776" b="31573"/>
          <a:stretch>
            <a:fillRect/>
          </a:stretch>
        </p:blipFill>
        <p:spPr bwMode="auto">
          <a:xfrm>
            <a:off x="3091543" y="1959428"/>
            <a:ext cx="2511532" cy="3135086"/>
          </a:xfrm>
          <a:prstGeom prst="rect">
            <a:avLst/>
          </a:prstGeom>
          <a:noFill/>
        </p:spPr>
      </p:pic>
      <p:pic>
        <p:nvPicPr>
          <p:cNvPr id="21" name="Picture 2" descr="C:\Users\Administrator\Desktop\微信图片_20200721110164759.jpg"/>
          <p:cNvPicPr>
            <a:picLocks noChangeAspect="1" noChangeArrowheads="1"/>
          </p:cNvPicPr>
          <p:nvPr/>
        </p:nvPicPr>
        <p:blipFill>
          <a:blip r:embed="rId3"/>
          <a:srcRect l="78794" t="29088" r="8776" b="61142"/>
          <a:stretch>
            <a:fillRect/>
          </a:stretch>
        </p:blipFill>
        <p:spPr bwMode="auto">
          <a:xfrm>
            <a:off x="5710696" y="1959428"/>
            <a:ext cx="2511532" cy="3120572"/>
          </a:xfrm>
          <a:prstGeom prst="rect">
            <a:avLst/>
          </a:prstGeom>
          <a:noFill/>
        </p:spPr>
      </p:pic>
      <p:pic>
        <p:nvPicPr>
          <p:cNvPr id="22" name="Picture 2" descr="C:\Users\Administrator\Desktop\微信图片_20200721110164759.jpg"/>
          <p:cNvPicPr>
            <a:picLocks noChangeAspect="1" noChangeArrowheads="1"/>
          </p:cNvPicPr>
          <p:nvPr/>
        </p:nvPicPr>
        <p:blipFill>
          <a:blip r:embed="rId3"/>
          <a:srcRect l="8103" t="29006" r="77387" b="61179"/>
          <a:stretch>
            <a:fillRect/>
          </a:stretch>
        </p:blipFill>
        <p:spPr bwMode="auto">
          <a:xfrm>
            <a:off x="8374742" y="1959429"/>
            <a:ext cx="2931886" cy="3135086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7176333" y="5437056"/>
            <a:ext cx="2842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Now let’s listen.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10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4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285978" y="332035"/>
            <a:ext cx="5675067" cy="480131"/>
            <a:chOff x="2813952" y="344600"/>
            <a:chExt cx="5675067" cy="480131"/>
          </a:xfrm>
        </p:grpSpPr>
        <p:sp>
          <p:nvSpPr>
            <p:cNvPr id="16" name="矩形 15"/>
            <p:cNvSpPr/>
            <p:nvPr/>
          </p:nvSpPr>
          <p:spPr>
            <a:xfrm>
              <a:off x="4224105" y="344600"/>
              <a:ext cx="2688557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Read and write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7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ïŝḻiḓê"/>
            <p:cNvSpPr/>
            <p:nvPr/>
          </p:nvSpPr>
          <p:spPr bwMode="auto">
            <a:xfrm flipH="1">
              <a:off x="6914950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74158" y="972998"/>
            <a:ext cx="7934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and answer the question.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090" y="1838320"/>
            <a:ext cx="7934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Which season does Robin like?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4715" y="2858625"/>
            <a:ext cx="7934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Robin likes spring. Robin likes summer. Robin likes fall and winter. 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4018949" y="3812732"/>
            <a:ext cx="604346" cy="65078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878205" y="4718422"/>
            <a:ext cx="7934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Robin likes all the four seasons.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4" name="read and writ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1372" y="9729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6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  <p:bldP spid="3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:\Users\Administrator\Desktop\微信图片_20200721110164759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75" b="30026"/>
          <a:stretch>
            <a:fillRect/>
          </a:stretch>
        </p:blipFill>
        <p:spPr bwMode="auto">
          <a:xfrm>
            <a:off x="-273250" y="1096088"/>
            <a:ext cx="12594403" cy="58549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4641310" y="651794"/>
            <a:ext cx="3674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Robin likes them all!</a:t>
            </a:r>
            <a:endParaRPr lang="zh-CN" altLang="en-US" sz="2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94510" y="1236569"/>
            <a:ext cx="416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Look at the green trees and pink flowers.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78512" y="1464698"/>
            <a:ext cx="491819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weather</a:t>
            </a:r>
            <a:r>
              <a:rPr lang="en-US" altLang="zh-CN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is hot, hot, hot!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72454" y="2395064"/>
            <a:ext cx="5816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 like spring because there are beautiful flowers everywhere.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78512" y="2874558"/>
            <a:ext cx="334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 like summer, but I can’t swim.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30876" y="5412084"/>
            <a:ext cx="3555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Wow! I want to paint a picture, too!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504751" y="5499131"/>
            <a:ext cx="3677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 like winter because I can play in the snow.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99073" y="4091279"/>
            <a:ext cx="5162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lovely </a:t>
            </a:r>
            <a:r>
              <a:rPr lang="en-US" altLang="zh-CN" sz="24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colours</a:t>
            </a:r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! The leaves fall and fall and fall. I love fall!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66587" y="4023538"/>
            <a:ext cx="466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There is lots of snow. It is white everywhere.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图片 22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5527"/>
            <a:ext cx="855482" cy="874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7485" y="181127"/>
            <a:ext cx="970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F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ind why Robin likes spring and winter.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微信图片_20200721110164759.jpg"/>
          <p:cNvPicPr>
            <a:picLocks noChangeAspect="1" noChangeArrowheads="1"/>
          </p:cNvPicPr>
          <p:nvPr/>
        </p:nvPicPr>
        <p:blipFill>
          <a:blip r:embed="rId4"/>
          <a:srcRect t="10075" b="30026"/>
          <a:stretch>
            <a:fillRect/>
          </a:stretch>
        </p:blipFill>
        <p:spPr bwMode="auto">
          <a:xfrm>
            <a:off x="0" y="1175657"/>
            <a:ext cx="12192000" cy="56678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95805" y="1219201"/>
            <a:ext cx="416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Look at the green trees and pink flowers.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38204" y="836033"/>
            <a:ext cx="3674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Robin likes them all!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81552" y="1531466"/>
            <a:ext cx="4579934" cy="37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The weather is hot, hot, hot!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52530" y="2427736"/>
            <a:ext cx="464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I like spring because there are beautiful flowers everywhere.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96066" y="2841850"/>
            <a:ext cx="2896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I like summer, but I can`t swim.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38414" y="5313152"/>
            <a:ext cx="33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Wow! I want to paint a picture, too!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67504" y="5413618"/>
            <a:ext cx="33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I like winter because I can play in the snow.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3166" y="270081"/>
            <a:ext cx="3640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after the tape.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34153" y="4012754"/>
            <a:ext cx="466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What lovely </a:t>
            </a:r>
            <a:r>
              <a:rPr lang="en-US" altLang="zh-CN" sz="24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! The leaves fall and fall and fall. I love fall!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24628" y="4044046"/>
            <a:ext cx="466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There is lots of snow. It is white everywhere.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5" name="read and writ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8112" y="2305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55" b="100000" l="0" r="52600">
                        <a14:foregroundMark x1="7250" y1="69785" x2="7350" y2="88387"/>
                        <a14:foregroundMark x1="6850" y1="63011" x2="8000" y2="72258"/>
                        <a14:foregroundMark x1="33150" y1="69247" x2="40400" y2="90000"/>
                        <a14:foregroundMark x1="22100" y1="71720" x2="34800" y2="89462"/>
                        <a14:foregroundMark x1="23350" y1="81828" x2="50300" y2="79355"/>
                        <a14:foregroundMark x1="7750" y1="87097" x2="7100" y2="98280"/>
                        <a14:foregroundMark x1="9500" y1="97419" x2="49550" y2="97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24" y="-1376193"/>
            <a:ext cx="14092871" cy="655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8173" y="1922163"/>
            <a:ext cx="6027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lovely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! The leaves fall and fall and fall. I love fall!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741" y="1939756"/>
            <a:ext cx="561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How many “falls” can you find?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1729" y="2863526"/>
            <a:ext cx="302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Four falls.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148173" y="2399216"/>
            <a:ext cx="773617" cy="5009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478444" y="2362548"/>
            <a:ext cx="773617" cy="5009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904288" y="2362548"/>
            <a:ext cx="773617" cy="5009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655597" y="2362548"/>
            <a:ext cx="773617" cy="5009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97" y="874419"/>
            <a:ext cx="3256420" cy="325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50210" y="4463511"/>
            <a:ext cx="268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fall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0209" y="5262242"/>
            <a:ext cx="2681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落下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69" y="874419"/>
            <a:ext cx="4003406" cy="273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09668" y="4425332"/>
            <a:ext cx="268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fall</a:t>
            </a:r>
            <a:endParaRPr lang="zh-CN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9668" y="5255060"/>
            <a:ext cx="2681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秋天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微信图片_20200721110164759.jpg"/>
          <p:cNvPicPr>
            <a:picLocks noChangeAspect="1" noChangeArrowheads="1"/>
          </p:cNvPicPr>
          <p:nvPr/>
        </p:nvPicPr>
        <p:blipFill>
          <a:blip r:embed="rId2"/>
          <a:srcRect t="70051" b="-421"/>
          <a:stretch>
            <a:fillRect/>
          </a:stretch>
        </p:blipFill>
        <p:spPr bwMode="auto">
          <a:xfrm>
            <a:off x="0" y="1582058"/>
            <a:ext cx="12192000" cy="5275942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1543963" y="2510759"/>
            <a:ext cx="575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1. The last “fall” means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                 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4296" y="437209"/>
            <a:ext cx="2541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and tick.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39614" y="3815218"/>
            <a:ext cx="575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2. Which season does Robin like?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09786" y="3071810"/>
            <a:ext cx="143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autumn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7174" y="3071810"/>
            <a:ext cx="143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pretty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0" y="3071810"/>
            <a:ext cx="143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cute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0512" y="3071810"/>
            <a:ext cx="143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cool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38348" y="4286256"/>
            <a:ext cx="143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Spring. 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5736" y="4286256"/>
            <a:ext cx="143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Autumn.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24562" y="4286256"/>
            <a:ext cx="143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Summer.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39074" y="4286256"/>
            <a:ext cx="311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All the four seasons.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52529" y="5214950"/>
            <a:ext cx="93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Which season do you like best? Why? Complete the sentence.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2530" y="5929330"/>
            <a:ext cx="93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I like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          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best because </a:t>
            </a:r>
            <a:r>
              <a:rPr lang="en-US" altLang="zh-CN" sz="2400" u="sng" dirty="0" smtClean="0">
                <a:latin typeface="Comic Sans MS" panose="030F0702030302020204" pitchFamily="66" charset="0"/>
              </a:rPr>
              <a:t>                                                     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741493" y="2967579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271282" y="4199320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1170</Words>
  <Application>Microsoft Office PowerPoint</Application>
  <PresentationFormat>自定义</PresentationFormat>
  <Paragraphs>201</Paragraphs>
  <Slides>25</Slides>
  <Notes>0</Notes>
  <HiddenSlides>0</HiddenSlides>
  <MMClips>6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27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606</cp:revision>
  <dcterms:created xsi:type="dcterms:W3CDTF">2019-08-19T07:47:00Z</dcterms:created>
  <dcterms:modified xsi:type="dcterms:W3CDTF">2021-11-15T02:23:41Z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