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5" r:id="rId2"/>
    <p:sldId id="540" r:id="rId3"/>
    <p:sldId id="563" r:id="rId4"/>
    <p:sldId id="562" r:id="rId5"/>
    <p:sldId id="550" r:id="rId6"/>
    <p:sldId id="543" r:id="rId7"/>
    <p:sldId id="544" r:id="rId8"/>
    <p:sldId id="369" r:id="rId9"/>
    <p:sldId id="551" r:id="rId10"/>
    <p:sldId id="553" r:id="rId11"/>
    <p:sldId id="552" r:id="rId12"/>
    <p:sldId id="547" r:id="rId13"/>
    <p:sldId id="556" r:id="rId14"/>
    <p:sldId id="554" r:id="rId15"/>
    <p:sldId id="555" r:id="rId16"/>
    <p:sldId id="545" r:id="rId17"/>
    <p:sldId id="515" r:id="rId18"/>
    <p:sldId id="546" r:id="rId19"/>
    <p:sldId id="390" r:id="rId20"/>
    <p:sldId id="557" r:id="rId21"/>
    <p:sldId id="558" r:id="rId22"/>
    <p:sldId id="548" r:id="rId23"/>
    <p:sldId id="559" r:id="rId24"/>
    <p:sldId id="549" r:id="rId25"/>
    <p:sldId id="560" r:id="rId26"/>
    <p:sldId id="561" r:id="rId27"/>
    <p:sldId id="418" r:id="rId28"/>
    <p:sldId id="363" r:id="rId29"/>
    <p:sldId id="280" r:id="rId30"/>
    <p:sldId id="271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0" userDrawn="1">
          <p15:clr>
            <a:srgbClr val="A4A3A4"/>
          </p15:clr>
        </p15:guide>
        <p15:guide id="2" pos="38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582"/>
    <a:srgbClr val="EC8AEE"/>
    <a:srgbClr val="FF9900"/>
    <a:srgbClr val="FF00FF"/>
    <a:srgbClr val="F0C2C7"/>
    <a:srgbClr val="9379F1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200" y="-324"/>
      </p:cViewPr>
      <p:guideLst>
        <p:guide orient="horz" pos="2180"/>
        <p:guide pos="38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7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950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2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ALK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microsoft.com/office/2007/relationships/hdphoto" Target="../media/hdphoto3.wdp"/><Relationship Id="rId3" Type="http://schemas.openxmlformats.org/officeDocument/2006/relationships/tags" Target="../tags/tag25.xml"/><Relationship Id="rId21" Type="http://schemas.microsoft.com/office/2007/relationships/hdphoto" Target="../media/hdphoto6.wdp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18.png"/><Relationship Id="rId2" Type="http://schemas.openxmlformats.org/officeDocument/2006/relationships/tags" Target="../tags/tag2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10" Type="http://schemas.openxmlformats.org/officeDocument/2006/relationships/tags" Target="../tags/tag32.xml"/><Relationship Id="rId19" Type="http://schemas.openxmlformats.org/officeDocument/2006/relationships/hyperlink" Target="&#36229;&#38142;&#25509;&#25991;&#20214;/TALK.mp4" TargetMode="Externa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2.wav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tags" Target="../tags/tag38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30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microsoft.com/office/2007/relationships/hdphoto" Target="../media/hdphoto3.wdp"/><Relationship Id="rId5" Type="http://schemas.openxmlformats.org/officeDocument/2006/relationships/tags" Target="../tags/tag43.xml"/><Relationship Id="rId10" Type="http://schemas.openxmlformats.org/officeDocument/2006/relationships/image" Target="../media/image18.png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microsoft.com/office/2007/relationships/hdphoto" Target="../media/hdphoto3.wdp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image" Target="../media/image18.png"/><Relationship Id="rId2" Type="http://schemas.openxmlformats.org/officeDocument/2006/relationships/tags" Target="../tags/tag4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5" Type="http://schemas.openxmlformats.org/officeDocument/2006/relationships/tags" Target="../tags/tag51.xml"/><Relationship Id="rId15" Type="http://schemas.openxmlformats.org/officeDocument/2006/relationships/audio" Target="../media/media2.wav"/><Relationship Id="rId10" Type="http://schemas.openxmlformats.org/officeDocument/2006/relationships/tags" Target="../tags/tag56.xml"/><Relationship Id="rId19" Type="http://schemas.openxmlformats.org/officeDocument/2006/relationships/image" Target="../media/image29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microsoft.com/office/2007/relationships/media" Target="../media/media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&#36229;&#38142;&#25509;&#25991;&#20214;/Which%20season%20do%20you%20like%20best.mp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tiff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tiff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.xml"/><Relationship Id="rId9" Type="http://schemas.openxmlformats.org/officeDocument/2006/relationships/image" Target="../media/image1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.wav"/><Relationship Id="rId7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7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audio" Target="../media/media1.wav"/><Relationship Id="rId10" Type="http://schemas.openxmlformats.org/officeDocument/2006/relationships/image" Target="../media/image21.png"/><Relationship Id="rId4" Type="http://schemas.microsoft.com/office/2007/relationships/media" Target="../media/media1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5663733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2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favourite season</a:t>
              </a: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660333"/>
            <a:ext cx="7812000" cy="5197380"/>
          </a:xfrm>
          <a:prstGeom prst="rect">
            <a:avLst/>
          </a:prstGeom>
        </p:spPr>
      </p:pic>
      <p:pic>
        <p:nvPicPr>
          <p:cNvPr id="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b="10849"/>
          <a:stretch/>
        </p:blipFill>
        <p:spPr bwMode="auto">
          <a:xfrm>
            <a:off x="2574757" y="1164694"/>
            <a:ext cx="7241505" cy="4153264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1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>
            <p:custDataLst>
              <p:tags r:id="rId1"/>
            </p:custDataLst>
          </p:nvPr>
        </p:nvSpPr>
        <p:spPr>
          <a:xfrm>
            <a:off x="626349" y="1174339"/>
            <a:ext cx="10095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1. Which season does Amy like best? Why?</a:t>
            </a: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2. Which season does Miss White like best? Why?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4"/>
          <p:cNvSpPr txBox="1"/>
          <p:nvPr>
            <p:custDataLst>
              <p:tags r:id="rId2"/>
            </p:custDataLst>
          </p:nvPr>
        </p:nvSpPr>
        <p:spPr>
          <a:xfrm>
            <a:off x="933149" y="1941742"/>
            <a:ext cx="922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likes 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 best. Because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weather is good and the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are beautiful.</a:t>
            </a:r>
          </a:p>
        </p:txBody>
      </p:sp>
      <p:sp>
        <p:nvSpPr>
          <p:cNvPr id="4" name="TextBox 5"/>
          <p:cNvSpPr txBox="1"/>
          <p:nvPr>
            <p:custDataLst>
              <p:tags r:id="rId3"/>
            </p:custDataLst>
          </p:nvPr>
        </p:nvSpPr>
        <p:spPr>
          <a:xfrm>
            <a:off x="945689" y="4345207"/>
            <a:ext cx="10620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 likes summer best.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Because she likes summer vacation.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5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577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fill in the blank.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27" name="Picture 2">
            <a:hlinkClick r:id="rId1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>
            <a:clrChange>
              <a:clrFrom>
                <a:srgbClr val="C3E6EC"/>
              </a:clrFrom>
              <a:clrTo>
                <a:srgbClr val="C3E6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875" b="51563" l="51204" r="94815">
                        <a14:foregroundMark x1="63148" y1="37240" x2="73889" y2="36719"/>
                        <a14:backgroundMark x1="79167" y1="35417" x2="85463" y2="35313"/>
                        <a14:backgroundMark x1="90926" y1="33073" x2="90926" y2="34740"/>
                      </a14:backgroundRemoval>
                    </a14:imgEffect>
                  </a14:imgLayer>
                </a14:imgProps>
              </a:ext>
            </a:extLst>
          </a:blip>
          <a:srcRect l="60236" t="35234" r="5290" b="48289"/>
          <a:stretch>
            <a:fillRect/>
          </a:stretch>
        </p:blipFill>
        <p:spPr bwMode="auto">
          <a:xfrm>
            <a:off x="9687560" y="1158875"/>
            <a:ext cx="1737995" cy="147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clrChange>
              <a:clrFrom>
                <a:srgbClr val="C3E6EC"/>
              </a:clrFrom>
              <a:clrTo>
                <a:srgbClr val="C3E6E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2969" b="67865" l="68426" r="95093"/>
                    </a14:imgEffect>
                  </a14:imgLayer>
                </a14:imgProps>
              </a:ext>
            </a:extLst>
          </a:blip>
          <a:srcRect l="68569" t="53605" r="-2842" b="31200"/>
          <a:stretch>
            <a:fillRect/>
          </a:stretch>
        </p:blipFill>
        <p:spPr bwMode="auto">
          <a:xfrm>
            <a:off x="9629775" y="4075430"/>
            <a:ext cx="222821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17"/>
          <p:cNvSpPr txBox="1"/>
          <p:nvPr>
            <p:custDataLst>
              <p:tags r:id="rId5"/>
            </p:custDataLst>
          </p:nvPr>
        </p:nvSpPr>
        <p:spPr>
          <a:xfrm>
            <a:off x="457835" y="903605"/>
            <a:ext cx="10067925" cy="54724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Amy: Hello, Miss White. Look at my picture.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Miss White: Good job! I like the trees.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   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very________!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Amy: Yes. I like ______ best. The ______ is good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    and the ______ are ________! ______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    season do you like ______, Miss White?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Miss White: _______.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Amy:_____?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Miss White:Because __________________!</a:t>
            </a:r>
          </a:p>
        </p:txBody>
      </p:sp>
      <p:sp>
        <p:nvSpPr>
          <p:cNvPr id="32" name="TextBox 1"/>
          <p:cNvSpPr txBox="1"/>
          <p:nvPr>
            <p:custDataLst>
              <p:tags r:id="rId6"/>
            </p:custDataLst>
          </p:nvPr>
        </p:nvSpPr>
        <p:spPr>
          <a:xfrm>
            <a:off x="6122761" y="2303145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pretty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/>
          <p:cNvSpPr txBox="1"/>
          <p:nvPr>
            <p:custDataLst>
              <p:tags r:id="rId7"/>
            </p:custDataLst>
          </p:nvPr>
        </p:nvSpPr>
        <p:spPr>
          <a:xfrm>
            <a:off x="4516846" y="291590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autumn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22"/>
          <p:cNvSpPr txBox="1"/>
          <p:nvPr>
            <p:custDataLst>
              <p:tags r:id="rId8"/>
            </p:custDataLst>
          </p:nvPr>
        </p:nvSpPr>
        <p:spPr>
          <a:xfrm>
            <a:off x="7488646" y="2915900"/>
            <a:ext cx="1762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weather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28"/>
          <p:cNvSpPr txBox="1"/>
          <p:nvPr>
            <p:custDataLst>
              <p:tags r:id="rId9"/>
            </p:custDataLst>
          </p:nvPr>
        </p:nvSpPr>
        <p:spPr>
          <a:xfrm>
            <a:off x="3974556" y="359150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colours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TextBox 29"/>
          <p:cNvSpPr txBox="1"/>
          <p:nvPr>
            <p:custDataLst>
              <p:tags r:id="rId10"/>
            </p:custDataLst>
          </p:nvPr>
        </p:nvSpPr>
        <p:spPr>
          <a:xfrm>
            <a:off x="6083300" y="3592830"/>
            <a:ext cx="2286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beautiful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0"/>
          <p:cNvSpPr txBox="1"/>
          <p:nvPr>
            <p:custDataLst>
              <p:tags r:id="rId11"/>
            </p:custDataLst>
          </p:nvPr>
        </p:nvSpPr>
        <p:spPr>
          <a:xfrm>
            <a:off x="8035472" y="359150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Which 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31"/>
          <p:cNvSpPr txBox="1"/>
          <p:nvPr>
            <p:custDataLst>
              <p:tags r:id="rId12"/>
            </p:custDataLst>
          </p:nvPr>
        </p:nvSpPr>
        <p:spPr>
          <a:xfrm>
            <a:off x="5799863" y="426847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best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2"/>
          <p:cNvSpPr txBox="1"/>
          <p:nvPr>
            <p:custDataLst>
              <p:tags r:id="rId13"/>
            </p:custDataLst>
          </p:nvPr>
        </p:nvSpPr>
        <p:spPr>
          <a:xfrm>
            <a:off x="2645228" y="4820900"/>
            <a:ext cx="21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3"/>
          <p:cNvSpPr txBox="1"/>
          <p:nvPr>
            <p:custDataLst>
              <p:tags r:id="rId14"/>
            </p:custDataLst>
          </p:nvPr>
        </p:nvSpPr>
        <p:spPr>
          <a:xfrm>
            <a:off x="2721428" y="5440620"/>
            <a:ext cx="1426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34"/>
          <p:cNvSpPr txBox="1"/>
          <p:nvPr>
            <p:custDataLst>
              <p:tags r:id="rId15"/>
            </p:custDataLst>
          </p:nvPr>
        </p:nvSpPr>
        <p:spPr>
          <a:xfrm>
            <a:off x="4074159" y="6126480"/>
            <a:ext cx="4295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like summer vacation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986"/>
            <a:ext cx="12192000" cy="577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11836"/>
            <a:ext cx="605641" cy="746835"/>
          </a:xfrm>
          <a:prstGeom prst="rect">
            <a:avLst/>
          </a:prstGeom>
        </p:spPr>
      </p:pic>
      <p:pic>
        <p:nvPicPr>
          <p:cNvPr id="2" name="TALK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0547" y="2804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play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2578100" y="1061612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3266916" y="1699217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6304999" y="2314402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3700714" y="4272114"/>
            <a:ext cx="2728796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自己分配角色。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280385" y="4202035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  <p:extLst>
      <p:ext uri="{BB962C8B-B14F-4D97-AF65-F5344CB8AC3E}">
        <p14:creationId xmlns:p14="http://schemas.microsoft.com/office/powerpoint/2010/main" val="229193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6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470806" y="1384790"/>
            <a:ext cx="11302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Amy: Hello, Miss White. Look at my picture.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Miss White: Good job! I like the trees. The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are very pretty!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Amy: Yes. I like autumn best. The weather is good and the </a:t>
            </a:r>
            <a:r>
              <a:rPr lang="en-US" altLang="zh-CN" sz="24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are        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Comic Sans MS" panose="030F0702030302020204" pitchFamily="66" charset="0"/>
              </a:rPr>
              <a:t>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                  beautiful! Which season do you like best, Miss White?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Miss White: Summer.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           Amy: Why?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Miss White: Because I like summer vacation!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文本框 8"/>
          <p:cNvSpPr txBox="1"/>
          <p:nvPr>
            <p:custDataLst>
              <p:tags r:id="rId2"/>
            </p:custDataLst>
          </p:nvPr>
        </p:nvSpPr>
        <p:spPr>
          <a:xfrm>
            <a:off x="777368" y="379562"/>
            <a:ext cx="4756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Listen and repeat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7" name="椭圆 6"/>
          <p:cNvSpPr/>
          <p:nvPr>
            <p:custDataLst>
              <p:tags r:id="rId4"/>
            </p:custDataLst>
          </p:nvPr>
        </p:nvSpPr>
        <p:spPr>
          <a:xfrm>
            <a:off x="2247934" y="4180114"/>
            <a:ext cx="1095270" cy="50241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5"/>
            </p:custDataLst>
          </p:nvPr>
        </p:nvSpPr>
        <p:spPr>
          <a:xfrm>
            <a:off x="2298480" y="4792401"/>
            <a:ext cx="1256044" cy="51135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4357712" y="4792400"/>
            <a:ext cx="2662814" cy="5627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3444700" y="4180114"/>
            <a:ext cx="1296237" cy="47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为什么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8"/>
            </p:custDataLst>
          </p:nvPr>
        </p:nvSpPr>
        <p:spPr>
          <a:xfrm>
            <a:off x="2298480" y="5371222"/>
            <a:ext cx="1296237" cy="47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因为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2" name="TextBox 11"/>
          <p:cNvSpPr txBox="1"/>
          <p:nvPr>
            <p:custDataLst>
              <p:tags r:id="rId9"/>
            </p:custDataLst>
          </p:nvPr>
        </p:nvSpPr>
        <p:spPr>
          <a:xfrm>
            <a:off x="7040204" y="4863402"/>
            <a:ext cx="1296237" cy="47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暑假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2" name="直接连接符 1"/>
          <p:cNvCxnSpPr/>
          <p:nvPr>
            <p:custDataLst>
              <p:tags r:id="rId10"/>
            </p:custDataLst>
          </p:nvPr>
        </p:nvCxnSpPr>
        <p:spPr>
          <a:xfrm>
            <a:off x="3831509" y="2525367"/>
            <a:ext cx="64173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0"/>
          <p:cNvSpPr txBox="1"/>
          <p:nvPr>
            <p:custDataLst>
              <p:tags r:id="rId11"/>
            </p:custDataLst>
          </p:nvPr>
        </p:nvSpPr>
        <p:spPr>
          <a:xfrm>
            <a:off x="4471804" y="5607359"/>
            <a:ext cx="3300095" cy="6419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winter vacation</a:t>
            </a:r>
            <a:r>
              <a:rPr lang="zh-CN" sz="2400" b="1" dirty="0" smtClean="0">
                <a:solidFill>
                  <a:srgbClr val="C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Comic Sans MS" panose="030F0702030302020204" pitchFamily="66" charset="0"/>
              </a:rPr>
              <a:t>寒假</a:t>
            </a:r>
          </a:p>
        </p:txBody>
      </p:sp>
      <p:sp>
        <p:nvSpPr>
          <p:cNvPr id="13" name="文本框 11"/>
          <p:cNvSpPr txBox="1"/>
          <p:nvPr>
            <p:custDataLst>
              <p:tags r:id="rId12"/>
            </p:custDataLst>
          </p:nvPr>
        </p:nvSpPr>
        <p:spPr>
          <a:xfrm>
            <a:off x="8336441" y="851750"/>
            <a:ext cx="2998607" cy="10513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描述某人最喜爱的事物的常用语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4" name="弧形 13"/>
          <p:cNvSpPr/>
          <p:nvPr>
            <p:custDataLst>
              <p:tags r:id="rId13"/>
            </p:custDataLst>
          </p:nvPr>
        </p:nvSpPr>
        <p:spPr>
          <a:xfrm rot="3475707" flipH="1">
            <a:off x="7433899" y="1241168"/>
            <a:ext cx="1598930" cy="1814195"/>
          </a:xfrm>
          <a:prstGeom prst="arc">
            <a:avLst>
              <a:gd name="adj1" fmla="val 18173673"/>
              <a:gd name="adj2" fmla="val 4191483"/>
            </a:avLst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TALK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71804" y="379562"/>
            <a:ext cx="609600" cy="609600"/>
          </a:xfrm>
          <a:prstGeom prst="rect">
            <a:avLst/>
          </a:prstGeom>
        </p:spPr>
      </p:pic>
      <p:sp>
        <p:nvSpPr>
          <p:cNvPr id="17" name="TextBox 30"/>
          <p:cNvSpPr txBox="1"/>
          <p:nvPr/>
        </p:nvSpPr>
        <p:spPr>
          <a:xfrm>
            <a:off x="6456362" y="4115421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假期</a:t>
            </a:r>
            <a:endParaRPr lang="zh-CN" altLang="en-US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6094603" y="4346244"/>
            <a:ext cx="361759" cy="61228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/>
      <p:bldP spid="11" grpId="0"/>
      <p:bldP spid="12" grpId="0"/>
      <p:bldP spid="22" grpId="0" bldLvl="0" animBg="1"/>
      <p:bldP spid="13" grpId="0" bldLvl="0" animBg="1"/>
      <p:bldP spid="14" grpId="0" bldLvl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1314450"/>
            <a:ext cx="9738529" cy="866349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475548"/>
              <a:ext cx="3361740" cy="497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noAutofit/>
            </a:bodyPr>
            <a:lstStyle/>
            <a:p>
              <a:r>
                <a:rPr kumimoji="1" lang="en-US" altLang="zh-CN" sz="4000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like autumn best.</a:t>
              </a:r>
              <a:r>
                <a:rPr kumimoji="1" lang="en-US" altLang="zh-CN" sz="4000" b="1" dirty="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697" y="3073540"/>
            <a:ext cx="191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662191"/>
            <a:ext cx="6250306" cy="752475"/>
            <a:chOff x="854961" y="4214854"/>
            <a:chExt cx="3380289" cy="564629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334957" cy="564629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73" y="4261073"/>
              <a:ext cx="3346977" cy="4626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kumimoji="1" lang="en-US" altLang="zh-CN" sz="32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like English best.</a:t>
              </a:r>
              <a:endParaRPr kumimoji="1" lang="en-US" altLang="zh-CN" sz="32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787186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437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32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I like the red dress best.</a:t>
              </a:r>
              <a:endParaRPr kumimoji="1" lang="en-US" altLang="zh-CN" sz="32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66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b="1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描述某人最喜爱的事物的常用语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10" y="2886544"/>
            <a:ext cx="8060690" cy="102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主语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+like/likes+</a:t>
            </a: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名词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/</a:t>
            </a: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代词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+best.</a:t>
            </a:r>
            <a:endParaRPr lang="zh-CN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kumimoji="1" lang="zh-CN" altLang="en-US" sz="3200" b="1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88771" y="3475737"/>
            <a:ext cx="10226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+mn-ea"/>
              </a:rPr>
              <a:t>此句式描述某人最喜爱的事物的常用语。其中“</a:t>
            </a:r>
            <a:r>
              <a:rPr lang="en-US" altLang="zh-CN" sz="2800" dirty="0">
                <a:solidFill>
                  <a:prstClr val="black"/>
                </a:solidFill>
                <a:latin typeface="+mn-ea"/>
              </a:rPr>
              <a:t>like…best</a:t>
            </a:r>
            <a:r>
              <a:rPr lang="zh-CN" altLang="en-US" sz="2800" dirty="0">
                <a:solidFill>
                  <a:prstClr val="black"/>
                </a:solidFill>
                <a:latin typeface="+mn-ea"/>
              </a:rPr>
              <a:t>”意思是“最喜欢</a:t>
            </a:r>
            <a:r>
              <a:rPr lang="en-US" altLang="zh-CN" sz="2800" dirty="0">
                <a:solidFill>
                  <a:prstClr val="black"/>
                </a:solidFill>
                <a:latin typeface="+mn-ea"/>
              </a:rPr>
              <a:t>……</a:t>
            </a:r>
            <a:r>
              <a:rPr lang="zh-CN" altLang="en-US" sz="2800" dirty="0">
                <a:solidFill>
                  <a:prstClr val="black"/>
                </a:solidFill>
                <a:latin typeface="+mn-ea"/>
              </a:rPr>
              <a:t>”</a:t>
            </a:r>
            <a:endParaRPr lang="zh-CN" altLang="zh-CN" sz="2800" dirty="0">
              <a:solidFill>
                <a:prstClr val="black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96971" y="820420"/>
            <a:ext cx="9806940" cy="1718310"/>
            <a:chOff x="862511" y="1406873"/>
            <a:chExt cx="4216928" cy="99193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105"/>
              <a:ext cx="4216928" cy="936214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15404" y="1406873"/>
              <a:ext cx="3449419" cy="991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smtClean="0">
                  <a:solidFill>
                    <a:prstClr val="black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 —</a:t>
              </a:r>
              <a:r>
                <a:rPr lang="en-US" altLang="zh-CN" sz="3200" b="1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Why?</a:t>
              </a:r>
              <a:endParaRPr lang="en-US" altLang="zh-CN" sz="32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3200" b="1" smtClean="0">
                  <a:solidFill>
                    <a:prstClr val="black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 —</a:t>
              </a:r>
              <a:r>
                <a:rPr lang="en-US" altLang="zh-CN" sz="3200" b="1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Because I like summer vacation!</a:t>
              </a:r>
              <a:endParaRPr lang="zh-CN" altLang="zh-CN" sz="3200" b="1" dirty="0">
                <a:solidFill>
                  <a:prstClr val="black"/>
                </a:solidFill>
                <a:latin typeface="Comic Sans MS" panose="030F0702030302020204" pitchFamily="66" charset="0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941067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638028" y="4251100"/>
            <a:ext cx="1919816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3600" dirty="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注意： </a:t>
            </a:r>
            <a:endParaRPr lang="zh-CN" altLang="en-US" sz="2000" dirty="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1854021" y="5653631"/>
            <a:ext cx="6609777" cy="717550"/>
            <a:chOff x="790836" y="4146055"/>
            <a:chExt cx="3352621" cy="564629"/>
          </a:xfrm>
        </p:grpSpPr>
        <p:sp>
          <p:nvSpPr>
            <p:cNvPr id="13" name="矩形: 圆角 12"/>
            <p:cNvSpPr/>
            <p:nvPr/>
          </p:nvSpPr>
          <p:spPr>
            <a:xfrm>
              <a:off x="790836" y="4146055"/>
              <a:ext cx="3334957" cy="564629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796480" y="4208450"/>
              <a:ext cx="3346977" cy="46266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kumimoji="1" lang="en-US" altLang="zh-CN" sz="3200" dirty="0">
                  <a:solidFill>
                    <a:prstClr val="black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Because there are lots of flowers.</a:t>
              </a: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854021" y="4896260"/>
            <a:ext cx="6866255" cy="673735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506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3200">
                  <a:solidFill>
                    <a:srgbClr val="000000"/>
                  </a:solidFill>
                  <a:latin typeface="Comic Sans MS" panose="030F0702030302020204" pitchFamily="66" charset="0"/>
                  <a:ea typeface="MS UI Gothic" panose="020B0600070205080204" pitchFamily="34" charset="-128"/>
                  <a:cs typeface="Times New Roman" panose="02020603050405020304" pitchFamily="18" charset="0"/>
                </a:rPr>
                <a:t>Why does she like spring?</a:t>
              </a:r>
              <a:endParaRPr kumimoji="1" lang="en-US" altLang="zh-CN" sz="32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640272" y="2440035"/>
            <a:ext cx="11029315" cy="4076555"/>
            <a:chOff x="459263" y="1807557"/>
            <a:chExt cx="8271996" cy="3214470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49000" y="1807557"/>
              <a:ext cx="5348294" cy="6750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b="1" dirty="0" smtClean="0">
                  <a:solidFill>
                    <a:srgbClr val="00B0F0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用于询问或回答原因</a:t>
              </a:r>
              <a:endParaRPr lang="zh-CN" altLang="zh-CN" sz="36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459263" y="2053140"/>
              <a:ext cx="8271996" cy="2968887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grpSp>
        <p:nvGrpSpPr>
          <p:cNvPr id="43" name="组合 7"/>
          <p:cNvGrpSpPr/>
          <p:nvPr/>
        </p:nvGrpSpPr>
        <p:grpSpPr bwMode="auto">
          <a:xfrm>
            <a:off x="-13452" y="6516590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11095" y="5928409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2156556" y="4251100"/>
            <a:ext cx="9345295" cy="79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当主语是第三人称单数时，问句中的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do</a:t>
            </a: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变为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does</a:t>
            </a:r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。</a:t>
            </a:r>
            <a:endParaRPr lang="zh-CN" altLang="zh-CN" sz="3200" b="1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endParaRPr kumimoji="1" lang="zh-CN" altLang="en-US" sz="3600" b="1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39074" y="2852273"/>
            <a:ext cx="10596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prstClr val="black"/>
                </a:solidFill>
                <a:latin typeface="+mn-ea"/>
              </a:rPr>
              <a:t>由</a:t>
            </a:r>
            <a:r>
              <a:rPr lang="en-US" altLang="zh-CN" sz="3200" dirty="0">
                <a:solidFill>
                  <a:prstClr val="black"/>
                </a:solidFill>
                <a:latin typeface="+mn-ea"/>
              </a:rPr>
              <a:t>why</a:t>
            </a: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引导的特殊疑问句，用来询问原因。</a:t>
            </a:r>
            <a:r>
              <a:rPr lang="en-US" altLang="zh-CN" sz="3200" dirty="0">
                <a:solidFill>
                  <a:prstClr val="black"/>
                </a:solidFill>
                <a:latin typeface="+mn-ea"/>
              </a:rPr>
              <a:t>Why</a:t>
            </a: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的意思是“为什么”。通常用</a:t>
            </a:r>
            <a:r>
              <a:rPr lang="en-US" altLang="zh-CN" sz="3200" dirty="0">
                <a:solidFill>
                  <a:prstClr val="black"/>
                </a:solidFill>
                <a:latin typeface="+mn-ea"/>
              </a:rPr>
              <a:t>because</a:t>
            </a:r>
            <a:r>
              <a:rPr lang="zh-CN" altLang="en-US" sz="3200" dirty="0">
                <a:solidFill>
                  <a:prstClr val="black"/>
                </a:solidFill>
                <a:latin typeface="+mn-ea"/>
              </a:rPr>
              <a:t>引导的句子进行回答。</a:t>
            </a:r>
            <a:endParaRPr lang="zh-CN" altLang="zh-CN" sz="3200" dirty="0">
              <a:solidFill>
                <a:prstClr val="black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68" y="1497965"/>
            <a:ext cx="10287000" cy="4857750"/>
          </a:xfrm>
          <a:prstGeom prst="rect">
            <a:avLst/>
          </a:prstGeom>
        </p:spPr>
      </p:pic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68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1065529" y="1790065"/>
            <a:ext cx="4276491" cy="1012190"/>
          </a:xfrm>
          <a:prstGeom prst="wedgeRoundRectCallout">
            <a:avLst>
              <a:gd name="adj1" fmla="val 3605"/>
              <a:gd name="adj2" fmla="val 1322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 you like best ?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7464252" y="2118093"/>
            <a:ext cx="3600116" cy="789940"/>
          </a:xfrm>
          <a:prstGeom prst="wedgeRoundRectCallout">
            <a:avLst>
              <a:gd name="adj1" fmla="val 2520"/>
              <a:gd name="adj2" fmla="val 857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like spring best.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1065528" y="3299626"/>
            <a:ext cx="1556767" cy="627213"/>
          </a:xfrm>
          <a:prstGeom prst="wedgeRoundRectCallout">
            <a:avLst>
              <a:gd name="adj1" fmla="val 63198"/>
              <a:gd name="adj2" fmla="val 861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Why?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4752473" y="3107137"/>
            <a:ext cx="3814011" cy="1012190"/>
          </a:xfrm>
          <a:prstGeom prst="wedgeRoundRectCallout">
            <a:avLst>
              <a:gd name="adj1" fmla="val 42703"/>
              <a:gd name="adj2" fmla="val 7233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Because there are pretty flowers.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29" y="1055511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26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6" b="3559"/>
          <a:stretch/>
        </p:blipFill>
        <p:spPr bwMode="auto">
          <a:xfrm>
            <a:off x="2514601" y="1404938"/>
            <a:ext cx="6629400" cy="390404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68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1065529" y="1790065"/>
            <a:ext cx="4276491" cy="1012190"/>
          </a:xfrm>
          <a:prstGeom prst="wedgeRoundRectCallout">
            <a:avLst>
              <a:gd name="adj1" fmla="val 3605"/>
              <a:gd name="adj2" fmla="val 1322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 you like best ?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7464252" y="2118093"/>
            <a:ext cx="3600116" cy="789940"/>
          </a:xfrm>
          <a:prstGeom prst="wedgeRoundRectCallout">
            <a:avLst>
              <a:gd name="adj1" fmla="val 2520"/>
              <a:gd name="adj2" fmla="val 857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smtClean="0">
                <a:latin typeface="Comic Sans MS" panose="030F0702030302020204" pitchFamily="66" charset="0"/>
              </a:rPr>
              <a:t>like </a:t>
            </a:r>
            <a:r>
              <a:rPr lang="en-US" altLang="zh-CN" sz="3200">
                <a:latin typeface="Comic Sans MS" panose="030F0702030302020204" pitchFamily="66" charset="0"/>
              </a:rPr>
              <a:t>winter</a:t>
            </a:r>
            <a:r>
              <a:rPr lang="en-US" altLang="zh-CN" sz="320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best.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1065528" y="3299626"/>
            <a:ext cx="1556767" cy="627213"/>
          </a:xfrm>
          <a:prstGeom prst="wedgeRoundRectCallout">
            <a:avLst>
              <a:gd name="adj1" fmla="val 63198"/>
              <a:gd name="adj2" fmla="val 861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Why?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4752473" y="3107137"/>
            <a:ext cx="3278905" cy="1012190"/>
          </a:xfrm>
          <a:prstGeom prst="wedgeRoundRectCallout">
            <a:avLst>
              <a:gd name="adj1" fmla="val 52977"/>
              <a:gd name="adj2" fmla="val 8422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Because I like snow.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F:\图标+国旗+人物图\公司画图-课件用人物\半身女孩1.t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78" y="3366032"/>
            <a:ext cx="246586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图标+国旗+人物图\公司画图-课件用人物\半身男孩9.t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31" y="3107137"/>
            <a:ext cx="211827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68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Ask and 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1065529" y="1790065"/>
            <a:ext cx="4276491" cy="1012190"/>
          </a:xfrm>
          <a:prstGeom prst="wedgeRoundRectCallout">
            <a:avLst>
              <a:gd name="adj1" fmla="val 3605"/>
              <a:gd name="adj2" fmla="val 1322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Which season do you like best ?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7464252" y="1790065"/>
            <a:ext cx="3600116" cy="1117968"/>
          </a:xfrm>
          <a:prstGeom prst="wedgeRoundRectCallout">
            <a:avLst>
              <a:gd name="adj1" fmla="val 2520"/>
              <a:gd name="adj2" fmla="val 857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smtClean="0">
                <a:latin typeface="Comic Sans MS" panose="030F0702030302020204" pitchFamily="66" charset="0"/>
              </a:rPr>
              <a:t>like spring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best.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1065528" y="3299626"/>
            <a:ext cx="1556767" cy="627213"/>
          </a:xfrm>
          <a:prstGeom prst="wedgeRoundRectCallout">
            <a:avLst>
              <a:gd name="adj1" fmla="val 63198"/>
              <a:gd name="adj2" fmla="val 8616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latin typeface="Comic Sans MS" panose="030F0702030302020204" pitchFamily="66" charset="0"/>
              </a:rPr>
              <a:t>Why?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4752473" y="3107136"/>
            <a:ext cx="4078706" cy="1640001"/>
          </a:xfrm>
          <a:prstGeom prst="wedgeRoundRectCallout">
            <a:avLst>
              <a:gd name="adj1" fmla="val 52977"/>
              <a:gd name="adj2" fmla="val 8422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Because ther are many flowers in spring.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F:\图标+国旗+人物图\公司画图-课件用人物\半身女孩1.t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2296" y="3191806"/>
            <a:ext cx="246586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图标+国旗+人物图\公司画图-课件用人物\半身男孩9.tif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7994" y="2929266"/>
            <a:ext cx="211827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25"/>
          <p:cNvSpPr/>
          <p:nvPr/>
        </p:nvSpPr>
        <p:spPr>
          <a:xfrm>
            <a:off x="857250" y="2045018"/>
            <a:ext cx="10144125" cy="8429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823876" y="3016560"/>
            <a:ext cx="10144125" cy="102870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823876" y="4159569"/>
            <a:ext cx="10144125" cy="84296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23876" y="5116839"/>
            <a:ext cx="10144125" cy="842962"/>
          </a:xfrm>
          <a:prstGeom prst="roundRect">
            <a:avLst/>
          </a:prstGeom>
          <a:solidFill>
            <a:srgbClr val="F0C2C7"/>
          </a:solidFill>
          <a:ln w="38100"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8280" y="2195834"/>
            <a:ext cx="985024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summer best. Because I can go swimming.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autumn best. Because the weather is good and the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beautiful.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winter best. Because winter is white and I like snow.</a:t>
            </a:r>
          </a:p>
          <a:p>
            <a:endParaRPr lang="zh-CN" altLang="en-US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I like spring best. Because there are pretty flowers.</a:t>
            </a:r>
            <a:endParaRPr lang="zh-CN" altLang="en-US" sz="2800" dirty="0" smtClean="0">
              <a:latin typeface="Comic Sans MS" panose="030F0702030302020204" pitchFamily="66" charset="0"/>
            </a:endParaRP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990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Make dialogues based on the following information. </a:t>
            </a:r>
            <a:endParaRPr lang="en-US" altLang="zh-CN" sz="320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1" grpId="0" animBg="1"/>
      <p:bldP spid="36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7282" y="3638748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4501" y="3663993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2919" y="3636965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72137" y="3655320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33" name="TextBox 7"/>
          <p:cNvSpPr txBox="1"/>
          <p:nvPr/>
        </p:nvSpPr>
        <p:spPr>
          <a:xfrm>
            <a:off x="474628" y="1056353"/>
            <a:ext cx="10970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两名学生用剪刀石头布游戏分出谁砸金蛋，不砸金蛋的学生负责问“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Which season do you like best? Why?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”，砸金蛋的学生按照砸出来</a:t>
            </a:r>
            <a:r>
              <a:rPr lang="zh-CN" altLang="en-US" sz="2800" smtClean="0">
                <a:latin typeface="楷体" panose="02010609060101010101" pitchFamily="49" charset="-122"/>
                <a:ea typeface="楷体" panose="02010609060101010101" pitchFamily="49" charset="-122"/>
              </a:rPr>
              <a:t>的季节说出特点。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999" y="2784475"/>
            <a:ext cx="1508126" cy="1896867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2381224" y="3643314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24298" y="5500702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32716" y="5473674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81934" y="5492029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496" y="5500702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661624" y="3696397"/>
            <a:ext cx="129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winter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310842" y="3714752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10644" y="5500702"/>
            <a:ext cx="142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spring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68280" y="5492029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autumn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310842" y="5500702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summer</a:t>
            </a:r>
          </a:p>
        </p:txBody>
      </p:sp>
      <p:pic>
        <p:nvPicPr>
          <p:cNvPr id="63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9786" y="2857496"/>
            <a:ext cx="1508126" cy="1896867"/>
          </a:xfrm>
          <a:prstGeom prst="rect">
            <a:avLst/>
          </a:prstGeom>
          <a:noFill/>
        </p:spPr>
      </p:pic>
      <p:pic>
        <p:nvPicPr>
          <p:cNvPr id="64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1422" y="2857496"/>
            <a:ext cx="1508126" cy="1896867"/>
          </a:xfrm>
          <a:prstGeom prst="rect">
            <a:avLst/>
          </a:prstGeom>
          <a:noFill/>
        </p:spPr>
      </p:pic>
      <p:pic>
        <p:nvPicPr>
          <p:cNvPr id="65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496" y="2857496"/>
            <a:ext cx="1508126" cy="1896867"/>
          </a:xfrm>
          <a:prstGeom prst="rect">
            <a:avLst/>
          </a:prstGeom>
          <a:noFill/>
        </p:spPr>
      </p:pic>
      <p:pic>
        <p:nvPicPr>
          <p:cNvPr id="66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32" y="2857496"/>
            <a:ext cx="1508126" cy="1896867"/>
          </a:xfrm>
          <a:prstGeom prst="rect">
            <a:avLst/>
          </a:prstGeom>
          <a:noFill/>
        </p:spPr>
      </p:pic>
      <p:pic>
        <p:nvPicPr>
          <p:cNvPr id="67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7768" y="2857496"/>
            <a:ext cx="1508126" cy="1896867"/>
          </a:xfrm>
          <a:prstGeom prst="rect">
            <a:avLst/>
          </a:prstGeom>
          <a:noFill/>
        </p:spPr>
      </p:pic>
      <p:pic>
        <p:nvPicPr>
          <p:cNvPr id="68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9404" y="2857496"/>
            <a:ext cx="1508126" cy="1896867"/>
          </a:xfrm>
          <a:prstGeom prst="rect">
            <a:avLst/>
          </a:prstGeom>
          <a:noFill/>
        </p:spPr>
      </p:pic>
      <p:pic>
        <p:nvPicPr>
          <p:cNvPr id="69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36" y="4786322"/>
            <a:ext cx="1508126" cy="1896867"/>
          </a:xfrm>
          <a:prstGeom prst="rect">
            <a:avLst/>
          </a:prstGeom>
          <a:noFill/>
        </p:spPr>
      </p:pic>
      <p:pic>
        <p:nvPicPr>
          <p:cNvPr id="70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38348" y="4786322"/>
            <a:ext cx="1508126" cy="1896867"/>
          </a:xfrm>
          <a:prstGeom prst="rect">
            <a:avLst/>
          </a:prstGeom>
          <a:noFill/>
        </p:spPr>
      </p:pic>
      <p:pic>
        <p:nvPicPr>
          <p:cNvPr id="71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1422" y="4786322"/>
            <a:ext cx="1508126" cy="1896867"/>
          </a:xfrm>
          <a:prstGeom prst="rect">
            <a:avLst/>
          </a:prstGeom>
          <a:noFill/>
        </p:spPr>
      </p:pic>
      <p:pic>
        <p:nvPicPr>
          <p:cNvPr id="72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3058" y="4857760"/>
            <a:ext cx="1508126" cy="1896867"/>
          </a:xfrm>
          <a:prstGeom prst="rect">
            <a:avLst/>
          </a:prstGeom>
          <a:noFill/>
        </p:spPr>
      </p:pic>
      <p:pic>
        <p:nvPicPr>
          <p:cNvPr id="73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32" y="4929198"/>
            <a:ext cx="1508126" cy="1896867"/>
          </a:xfrm>
          <a:prstGeom prst="rect">
            <a:avLst/>
          </a:prstGeom>
          <a:noFill/>
        </p:spPr>
      </p:pic>
      <p:pic>
        <p:nvPicPr>
          <p:cNvPr id="74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7768" y="4929198"/>
            <a:ext cx="1508126" cy="1896867"/>
          </a:xfrm>
          <a:prstGeom prst="rect">
            <a:avLst/>
          </a:prstGeom>
          <a:noFill/>
        </p:spPr>
      </p:pic>
      <p:pic>
        <p:nvPicPr>
          <p:cNvPr id="75" name="Picture 2" descr="C:\Users\Administrator\Desktop\qqqq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239404" y="4929198"/>
            <a:ext cx="1508126" cy="1896867"/>
          </a:xfrm>
          <a:prstGeom prst="rect">
            <a:avLst/>
          </a:prstGeom>
          <a:noFill/>
        </p:spPr>
      </p:pic>
      <p:sp>
        <p:nvSpPr>
          <p:cNvPr id="34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368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a game.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>
            <p:custDataLst>
              <p:tags r:id="rId1"/>
            </p:custDataLst>
          </p:nvPr>
        </p:nvSpPr>
        <p:spPr>
          <a:xfrm>
            <a:off x="780069" y="1607032"/>
            <a:ext cx="10671348" cy="3593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(    )1. --Which season do you like _______?    </a:t>
            </a:r>
          </a:p>
          <a:p>
            <a:pPr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--I like summer best.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A.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favourite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  B. best                  C. nice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(    )2. I like autumn best. Because the _________ are pretty!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A.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colours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     B. snow                  C.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colour</a:t>
            </a:r>
            <a:endParaRPr lang="en-US" altLang="zh-CN" sz="3200" dirty="0" smtClean="0"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TextBox 41"/>
          <p:cNvSpPr txBox="1"/>
          <p:nvPr>
            <p:custDataLst>
              <p:tags r:id="rId3"/>
            </p:custDataLst>
          </p:nvPr>
        </p:nvSpPr>
        <p:spPr>
          <a:xfrm>
            <a:off x="924448" y="1668027"/>
            <a:ext cx="53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zh-CN" altLang="en-US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4"/>
            </p:custDataLst>
          </p:nvPr>
        </p:nvSpPr>
        <p:spPr>
          <a:xfrm>
            <a:off x="965063" y="3346792"/>
            <a:ext cx="53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zh-CN" altLang="en-US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>
            <p:custDataLst>
              <p:tags r:id="rId6"/>
            </p:custDataLst>
          </p:nvPr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 smtClean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55"/>
          <p:cNvSpPr txBox="1"/>
          <p:nvPr>
            <p:custDataLst>
              <p:tags r:id="rId7"/>
            </p:custDataLst>
          </p:nvPr>
        </p:nvSpPr>
        <p:spPr>
          <a:xfrm>
            <a:off x="510687" y="998916"/>
            <a:ext cx="5360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一、单项选择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>
            <p:custDataLst>
              <p:tags r:id="rId1"/>
            </p:custDataLst>
          </p:nvPr>
        </p:nvSpPr>
        <p:spPr>
          <a:xfrm>
            <a:off x="924448" y="971327"/>
            <a:ext cx="10671348" cy="4775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(    )3. --________ do you like winter?            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--Because I like snow.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A. Why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. When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C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. When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(    )4. I like summer best. Because I like ________.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A. the snow   B. summer vacation   C. pick apples.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(    )5. I like ______ best. There are beautiful flowers everywhere.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   A. spring       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B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. winter          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        C</a:t>
            </a:r>
            <a:r>
              <a:rPr lang="en-US" altLang="zh-CN" sz="3200" dirty="0" smtClean="0"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. swim</a:t>
            </a:r>
            <a:endParaRPr lang="zh-CN" altLang="en-US" sz="3200" dirty="0"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020855" y="324162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宋体" panose="02010600030101010101" pitchFamily="2" charset="-122"/>
            </a:endParaRPr>
          </a:p>
        </p:txBody>
      </p:sp>
      <p:sp>
        <p:nvSpPr>
          <p:cNvPr id="44" name="TextBox 43"/>
          <p:cNvSpPr txBox="1"/>
          <p:nvPr>
            <p:custDataLst>
              <p:tags r:id="rId3"/>
            </p:custDataLst>
          </p:nvPr>
        </p:nvSpPr>
        <p:spPr>
          <a:xfrm>
            <a:off x="1150536" y="1016281"/>
            <a:ext cx="53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zh-CN" altLang="en-US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7" name="TextBox 46"/>
          <p:cNvSpPr txBox="1"/>
          <p:nvPr>
            <p:custDataLst>
              <p:tags r:id="rId4"/>
            </p:custDataLst>
          </p:nvPr>
        </p:nvSpPr>
        <p:spPr>
          <a:xfrm>
            <a:off x="1150535" y="2861873"/>
            <a:ext cx="53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zh-CN" altLang="en-US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8" name="TextBox 47"/>
          <p:cNvSpPr txBox="1"/>
          <p:nvPr>
            <p:custDataLst>
              <p:tags r:id="rId5"/>
            </p:custDataLst>
          </p:nvPr>
        </p:nvSpPr>
        <p:spPr>
          <a:xfrm>
            <a:off x="1150534" y="4047516"/>
            <a:ext cx="532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zh-CN" altLang="en-US" sz="3200" b="1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2200" y="2424584"/>
            <a:ext cx="11274240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1.look at     _____________      2.good job       ____________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3.very pretty  ___________     4.summer vacation 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5.which season __________      6.my picture     ____________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413211" y="1192634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、英译汉</a:t>
            </a:r>
            <a:r>
              <a:rPr kumimoji="1" lang="zh-CN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zh-CN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25004" y="225265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看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53586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做得好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9630" y="310130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非常漂亮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25022" y="314324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暑假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79986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哪个季节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024958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我的图画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3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9698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30758" y="483934"/>
            <a:ext cx="11167685" cy="529757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lang="zh-CN" altLang="en-US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二</a:t>
            </a:r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. </a:t>
            </a:r>
            <a:r>
              <a:rPr lang="zh-CN" altLang="en-US" sz="3200" b="1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阅读</a:t>
            </a:r>
            <a:r>
              <a:rPr lang="zh-CN" altLang="en-US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对话，并判断句子正（</a:t>
            </a:r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T</a:t>
            </a:r>
            <a:r>
              <a:rPr lang="zh-CN" altLang="en-US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）误（</a:t>
            </a:r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F</a:t>
            </a:r>
            <a:r>
              <a:rPr lang="zh-CN" altLang="en-US" sz="3200" b="1" dirty="0">
                <a:latin typeface="Comic Sans MS" panose="030F0702030302020204" pitchFamily="66" charset="0"/>
                <a:ea typeface="黑体" panose="02010609060101010101" pitchFamily="49" charset="-122"/>
              </a:rPr>
              <a:t>）。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Wu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Fan:What’s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your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favourite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season?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Chen Li: Spring is my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favourite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season.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Wu Fan: Why do you like spring?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Chen Li: Because I can fly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kites.Which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season do you like best?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Wu Fan: I like winter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best.When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it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snows,I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can make a snowman.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（   ）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1. Chen Li’s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favourite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season is summer.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（   ）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2. Chen Li likes flying kites in spring.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（   ）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3. Wu Fan likes spring too.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（   ）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4. Wu Fan likes winter </a:t>
            </a:r>
            <a:r>
              <a:rPr kumimoji="0" lang="en-US" altLang="zh-CN" sz="2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best.Because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anose="030F0702030302020204" pitchFamily="66" charset="0"/>
              </a:rPr>
              <a:t> he can make a snowman.</a:t>
            </a:r>
            <a:endParaRPr kumimoji="0" lang="zh-CN" altLang="en-US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790383" y="3547864"/>
            <a:ext cx="49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770287" y="4071084"/>
            <a:ext cx="49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790384" y="4616629"/>
            <a:ext cx="49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790383" y="5154051"/>
            <a:ext cx="49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37788" y="-1314908"/>
            <a:ext cx="3931104" cy="940953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38056" y="1491593"/>
            <a:ext cx="8330565" cy="33426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smtClean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1. I </a:t>
            </a:r>
            <a:r>
              <a:rPr lang="en-US" altLang="zh-CN" sz="3200">
                <a:latin typeface="Comic Sans MS" panose="030F0702030302020204" pitchFamily="66" charset="0"/>
                <a:cs typeface="Times New Roman" panose="02020603050405020304" pitchFamily="18" charset="0"/>
              </a:rPr>
              <a:t>like autumn best.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2.—Why</a:t>
            </a:r>
            <a:r>
              <a:rPr lang="en-US" altLang="zh-CN" sz="3200">
                <a:latin typeface="Comic Sans MS" panose="030F0702030302020204" pitchFamily="66" charset="0"/>
                <a:cs typeface="Times New Roman" panose="02020603050405020304" pitchFamily="18" charset="0"/>
              </a:rPr>
              <a:t>?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n-US" altLang="zh-CN" sz="3200">
                <a:latin typeface="Comic Sans MS" panose="030F0702030302020204" pitchFamily="66" charset="0"/>
                <a:cs typeface="Times New Roman" panose="02020603050405020304" pitchFamily="18" charset="0"/>
              </a:rPr>
              <a:t>—</a:t>
            </a:r>
            <a:r>
              <a:rPr lang="en-US" altLang="zh-CN" sz="320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Because </a:t>
            </a:r>
            <a:r>
              <a:rPr lang="en-US" altLang="zh-CN" sz="3200">
                <a:latin typeface="Comic Sans MS" panose="030F0702030302020204" pitchFamily="66" charset="0"/>
                <a:cs typeface="Times New Roman" panose="02020603050405020304" pitchFamily="18" charset="0"/>
              </a:rPr>
              <a:t>I like summer vacation!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9" name="矩形 138"/>
          <p:cNvSpPr/>
          <p:nvPr/>
        </p:nvSpPr>
        <p:spPr>
          <a:xfrm>
            <a:off x="2412405" y="2276922"/>
            <a:ext cx="402073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</a:p>
        </p:txBody>
      </p: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580875" y="3329236"/>
            <a:ext cx="34563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“Ask and answer”.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19235" y="1961257"/>
            <a:ext cx="6146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Which </a:t>
            </a:r>
            <a:r>
              <a:rPr lang="en-US" altLang="zh-CN" sz="320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season do you like </a:t>
            </a:r>
            <a:r>
              <a:rPr lang="en-US" altLang="zh-CN" sz="3200" smtClean="0"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best?</a:t>
            </a:r>
            <a:endParaRPr lang="en-US" altLang="zh-CN" sz="3200"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59376"/>
            <a:ext cx="2892977" cy="1068779"/>
          </a:xfrm>
          <a:prstGeom prst="rect">
            <a:avLst/>
          </a:prstGeom>
        </p:spPr>
      </p:pic>
      <p:sp>
        <p:nvSpPr>
          <p:cNvPr id="27" name="文本框 8"/>
          <p:cNvSpPr txBox="1"/>
          <p:nvPr/>
        </p:nvSpPr>
        <p:spPr>
          <a:xfrm>
            <a:off x="385035" y="341260"/>
            <a:ext cx="2250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8" name="文本框 8"/>
          <p:cNvSpPr txBox="1"/>
          <p:nvPr/>
        </p:nvSpPr>
        <p:spPr>
          <a:xfrm>
            <a:off x="819235" y="1006171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6" y="885945"/>
            <a:ext cx="605641" cy="746835"/>
          </a:xfrm>
          <a:prstGeom prst="rect">
            <a:avLst/>
          </a:prstGeom>
        </p:spPr>
      </p:pic>
      <p:pic>
        <p:nvPicPr>
          <p:cNvPr id="3074" name="Picture 2" descr="G:\图标+国旗+人物图\公司画图-课件用人物\半身女孩4.t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5178" y="1949262"/>
            <a:ext cx="2188854" cy="23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2"/>
          <p:cNvSpPr txBox="1"/>
          <p:nvPr>
            <p:custDataLst>
              <p:tags r:id="rId1"/>
            </p:custDataLst>
          </p:nvPr>
        </p:nvSpPr>
        <p:spPr>
          <a:xfrm>
            <a:off x="4056466" y="2938721"/>
            <a:ext cx="2479040" cy="7886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>
                <a:solidFill>
                  <a:srgbClr val="00B05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spring</a:t>
            </a:r>
            <a:endParaRPr lang="en-US" sz="4800" b="1" dirty="0">
              <a:solidFill>
                <a:srgbClr val="00B05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7" name="文本框 6"/>
          <p:cNvSpPr txBox="1"/>
          <p:nvPr>
            <p:custDataLst>
              <p:tags r:id="rId2"/>
            </p:custDataLst>
          </p:nvPr>
        </p:nvSpPr>
        <p:spPr>
          <a:xfrm>
            <a:off x="4014347" y="4280756"/>
            <a:ext cx="317754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autumn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8" name="文本框 9"/>
          <p:cNvSpPr txBox="1"/>
          <p:nvPr>
            <p:custDataLst>
              <p:tags r:id="rId3"/>
            </p:custDataLst>
          </p:nvPr>
        </p:nvSpPr>
        <p:spPr>
          <a:xfrm>
            <a:off x="1292311" y="2940087"/>
            <a:ext cx="2764155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>
                <a:solidFill>
                  <a:srgbClr val="00B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summer</a:t>
            </a:r>
            <a:endParaRPr lang="en-US" sz="4800" b="1" dirty="0">
              <a:solidFill>
                <a:srgbClr val="00B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9" name="文本框 10"/>
          <p:cNvSpPr txBox="1"/>
          <p:nvPr>
            <p:custDataLst>
              <p:tags r:id="rId4"/>
            </p:custDataLst>
          </p:nvPr>
        </p:nvSpPr>
        <p:spPr>
          <a:xfrm>
            <a:off x="1292311" y="4280756"/>
            <a:ext cx="3661410" cy="772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dirty="0"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80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winter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25Z_1910.m10.i005.n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7" y="655092"/>
            <a:ext cx="10111472" cy="568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07909" y="3206555"/>
            <a:ext cx="666560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itchFamily="66" charset="0"/>
              </a:rPr>
              <a:t>Why do you like this season best?</a:t>
            </a:r>
            <a:endParaRPr lang="zh-CN" alt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953CB59E-B21F-4C17-84FD-AD927FBD5036}"/>
              </a:ext>
            </a:extLst>
          </p:cNvPr>
          <p:cNvSpPr/>
          <p:nvPr/>
        </p:nvSpPr>
        <p:spPr>
          <a:xfrm>
            <a:off x="2123018" y="1001591"/>
            <a:ext cx="850074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your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favourite</a:t>
            </a:r>
            <a:r>
              <a:rPr lang="en-US" altLang="zh-CN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season.</a:t>
            </a:r>
            <a:endParaRPr lang="zh-CN" altLang="en-US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D412A9AB-5067-4561-ACFA-269962A22C9A}"/>
              </a:ext>
            </a:extLst>
          </p:cNvPr>
          <p:cNvSpPr/>
          <p:nvPr/>
        </p:nvSpPr>
        <p:spPr>
          <a:xfrm>
            <a:off x="1605986" y="1748981"/>
            <a:ext cx="854540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zh-CN" sz="3200" smtClean="0">
                <a:latin typeface="Comic Sans MS" panose="030F0702030302020204" pitchFamily="66" charset="0"/>
              </a:rPr>
              <a:t>Talk </a:t>
            </a:r>
            <a:r>
              <a:rPr lang="en-US" altLang="zh-CN" sz="3200">
                <a:latin typeface="Comic Sans MS" panose="030F0702030302020204" pitchFamily="66" charset="0"/>
                <a:ea typeface="黑体" panose="02010609060101010101" pitchFamily="49" charset="-122"/>
              </a:rPr>
              <a:t>about Zhang </a:t>
            </a: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Peng’s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黑体" panose="02010609060101010101" pitchFamily="49" charset="-122"/>
              </a:rPr>
              <a:t>favourite</a:t>
            </a:r>
            <a:r>
              <a:rPr lang="en-US" altLang="zh-CN" sz="3200" dirty="0" smtClean="0">
                <a:latin typeface="Comic Sans MS" panose="030F0702030302020204" pitchFamily="66" charset="0"/>
                <a:ea typeface="黑体" panose="02010609060101010101" pitchFamily="49" charset="-122"/>
              </a:rPr>
              <a:t> season.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箭头: 下 7">
            <a:extLst>
              <a:ext uri="{FF2B5EF4-FFF2-40B4-BE49-F238E27FC236}">
                <a16:creationId xmlns:a16="http://schemas.microsoft.com/office/drawing/2014/main" xmlns="" id="{283E5CF5-42CD-428F-B2E2-E134C7F4E6BA}"/>
              </a:ext>
            </a:extLst>
          </p:cNvPr>
          <p:cNvSpPr/>
          <p:nvPr/>
        </p:nvSpPr>
        <p:spPr>
          <a:xfrm>
            <a:off x="5281722" y="2387554"/>
            <a:ext cx="509478" cy="5913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8F166C3-815F-4FD2-BDC3-59557BC9E59F}"/>
              </a:ext>
            </a:extLst>
          </p:cNvPr>
          <p:cNvSpPr/>
          <p:nvPr/>
        </p:nvSpPr>
        <p:spPr>
          <a:xfrm>
            <a:off x="2286246" y="2793037"/>
            <a:ext cx="786514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Amy and Miss White talk about their favourite seasons.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6" name="箭头: 下 9">
            <a:extLst>
              <a:ext uri="{FF2B5EF4-FFF2-40B4-BE49-F238E27FC236}">
                <a16:creationId xmlns:a16="http://schemas.microsoft.com/office/drawing/2014/main" xmlns="" id="{A120FABD-0FDC-4D3A-AEB8-F4412826C9D8}"/>
              </a:ext>
            </a:extLst>
          </p:cNvPr>
          <p:cNvSpPr/>
          <p:nvPr/>
        </p:nvSpPr>
        <p:spPr>
          <a:xfrm>
            <a:off x="5345288" y="4108370"/>
            <a:ext cx="533399" cy="5920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0C0E0FC5-7074-4D2D-8679-599CDA34002E}"/>
              </a:ext>
            </a:extLst>
          </p:cNvPr>
          <p:cNvSpPr/>
          <p:nvPr/>
        </p:nvSpPr>
        <p:spPr>
          <a:xfrm>
            <a:off x="2447273" y="4700459"/>
            <a:ext cx="7704116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Ask others about their favourite seasons </a:t>
            </a:r>
            <a:r>
              <a:rPr lang="en-US" altLang="zh-CN" sz="3200">
                <a:latin typeface="Comic Sans MS" panose="030F0702030302020204" pitchFamily="66" charset="0"/>
                <a:ea typeface="黑体" panose="02010609060101010101" pitchFamily="49" charset="-122"/>
              </a:rPr>
              <a:t>and why they like </a:t>
            </a: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them.</a:t>
            </a:r>
            <a:endParaRPr lang="zh-CN" altLang="en-US" sz="3200">
              <a:latin typeface="Comic Sans MS" panose="030F0702030302020204" pitchFamily="66" charset="0"/>
              <a:ea typeface="黑体" panose="02010609060101010101" pitchFamily="49" charset="-122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sz="3200" smtClean="0">
                <a:latin typeface="Comic Sans MS" panose="030F0702030302020204" pitchFamily="66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53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9979" y="3396018"/>
            <a:ext cx="10043081" cy="272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942126" y="1240155"/>
            <a:ext cx="1013878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and John are looking at some pictures. Which is 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Peng’s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picture? Listen and tick.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" name="tr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415" y="2316480"/>
            <a:ext cx="987425" cy="9544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7996" y="3985146"/>
            <a:ext cx="493713" cy="477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√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1520" y="4065905"/>
            <a:ext cx="8042275" cy="217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1168718" y="1805296"/>
            <a:ext cx="10487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Look at my picture, John.</a:t>
            </a:r>
          </a:p>
          <a:p>
            <a:r>
              <a:rPr lang="en-US" altLang="zh-CN" sz="3200" dirty="0" smtClean="0">
                <a:solidFill>
                  <a:srgbClr val="7CBF33"/>
                </a:solidFill>
                <a:latin typeface="Comic Sans MS" panose="030F0702030302020204" pitchFamily="66" charset="0"/>
              </a:rPr>
              <a:t>         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John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It’s pretty. So you like spring best?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Peng</a:t>
            </a:r>
            <a:r>
              <a:rPr lang="zh-CN" altLang="en-US" sz="3200" dirty="0" smtClean="0">
                <a:latin typeface="Comic Sans MS" panose="030F0702030302020204" pitchFamily="66" charset="0"/>
              </a:rPr>
              <a:t>：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Yes. Spring is beautiful. There are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              lots of flowers. The trees are green.</a:t>
            </a:r>
          </a:p>
        </p:txBody>
      </p:sp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4817668" y="3355698"/>
            <a:ext cx="56687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3894378" y="3867122"/>
            <a:ext cx="7040322" cy="2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try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69239" y="288996"/>
            <a:ext cx="1209675" cy="948055"/>
          </a:xfrm>
          <a:prstGeom prst="rect">
            <a:avLst/>
          </a:prstGeom>
        </p:spPr>
      </p:pic>
      <p:sp>
        <p:nvSpPr>
          <p:cNvPr id="10" name="文本框 8"/>
          <p:cNvSpPr txBox="1"/>
          <p:nvPr/>
        </p:nvSpPr>
        <p:spPr>
          <a:xfrm>
            <a:off x="929768" y="5319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2"/>
          <p:cNvSpPr txBox="1"/>
          <p:nvPr/>
        </p:nvSpPr>
        <p:spPr>
          <a:xfrm>
            <a:off x="1669415" y="1280795"/>
            <a:ext cx="5501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Comic Sans MS" panose="030F0702030302020204" pitchFamily="66" charset="0"/>
              </a:rPr>
              <a:t>根据对话内容选择正确答案</a:t>
            </a:r>
          </a:p>
        </p:txBody>
      </p:sp>
      <p:sp>
        <p:nvSpPr>
          <p:cNvPr id="19" name="文本框 7"/>
          <p:cNvSpPr txBox="1"/>
          <p:nvPr/>
        </p:nvSpPr>
        <p:spPr>
          <a:xfrm>
            <a:off x="1471930" y="1864360"/>
            <a:ext cx="9848850" cy="5029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1. Zhang Peng’s favourite season is _____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</a:t>
            </a:r>
          </a:p>
          <a:p>
            <a:pPr>
              <a:lnSpc>
                <a:spcPct val="16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A. spring                       B. summer</a:t>
            </a:r>
          </a:p>
          <a:p>
            <a:pPr>
              <a:lnSpc>
                <a:spcPct val="16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2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  ____ is beautiful. There are lots of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___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</a:t>
            </a:r>
            <a:endParaRPr lang="zh-CN" altLang="en-US" sz="3200" dirty="0">
              <a:latin typeface="Comic Sans MS" panose="030F0702030302020204" pitchFamily="66" charset="0"/>
              <a:ea typeface="宋体" panose="02010600030101010101" pitchFamily="2" charset="-122"/>
              <a:cs typeface="Arial Rounded MT Bold" panose="020F0704030504030204" charset="0"/>
              <a:sym typeface="宋体" panose="02010600030101010101" pitchFamily="2" charset="-122"/>
            </a:endParaRP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A. Winter; birds       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B. 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Spring; flowers</a:t>
            </a:r>
          </a:p>
          <a:p>
            <a:pPr>
              <a:lnSpc>
                <a:spcPct val="160000"/>
              </a:lnSpc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  <a:cs typeface="Arial Rounded MT Bold" panose="020F0704030504030204" charset="0"/>
              <a:sym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471930" y="2800349"/>
            <a:ext cx="658634" cy="6796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096000" y="4421236"/>
            <a:ext cx="581026" cy="5984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6" y="543837"/>
            <a:ext cx="605641" cy="746835"/>
          </a:xfrm>
          <a:prstGeom prst="rect">
            <a:avLst/>
          </a:prstGeom>
        </p:spPr>
      </p:pic>
      <p:sp>
        <p:nvSpPr>
          <p:cNvPr id="8" name="文本框 8"/>
          <p:cNvSpPr txBox="1"/>
          <p:nvPr/>
        </p:nvSpPr>
        <p:spPr>
          <a:xfrm>
            <a:off x="1047670" y="543837"/>
            <a:ext cx="4497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choose.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9" name="tr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914" y="362196"/>
            <a:ext cx="1209675" cy="948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0" grpId="0" bldLvl="0" animBg="1"/>
      <p:bldP spid="3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9" y="520586"/>
            <a:ext cx="605641" cy="746835"/>
          </a:xfrm>
          <a:prstGeom prst="rect">
            <a:avLst/>
          </a:prstGeom>
        </p:spPr>
      </p:pic>
      <p:sp>
        <p:nvSpPr>
          <p:cNvPr id="2" name="TextBox 8"/>
          <p:cNvSpPr txBox="1"/>
          <p:nvPr>
            <p:custDataLst>
              <p:tags r:id="rId2"/>
            </p:custDataLst>
          </p:nvPr>
        </p:nvSpPr>
        <p:spPr>
          <a:xfrm>
            <a:off x="626349" y="1775914"/>
            <a:ext cx="10095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1. Which season does Amy like best? Why?</a:t>
            </a:r>
          </a:p>
          <a:p>
            <a:pPr marL="457200" indent="-457200"/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2. Which season does Miss White like best? Why?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765960" y="68264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01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1219</Words>
  <Application>Microsoft Office PowerPoint</Application>
  <PresentationFormat>自定义</PresentationFormat>
  <Paragraphs>211</Paragraphs>
  <Slides>30</Slides>
  <Notes>5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1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1029</cp:revision>
  <dcterms:created xsi:type="dcterms:W3CDTF">2019-08-19T07:47:00Z</dcterms:created>
  <dcterms:modified xsi:type="dcterms:W3CDTF">2024-03-07T03:38:11Z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6A5B2D3226B5428490D0E18809312A36_13</vt:lpwstr>
  </property>
  <property fmtid="{D5CDD505-2E9C-101B-9397-08002B2CF9AE}" pid="3" name="KSOProductBuildVer">
    <vt:lpwstr>2052-12.1.0.16120</vt:lpwstr>
  </property>
</Properties>
</file>