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6"/>
  </p:notesMasterIdLst>
  <p:handoutMasterIdLst>
    <p:handoutMasterId r:id="rId27"/>
  </p:handoutMasterIdLst>
  <p:sldIdLst>
    <p:sldId id="265" r:id="rId3"/>
    <p:sldId id="308" r:id="rId4"/>
    <p:sldId id="304" r:id="rId5"/>
    <p:sldId id="276" r:id="rId6"/>
    <p:sldId id="309" r:id="rId7"/>
    <p:sldId id="305" r:id="rId8"/>
    <p:sldId id="297" r:id="rId9"/>
    <p:sldId id="310" r:id="rId10"/>
    <p:sldId id="311" r:id="rId11"/>
    <p:sldId id="282" r:id="rId12"/>
    <p:sldId id="312" r:id="rId13"/>
    <p:sldId id="313" r:id="rId14"/>
    <p:sldId id="301" r:id="rId15"/>
    <p:sldId id="279" r:id="rId16"/>
    <p:sldId id="302" r:id="rId17"/>
    <p:sldId id="306" r:id="rId18"/>
    <p:sldId id="307" r:id="rId19"/>
    <p:sldId id="272" r:id="rId20"/>
    <p:sldId id="294" r:id="rId21"/>
    <p:sldId id="295" r:id="rId22"/>
    <p:sldId id="292" r:id="rId23"/>
    <p:sldId id="280" r:id="rId24"/>
    <p:sldId id="271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463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5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'ts%20sing.mp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'ts%20sing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hyperlink" Target="&#36229;&#38142;&#25509;&#25991;&#20214;/TALK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89220" y="2633515"/>
            <a:ext cx="5663733" cy="3102042"/>
            <a:chOff x="-209932" y="2289482"/>
            <a:chExt cx="5663733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2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err="1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favourite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day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B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try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talk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17880" y="254814"/>
            <a:ext cx="10232572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Listen again and fill in the blank. 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83542" y="864467"/>
            <a:ext cx="88464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Hello, Miss White. Look at my picture.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Good job! I like the trees.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very________!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Yes. I like ______ best. The ______ is good and the ______ are ________! ______ season do you like ______, Miss White?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_______.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_____?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Because __________________!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312594" y="903896"/>
            <a:ext cx="29338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Amy: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Amy: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Amy: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5166" y="224028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pretty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6846" y="291590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8646" y="2915900"/>
            <a:ext cx="176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weather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28126" y="353562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95108" y="3550860"/>
            <a:ext cx="196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beautiful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48732" y="356610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17686" y="420624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best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45228" y="4820900"/>
            <a:ext cx="21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21428" y="544062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74159" y="6126480"/>
            <a:ext cx="429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like summer vacation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6636" y="2548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4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21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40274"/>
            <a:ext cx="5669823" cy="480131"/>
            <a:chOff x="2813952" y="344600"/>
            <a:chExt cx="5669823" cy="480131"/>
          </a:xfrm>
        </p:grpSpPr>
        <p:sp>
          <p:nvSpPr>
            <p:cNvPr id="5" name="矩形 4"/>
            <p:cNvSpPr/>
            <p:nvPr/>
          </p:nvSpPr>
          <p:spPr>
            <a:xfrm>
              <a:off x="4149043" y="344600"/>
              <a:ext cx="282481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rgbClr val="44546A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points</a:t>
              </a:r>
              <a:endParaRPr lang="zh-CN" altLang="en-US" sz="2800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ïŝḻiḓê"/>
            <p:cNvSpPr/>
            <p:nvPr/>
          </p:nvSpPr>
          <p:spPr bwMode="auto">
            <a:xfrm flipH="1">
              <a:off x="6909706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27690" y="1083577"/>
            <a:ext cx="740859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1. I like autumn best.</a:t>
            </a:r>
            <a:endParaRPr lang="zh-CN" altLang="zh-CN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402" y="1957020"/>
            <a:ext cx="10710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【详解】</a:t>
            </a:r>
            <a:r>
              <a: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此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句式描述某人最喜爱的事物的常用语。其中“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like…best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”意思是“最喜欢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……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”</a:t>
            </a:r>
            <a:endParaRPr lang="zh-CN" altLang="zh-CN" sz="32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7691" y="3513356"/>
            <a:ext cx="8302034" cy="742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句型结构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主语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+like/likes+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名词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/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代词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+best.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78542" y="4378535"/>
            <a:ext cx="75255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e.g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I like the red dress best.</a:t>
            </a: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I like blue best.</a:t>
            </a:r>
            <a:endParaRPr lang="zh-CN" altLang="zh-CN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27691" y="604042"/>
            <a:ext cx="740859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2. —Why?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—Because I like summer vacation!</a:t>
            </a:r>
            <a:endParaRPr lang="zh-CN" altLang="zh-CN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402" y="1957020"/>
            <a:ext cx="107107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【详解】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问句是由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hy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引导的特殊疑问句，用来询问原因。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Why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的意思是“为什么”。通常用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because</a:t>
            </a:r>
            <a:r>
              <a:rPr lang="zh-CN" altLang="en-US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引导的句子进行回答。</a:t>
            </a:r>
            <a:endParaRPr lang="zh-CN" altLang="zh-CN" sz="32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7690" y="3928854"/>
            <a:ext cx="10746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注意</a:t>
            </a:r>
            <a:r>
              <a:rPr lang="zh-CN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当主语是第三人称单数时，问句中的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do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变为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does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。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68941" y="4772096"/>
            <a:ext cx="9537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e.g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— Why does your father go to the hospital? </a:t>
            </a: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— Because my grandpa is ill.</a:t>
            </a:r>
            <a:endParaRPr lang="zh-CN" altLang="zh-CN" sz="2800" dirty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6440" y="221901"/>
            <a:ext cx="3686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Read and act in pairs.</a:t>
            </a:r>
          </a:p>
        </p:txBody>
      </p:sp>
      <p:pic>
        <p:nvPicPr>
          <p:cNvPr id="16" name="图片 1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69754" y="1158245"/>
            <a:ext cx="85191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Hello, Miss White. Look at my picture.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………! I like ……...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………..!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Yes. I like ………..best. The weather is …….. and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………..! Which season do you like best, Miss White?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…….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Because ………………….!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839" y="1158245"/>
            <a:ext cx="23687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Amy: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Amy: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Amy: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Miss White: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7" name="TextBox 7"/>
          <p:cNvSpPr txBox="1"/>
          <p:nvPr/>
        </p:nvSpPr>
        <p:spPr>
          <a:xfrm>
            <a:off x="447246" y="896770"/>
            <a:ext cx="678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Ask the question and then pass it on.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Administrator\Desktop\微信图片_202007191739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" y="1818085"/>
            <a:ext cx="12006263" cy="503991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324079" y="2428870"/>
            <a:ext cx="3105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7490" y="2914645"/>
            <a:ext cx="310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spring best.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3098" y="4286256"/>
            <a:ext cx="3505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Because there are pretty flowers.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8559" y="4086230"/>
            <a:ext cx="1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Why?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37345" y="2567185"/>
            <a:ext cx="47436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summer best.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Because I can go swimming.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748426" y="477118"/>
            <a:ext cx="5772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Choose and answer the questions.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2988" y="4392655"/>
            <a:ext cx="46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spring best.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Because there are pretty flowers.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2593" y="4508502"/>
            <a:ext cx="42352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winter best.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Because winter is white and I like snow.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6525" y="2426595"/>
            <a:ext cx="502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autumn best.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Because the weather is good and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</a:t>
            </a:r>
          </a:p>
          <a:p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009196" y="2394175"/>
            <a:ext cx="4934404" cy="1449163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338892" y="2428867"/>
            <a:ext cx="5276846" cy="144439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367467" y="4370613"/>
            <a:ext cx="5276846" cy="144439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1038191" y="4414154"/>
            <a:ext cx="4862507" cy="144439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717515" y="1070640"/>
            <a:ext cx="6146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 you like best?</a:t>
            </a:r>
          </a:p>
        </p:txBody>
      </p:sp>
      <p:sp>
        <p:nvSpPr>
          <p:cNvPr id="34" name="TextBox 7"/>
          <p:cNvSpPr txBox="1"/>
          <p:nvPr/>
        </p:nvSpPr>
        <p:spPr>
          <a:xfrm>
            <a:off x="8030716" y="1039828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like…</a:t>
            </a: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3090835" y="2759213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3" name="TextBox 7"/>
          <p:cNvSpPr txBox="1"/>
          <p:nvPr/>
        </p:nvSpPr>
        <p:spPr>
          <a:xfrm>
            <a:off x="8382016" y="250030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8" name="TextBox 7"/>
          <p:cNvSpPr txBox="1"/>
          <p:nvPr/>
        </p:nvSpPr>
        <p:spPr>
          <a:xfrm>
            <a:off x="3095603" y="478631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8453453" y="492919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7" name="TextBox 7"/>
          <p:cNvSpPr txBox="1"/>
          <p:nvPr/>
        </p:nvSpPr>
        <p:spPr>
          <a:xfrm>
            <a:off x="738150" y="1714488"/>
            <a:ext cx="1308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Why?</a:t>
            </a:r>
          </a:p>
        </p:txBody>
      </p:sp>
      <p:sp>
        <p:nvSpPr>
          <p:cNvPr id="38" name="TextBox 7"/>
          <p:cNvSpPr txBox="1"/>
          <p:nvPr/>
        </p:nvSpPr>
        <p:spPr>
          <a:xfrm>
            <a:off x="8030716" y="1743052"/>
            <a:ext cx="2209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914400" y="1528763"/>
            <a:ext cx="10144125" cy="84296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881026" y="2500305"/>
            <a:ext cx="10144125" cy="1028707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81026" y="3643314"/>
            <a:ext cx="10144125" cy="84296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81026" y="4600584"/>
            <a:ext cx="10144125" cy="842962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914400" y="474123"/>
            <a:ext cx="546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together and talk in pairs.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5430" y="1679579"/>
            <a:ext cx="9850245" cy="3970318"/>
          </a:xfrm>
          <a:prstGeom prst="rect">
            <a:avLst/>
          </a:prstGeom>
          <a:noFill/>
          <a:ln>
            <a:solidFill>
              <a:srgbClr val="7CBF33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summer best. Because I can go swimming.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autumn best. Because the weather is good and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winter best. Because winter is white and I like snow.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spring best. Because there are pretty flowers.</a:t>
            </a:r>
            <a:endParaRPr lang="zh-CN" altLang="en-US" sz="2800" dirty="0" smtClean="0">
              <a:latin typeface="Comic Sans MS" panose="030F0702030302020204" pitchFamily="66" charset="0"/>
            </a:endParaRP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7282" y="3638748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27" name="TextBox 7"/>
          <p:cNvSpPr txBox="1"/>
          <p:nvPr/>
        </p:nvSpPr>
        <p:spPr>
          <a:xfrm>
            <a:off x="3060637" y="304329"/>
            <a:ext cx="589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Choose and answer the question.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4501" y="3663993"/>
            <a:ext cx="14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2919" y="3636965"/>
            <a:ext cx="12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2137" y="3655320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33" name="TextBox 7"/>
          <p:cNvSpPr txBox="1"/>
          <p:nvPr/>
        </p:nvSpPr>
        <p:spPr>
          <a:xfrm>
            <a:off x="474628" y="1056353"/>
            <a:ext cx="10970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两名学生用剪刀石头布游戏分出谁砸金蛋，不砸金蛋的学生负责问“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Which season do you like best? Why?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”，砸金蛋的学生按照砸出来的季节单词回答问题。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074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999" y="2784475"/>
            <a:ext cx="1508126" cy="1896867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381224" y="364331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24298" y="5500702"/>
            <a:ext cx="14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2716" y="5473674"/>
            <a:ext cx="12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81934" y="5492029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496" y="5500702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61624" y="3696397"/>
            <a:ext cx="12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310842" y="3714752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10644" y="5500702"/>
            <a:ext cx="14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68280" y="5492029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310842" y="5500702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pic>
        <p:nvPicPr>
          <p:cNvPr id="63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9786" y="2857496"/>
            <a:ext cx="1508126" cy="1896867"/>
          </a:xfrm>
          <a:prstGeom prst="rect">
            <a:avLst/>
          </a:prstGeom>
          <a:noFill/>
        </p:spPr>
      </p:pic>
      <p:pic>
        <p:nvPicPr>
          <p:cNvPr id="64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22" y="2857496"/>
            <a:ext cx="1508126" cy="1896867"/>
          </a:xfrm>
          <a:prstGeom prst="rect">
            <a:avLst/>
          </a:prstGeom>
          <a:noFill/>
        </p:spPr>
      </p:pic>
      <p:pic>
        <p:nvPicPr>
          <p:cNvPr id="65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496" y="2857496"/>
            <a:ext cx="1508126" cy="1896867"/>
          </a:xfrm>
          <a:prstGeom prst="rect">
            <a:avLst/>
          </a:prstGeom>
          <a:noFill/>
        </p:spPr>
      </p:pic>
      <p:pic>
        <p:nvPicPr>
          <p:cNvPr id="66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32" y="2857496"/>
            <a:ext cx="1508126" cy="1896867"/>
          </a:xfrm>
          <a:prstGeom prst="rect">
            <a:avLst/>
          </a:prstGeom>
          <a:noFill/>
        </p:spPr>
      </p:pic>
      <p:pic>
        <p:nvPicPr>
          <p:cNvPr id="67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68" y="2857496"/>
            <a:ext cx="1508126" cy="1896867"/>
          </a:xfrm>
          <a:prstGeom prst="rect">
            <a:avLst/>
          </a:prstGeom>
          <a:noFill/>
        </p:spPr>
      </p:pic>
      <p:pic>
        <p:nvPicPr>
          <p:cNvPr id="68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404" y="2857496"/>
            <a:ext cx="1508126" cy="1896867"/>
          </a:xfrm>
          <a:prstGeom prst="rect">
            <a:avLst/>
          </a:prstGeom>
          <a:noFill/>
        </p:spPr>
      </p:pic>
      <p:pic>
        <p:nvPicPr>
          <p:cNvPr id="69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36" y="4786322"/>
            <a:ext cx="1508126" cy="1896867"/>
          </a:xfrm>
          <a:prstGeom prst="rect">
            <a:avLst/>
          </a:prstGeom>
          <a:noFill/>
        </p:spPr>
      </p:pic>
      <p:pic>
        <p:nvPicPr>
          <p:cNvPr id="70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48" y="4786322"/>
            <a:ext cx="1508126" cy="1896867"/>
          </a:xfrm>
          <a:prstGeom prst="rect">
            <a:avLst/>
          </a:prstGeom>
          <a:noFill/>
        </p:spPr>
      </p:pic>
      <p:pic>
        <p:nvPicPr>
          <p:cNvPr id="71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22" y="4786322"/>
            <a:ext cx="1508126" cy="1896867"/>
          </a:xfrm>
          <a:prstGeom prst="rect">
            <a:avLst/>
          </a:prstGeom>
          <a:noFill/>
        </p:spPr>
      </p:pic>
      <p:pic>
        <p:nvPicPr>
          <p:cNvPr id="72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58" y="4857760"/>
            <a:ext cx="1508126" cy="1896867"/>
          </a:xfrm>
          <a:prstGeom prst="rect">
            <a:avLst/>
          </a:prstGeom>
          <a:noFill/>
        </p:spPr>
      </p:pic>
      <p:pic>
        <p:nvPicPr>
          <p:cNvPr id="73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32" y="4929198"/>
            <a:ext cx="1508126" cy="1896867"/>
          </a:xfrm>
          <a:prstGeom prst="rect">
            <a:avLst/>
          </a:prstGeom>
          <a:noFill/>
        </p:spPr>
      </p:pic>
      <p:pic>
        <p:nvPicPr>
          <p:cNvPr id="74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68" y="4929198"/>
            <a:ext cx="1508126" cy="1896867"/>
          </a:xfrm>
          <a:prstGeom prst="rect">
            <a:avLst/>
          </a:prstGeom>
          <a:noFill/>
        </p:spPr>
      </p:pic>
      <p:pic>
        <p:nvPicPr>
          <p:cNvPr id="75" name="Picture 2" descr="C:\Users\Administrator\Desktop\qqqq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404" y="4929198"/>
            <a:ext cx="1508126" cy="1896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12200" y="2424584"/>
            <a:ext cx="11274240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1.look at     _____________      2.good job       ____________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3.very pretty  ___________     4.summer vacation 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5.which season __________      6.my picture     ____________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13047" y="1485022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、英译汉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5004" y="225265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53586" y="221455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做得好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9630" y="310130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非常漂亮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25022" y="3143248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暑假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9986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哪个季节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24958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我的图画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58805" y="775053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、选择题</a:t>
            </a:r>
            <a:r>
              <a:rPr kumimoji="1" lang="zh-CN" altLang="zh-CN" sz="3200" b="1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61180" y="1609443"/>
            <a:ext cx="11996206" cy="4706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 ) 1. Look _________the trees, please.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A.to           		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B.on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 		C.at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 ) 2.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There_________many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pretty flowers in spring.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A.is           		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B.are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 		C.be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 ) 3. 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_________ do you like summer best?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Because I can go swimming every day.                                    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A.What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	</a:t>
            </a:r>
            <a:r>
              <a:rPr lang="en-US" altLang="zh-CN" sz="2800" dirty="0" err="1">
                <a:latin typeface="Comic Sans MS" panose="030F0702030302020204" pitchFamily="66" charset="0"/>
              </a:rPr>
              <a:t>B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.Which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	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C.Why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  ) 4. 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_________season do you like best? 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－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Autumn.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A.Which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	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B.Where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	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C.Why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7477" y="1666876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6997" y="2679402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7477" y="370272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6517" y="5268225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86" y="1639608"/>
            <a:ext cx="6700838" cy="466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691226" y="536322"/>
            <a:ext cx="3834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Let’s sing!</a:t>
            </a:r>
            <a:endParaRPr lang="zh-CN" alt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56452" y="1038279"/>
            <a:ext cx="2228850" cy="406050"/>
            <a:chOff x="8289713" y="1109970"/>
            <a:chExt cx="2228850" cy="422184"/>
          </a:xfrm>
        </p:grpSpPr>
        <p:sp>
          <p:nvSpPr>
            <p:cNvPr id="11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7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36524" y="1242061"/>
            <a:ext cx="9475671" cy="5366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1.umbrella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look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orange   (.)</a:t>
            </a:r>
          </a:p>
          <a:p>
            <a:pPr>
              <a:lnSpc>
                <a:spcPct val="120000"/>
              </a:lnSpc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2.winter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why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best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you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like  (?)</a:t>
            </a:r>
          </a:p>
          <a:p>
            <a:pPr>
              <a:lnSpc>
                <a:spcPct val="120000"/>
              </a:lnSpc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3.beautiful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are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very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(.)</a:t>
            </a:r>
          </a:p>
          <a:p>
            <a:pPr>
              <a:lnSpc>
                <a:spcPct val="120000"/>
              </a:lnSpc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60" y="22114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Look at the orange umbrella.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93392" y="629596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 descr="未标题-1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8889" y="4677827"/>
            <a:ext cx="1606790" cy="15929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70586" y="38147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do you like winter best?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9162" y="56587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are very beautiful.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225" y="-1065821"/>
            <a:ext cx="4284359" cy="8971880"/>
          </a:xfrm>
          <a:prstGeom prst="rect">
            <a:avLst/>
          </a:prstGeom>
        </p:spPr>
      </p:pic>
      <p:grpSp>
        <p:nvGrpSpPr>
          <p:cNvPr id="3" name="组合 32"/>
          <p:cNvGrpSpPr/>
          <p:nvPr/>
        </p:nvGrpSpPr>
        <p:grpSpPr>
          <a:xfrm rot="21326535">
            <a:off x="1231518" y="4424982"/>
            <a:ext cx="1003622" cy="1320338"/>
            <a:chOff x="518592" y="3482801"/>
            <a:chExt cx="1003622" cy="1320338"/>
          </a:xfrm>
        </p:grpSpPr>
        <p:grpSp>
          <p:nvGrpSpPr>
            <p:cNvPr id="4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585784" y="1778834"/>
            <a:ext cx="7823905" cy="33670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good job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vocation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等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Which season do you like best? 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I like…best. 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Because…</a:t>
            </a:r>
          </a:p>
        </p:txBody>
      </p:sp>
      <p:sp>
        <p:nvSpPr>
          <p:cNvPr id="23" name="Freeform 34"/>
          <p:cNvSpPr>
            <a:spLocks noEditPoints="1"/>
          </p:cNvSpPr>
          <p:nvPr/>
        </p:nvSpPr>
        <p:spPr bwMode="auto">
          <a:xfrm rot="8869549">
            <a:off x="9897722" y="1000041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349996" y="1705193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536573" y="1705192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442732" y="2230897"/>
            <a:ext cx="406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3329236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“Ask and answer”.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631104" y="2221418"/>
            <a:ext cx="37573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拍手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1763" y="1401269"/>
            <a:ext cx="1506322" cy="15503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1834" y="1153930"/>
            <a:ext cx="579750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  <a:endParaRPr lang="zh-CN" altLang="en-US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zh-CN" altLang="en-US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971321" y="337209"/>
            <a:ext cx="3558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Make a dialogue.</a:t>
            </a:r>
          </a:p>
        </p:txBody>
      </p:sp>
      <p:sp>
        <p:nvSpPr>
          <p:cNvPr id="17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pic>
        <p:nvPicPr>
          <p:cNvPr id="1026" name="Picture 2" descr="C:\Users\Administrator\Desktop\五下英语课件\人教PEP五下教材图片\13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5912" t="13212" b="42735"/>
          <a:stretch>
            <a:fillRect/>
          </a:stretch>
        </p:blipFill>
        <p:spPr bwMode="auto">
          <a:xfrm>
            <a:off x="1157288" y="1971675"/>
            <a:ext cx="5904663" cy="3686175"/>
          </a:xfrm>
          <a:prstGeom prst="rect">
            <a:avLst/>
          </a:prstGeom>
          <a:noFill/>
        </p:spPr>
      </p:pic>
      <p:pic>
        <p:nvPicPr>
          <p:cNvPr id="15" name="图片 14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67608" y="3471865"/>
            <a:ext cx="417671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Summer. I can go swimming every day.</a:t>
            </a:r>
          </a:p>
          <a:p>
            <a:pPr>
              <a:lnSpc>
                <a:spcPct val="13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</a:p>
          <a:p>
            <a:pPr>
              <a:lnSpc>
                <a:spcPct val="130000"/>
              </a:lnSpc>
            </a:pP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4467" y1="63561" x2="82063" y2="69819"/>
                        <a14:backgroundMark x1="76964" y1="29903" x2="77550" y2="88317"/>
                        <a14:backgroundMark x1="75498" y1="27121" x2="73154" y2="71905"/>
                        <a14:backgroundMark x1="83118" y1="23227" x2="84291" y2="86926"/>
                        <a14:backgroundMark x1="66706" y1="78860" x2="78546" y2="77191"/>
                        <a14:backgroundMark x1="59496" y1="68428" x2="81770" y2="72601"/>
                        <a14:backgroundMark x1="39742" y1="68428" x2="77550" y2="80946"/>
                        <a14:backgroundMark x1="36811" y1="57024" x2="35932" y2="79277"/>
                        <a14:backgroundMark x1="77374" y1="28095" x2="63013" y2="70236"/>
                        <a14:backgroundMark x1="21161" y1="56606" x2="20399" y2="93185"/>
                        <a14:backgroundMark x1="75029" y1="16690" x2="86460" y2="27121"/>
                        <a14:backgroundMark x1="86635" y1="29207" x2="89683" y2="6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8890" y="236624"/>
            <a:ext cx="14375130" cy="605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3316" y="17526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does Mike like best?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5716" y="2598683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65716" y="3607676"/>
            <a:ext cx="6659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Mike will draw a picture about winter.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189" y="3475367"/>
            <a:ext cx="23812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9022E-6 5.92593E-6 C -0.09274 0.0007 -0.2781 0.00232 -0.2781 0.00232 " pathEditMode="relative" ptsTypes="f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03982" y="1173273"/>
            <a:ext cx="10219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All students draw pictures about the seasons.</a:t>
            </a:r>
          </a:p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season is it?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组合 30"/>
          <p:cNvGrpSpPr/>
          <p:nvPr/>
        </p:nvGrpSpPr>
        <p:grpSpPr>
          <a:xfrm>
            <a:off x="3365203" y="276829"/>
            <a:ext cx="4884775" cy="480131"/>
            <a:chOff x="88490" y="248037"/>
            <a:chExt cx="4884775" cy="480131"/>
          </a:xfrm>
        </p:grpSpPr>
        <p:grpSp>
          <p:nvGrpSpPr>
            <p:cNvPr id="3" name="组合 28"/>
            <p:cNvGrpSpPr/>
            <p:nvPr/>
          </p:nvGrpSpPr>
          <p:grpSpPr>
            <a:xfrm>
              <a:off x="88490" y="248037"/>
              <a:ext cx="3297829" cy="480131"/>
              <a:chOff x="2872126" y="344600"/>
              <a:chExt cx="2168035" cy="48013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971362" y="344600"/>
                <a:ext cx="10687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rgbClr val="44546A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try</a:t>
                </a:r>
                <a:endParaRPr lang="zh-CN" altLang="en-US" sz="2800" dirty="0">
                  <a:solidFill>
                    <a:srgbClr val="44546A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35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456" b="70266"/>
          <a:stretch>
            <a:fillRect/>
          </a:stretch>
        </p:blipFill>
        <p:spPr bwMode="auto">
          <a:xfrm>
            <a:off x="-672537" y="2529839"/>
            <a:ext cx="12632949" cy="275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30680" y="5638799"/>
            <a:ext cx="2077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spring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0160" y="5638799"/>
            <a:ext cx="2077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autumn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71560" y="5638799"/>
            <a:ext cx="2077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winter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grpSp>
        <p:nvGrpSpPr>
          <p:cNvPr id="13" name="组合 101"/>
          <p:cNvGrpSpPr/>
          <p:nvPr/>
        </p:nvGrpSpPr>
        <p:grpSpPr>
          <a:xfrm>
            <a:off x="0" y="78635"/>
            <a:ext cx="2991028" cy="727440"/>
            <a:chOff x="182824" y="1571626"/>
            <a:chExt cx="3669304" cy="732051"/>
          </a:xfrm>
        </p:grpSpPr>
        <p:sp>
          <p:nvSpPr>
            <p:cNvPr id="14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8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5967" y="528372"/>
            <a:ext cx="853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Peng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and John are looking at some pictures. Which is Zhang Peng’s picture? Listen and tick.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456" b="70266"/>
          <a:stretch>
            <a:fillRect/>
          </a:stretch>
        </p:blipFill>
        <p:spPr bwMode="auto">
          <a:xfrm>
            <a:off x="-477202" y="2322375"/>
            <a:ext cx="13191504" cy="287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/>
          <p:cNvSpPr/>
          <p:nvPr/>
        </p:nvSpPr>
        <p:spPr>
          <a:xfrm>
            <a:off x="1473970" y="2887149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</a:rPr>
              <a:t>√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5799" y="1005425"/>
            <a:ext cx="609600" cy="609600"/>
          </a:xfrm>
          <a:prstGeom prst="rect">
            <a:avLst/>
          </a:prstGeom>
        </p:spPr>
      </p:pic>
      <p:pic>
        <p:nvPicPr>
          <p:cNvPr id="7" name="图片 6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456" b="70266"/>
          <a:stretch>
            <a:fillRect/>
          </a:stretch>
        </p:blipFill>
        <p:spPr bwMode="auto">
          <a:xfrm>
            <a:off x="0" y="4098539"/>
            <a:ext cx="10865639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71538" y="2036436"/>
            <a:ext cx="10487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Look at my picture, John.</a:t>
            </a:r>
          </a:p>
          <a:p>
            <a:r>
              <a:rPr lang="en-US" altLang="zh-CN" sz="3200" dirty="0" smtClean="0">
                <a:solidFill>
                  <a:srgbClr val="7CBF33"/>
                </a:solidFill>
                <a:latin typeface="Comic Sans MS" panose="030F0702030302020204" pitchFamily="66" charset="0"/>
              </a:rPr>
              <a:t>         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John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It’s pretty. So you like spring best?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Yes. Spring is beautiful. There are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          lots of flowers. The trees are green.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1538" y="1102954"/>
            <a:ext cx="3121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听力原文：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8" name="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1163061"/>
            <a:ext cx="609600" cy="6096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4389678" y="3548738"/>
            <a:ext cx="5668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505758" y="4096357"/>
            <a:ext cx="7040322" cy="2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321" y="2355014"/>
            <a:ext cx="3221980" cy="322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形标注 3"/>
          <p:cNvSpPr/>
          <p:nvPr/>
        </p:nvSpPr>
        <p:spPr>
          <a:xfrm>
            <a:off x="96149" y="934758"/>
            <a:ext cx="5232639" cy="144234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like summer. Because I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 vacation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2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77" y="1478486"/>
            <a:ext cx="2152391" cy="216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138" y="1595938"/>
            <a:ext cx="1988120" cy="1865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98" y="1595938"/>
            <a:ext cx="2276658" cy="1925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左大括号 4"/>
          <p:cNvSpPr/>
          <p:nvPr/>
        </p:nvSpPr>
        <p:spPr>
          <a:xfrm rot="16200000">
            <a:off x="8124616" y="646578"/>
            <a:ext cx="757421" cy="672989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463483" y="4451636"/>
            <a:ext cx="1949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vacation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31087" y="452364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假期</a:t>
            </a:r>
          </a:p>
        </p:txBody>
      </p:sp>
      <p:sp>
        <p:nvSpPr>
          <p:cNvPr id="8" name="矩形 7"/>
          <p:cNvSpPr/>
          <p:nvPr/>
        </p:nvSpPr>
        <p:spPr>
          <a:xfrm>
            <a:off x="2712468" y="5453371"/>
            <a:ext cx="3106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inter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vacation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30995" y="545337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寒假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12467" y="4789195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summer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vacation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30995" y="482871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暑假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/>
          <p:cNvGrpSpPr/>
          <p:nvPr/>
        </p:nvGrpSpPr>
        <p:grpSpPr>
          <a:xfrm>
            <a:off x="388446" y="217788"/>
            <a:ext cx="4884775" cy="480131"/>
            <a:chOff x="88490" y="248037"/>
            <a:chExt cx="4884775" cy="480131"/>
          </a:xfrm>
        </p:grpSpPr>
        <p:grpSp>
          <p:nvGrpSpPr>
            <p:cNvPr id="5" name="组合 28"/>
            <p:cNvGrpSpPr/>
            <p:nvPr/>
          </p:nvGrpSpPr>
          <p:grpSpPr>
            <a:xfrm>
              <a:off x="88490" y="248037"/>
              <a:ext cx="3355537" cy="480131"/>
              <a:chOff x="2872126" y="344600"/>
              <a:chExt cx="2205973" cy="48013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933424" y="344600"/>
                <a:ext cx="1144675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rgbClr val="44546A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talk</a:t>
                </a:r>
                <a:endParaRPr lang="zh-CN" altLang="en-US" sz="2800" dirty="0">
                  <a:solidFill>
                    <a:srgbClr val="44546A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8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E6EC"/>
              </a:clrFrom>
              <a:clrTo>
                <a:srgbClr val="C3E6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51563" l="51204" r="94815">
                        <a14:foregroundMark x1="63148" y1="37240" x2="73889" y2="36719"/>
                        <a14:backgroundMark x1="79167" y1="35417" x2="85463" y2="35313"/>
                        <a14:backgroundMark x1="90926" y1="33073" x2="90926" y2="34740"/>
                      </a14:backgroundRemoval>
                    </a14:imgEffect>
                  </a14:imgLayer>
                </a14:imgProps>
              </a:ext>
            </a:extLst>
          </a:blip>
          <a:srcRect l="60236" t="35234" r="5290" b="48289"/>
          <a:stretch>
            <a:fillRect/>
          </a:stretch>
        </p:blipFill>
        <p:spPr bwMode="auto">
          <a:xfrm>
            <a:off x="7585129" y="1163952"/>
            <a:ext cx="2984718" cy="253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3E6EC"/>
              </a:clrFrom>
              <a:clrTo>
                <a:srgbClr val="C3E6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69" b="67865" l="68426" r="95093"/>
                    </a14:imgEffect>
                  </a14:imgLayer>
                </a14:imgProps>
              </a:ext>
            </a:extLst>
          </a:blip>
          <a:srcRect l="68569" t="53605" r="-2842" b="31200"/>
          <a:stretch>
            <a:fillRect/>
          </a:stretch>
        </p:blipFill>
        <p:spPr bwMode="auto">
          <a:xfrm>
            <a:off x="8149579" y="3699986"/>
            <a:ext cx="3806538" cy="27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62316" y="827388"/>
            <a:ext cx="616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answer the question.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" y="2286000"/>
            <a:ext cx="649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does Amy like best?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" y="3699986"/>
            <a:ext cx="763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does Miss White like best? Why?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" y="3017520"/>
            <a:ext cx="5279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512" y="4837122"/>
            <a:ext cx="6925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Summer. Because she likes summer vacation.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8273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942</Words>
  <Application>Microsoft Office PowerPoint</Application>
  <PresentationFormat>自定义</PresentationFormat>
  <Paragraphs>209</Paragraphs>
  <Slides>23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5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641</cp:revision>
  <dcterms:created xsi:type="dcterms:W3CDTF">2019-08-19T07:47:00Z</dcterms:created>
  <dcterms:modified xsi:type="dcterms:W3CDTF">2021-11-15T02:30:29Z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