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.xml" ContentType="application/vnd.openxmlformats-officedocument.presentationml.notesSlide+xml"/>
  <Override PartName="/ppt/tags/tag43.xml" ContentType="application/vnd.openxmlformats-officedocument.presentationml.tags+xml"/>
  <Override PartName="/ppt/notesSlides/notesSlide2.xml" ContentType="application/vnd.openxmlformats-officedocument.presentationml.notesSlide+xml"/>
  <Override PartName="/ppt/tags/tag44.xml" ContentType="application/vnd.openxmlformats-officedocument.presentationml.tags+xml"/>
  <Override PartName="/ppt/notesSlides/notesSlide3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4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5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8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9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10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11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78.xml" ContentType="application/vnd.openxmlformats-officedocument.presentationml.tags+xml"/>
  <Override PartName="/ppt/notesSlides/notesSlide14.xml" ContentType="application/vnd.openxmlformats-officedocument.presentationml.notesSlide+xml"/>
  <Override PartName="/ppt/tags/tag79.xml" ContentType="application/vnd.openxmlformats-officedocument.presentationml.tags+xml"/>
  <Override PartName="/ppt/notesSlides/notesSlide15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16.xml" ContentType="application/vnd.openxmlformats-officedocument.presentationml.notesSl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17.xml" ContentType="application/vnd.openxmlformats-officedocument.presentationml.notesSlide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65" r:id="rId2"/>
    <p:sldId id="569" r:id="rId3"/>
    <p:sldId id="508" r:id="rId4"/>
    <p:sldId id="583" r:id="rId5"/>
    <p:sldId id="579" r:id="rId6"/>
    <p:sldId id="518" r:id="rId7"/>
    <p:sldId id="512" r:id="rId8"/>
    <p:sldId id="386" r:id="rId9"/>
    <p:sldId id="570" r:id="rId10"/>
    <p:sldId id="571" r:id="rId11"/>
    <p:sldId id="511" r:id="rId12"/>
    <p:sldId id="481" r:id="rId13"/>
    <p:sldId id="513" r:id="rId14"/>
    <p:sldId id="572" r:id="rId15"/>
    <p:sldId id="574" r:id="rId16"/>
    <p:sldId id="573" r:id="rId17"/>
    <p:sldId id="517" r:id="rId18"/>
    <p:sldId id="545" r:id="rId19"/>
    <p:sldId id="582" r:id="rId20"/>
    <p:sldId id="581" r:id="rId21"/>
    <p:sldId id="526" r:id="rId22"/>
    <p:sldId id="521" r:id="rId23"/>
    <p:sldId id="576" r:id="rId24"/>
    <p:sldId id="584" r:id="rId25"/>
    <p:sldId id="587" r:id="rId26"/>
    <p:sldId id="578" r:id="rId27"/>
    <p:sldId id="585" r:id="rId28"/>
    <p:sldId id="586" r:id="rId29"/>
    <p:sldId id="280" r:id="rId30"/>
    <p:sldId id="271" r:id="rId31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49" userDrawn="1">
          <p15:clr>
            <a:srgbClr val="A4A3A4"/>
          </p15:clr>
        </p15:guide>
        <p15:guide id="2" pos="37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69582"/>
    <a:srgbClr val="EC8AEE"/>
    <a:srgbClr val="FF9900"/>
    <a:srgbClr val="FF00FF"/>
    <a:srgbClr val="F0C2C7"/>
    <a:srgbClr val="9379F1"/>
    <a:srgbClr val="4BB3B1"/>
    <a:srgbClr val="6CC2C0"/>
    <a:srgbClr val="B5E0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8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-1200" y="-324"/>
      </p:cViewPr>
      <p:guideLst>
        <p:guide orient="horz" pos="2149"/>
        <p:guide pos="378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718" y="-90"/>
      </p:cViewPr>
      <p:guideLst>
        <p:guide orient="horz" pos="2865"/>
        <p:guide pos="2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472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515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12" Type="http://schemas.microsoft.com/office/2007/relationships/hdphoto" Target="../media/hdphoto2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.png"/><Relationship Id="rId5" Type="http://schemas.openxmlformats.org/officeDocument/2006/relationships/tags" Target="../tags/tag6.xml"/><Relationship Id="rId10" Type="http://schemas.microsoft.com/office/2007/relationships/hdphoto" Target="../media/hdphoto1.wdp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8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5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矩形: 圆角 12"/>
          <p:cNvSpPr/>
          <p:nvPr userDrawn="1"/>
        </p:nvSpPr>
        <p:spPr>
          <a:xfrm>
            <a:off x="311150" y="313898"/>
            <a:ext cx="11569700" cy="6196084"/>
          </a:xfrm>
          <a:prstGeom prst="roundRect">
            <a:avLst>
              <a:gd name="adj" fmla="val 19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2024/3/7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8" name="图片 7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11" name="图片 10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1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110067"/>
            <a:ext cx="520700" cy="69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microsoft.com/office/2007/relationships/hdphoto" Target="../media/hdphoto9.wdp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31.png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image" Target="../media/image28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microsoft.com/office/2007/relationships/hdphoto" Target="../media/hdphoto9.wdp"/><Relationship Id="rId5" Type="http://schemas.openxmlformats.org/officeDocument/2006/relationships/tags" Target="../tags/tag53.xml"/><Relationship Id="rId15" Type="http://schemas.openxmlformats.org/officeDocument/2006/relationships/image" Target="../media/image32.jpeg"/><Relationship Id="rId10" Type="http://schemas.openxmlformats.org/officeDocument/2006/relationships/image" Target="../media/image30.png"/><Relationship Id="rId4" Type="http://schemas.openxmlformats.org/officeDocument/2006/relationships/tags" Target="../tags/tag52.xml"/><Relationship Id="rId9" Type="http://schemas.openxmlformats.org/officeDocument/2006/relationships/notesSlide" Target="../notesSlides/notesSlide6.xml"/><Relationship Id="rId1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tags" Target="../tags/tag58.xml"/><Relationship Id="rId7" Type="http://schemas.openxmlformats.org/officeDocument/2006/relationships/image" Target="../media/image33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10" Type="http://schemas.microsoft.com/office/2007/relationships/hdphoto" Target="../media/hdphoto7.wdp"/><Relationship Id="rId4" Type="http://schemas.openxmlformats.org/officeDocument/2006/relationships/tags" Target="../tags/tag59.xml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microsoft.com/office/2007/relationships/hdphoto" Target="../media/hdphoto12.wdp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tags" Target="../tags/tag64.xml"/><Relationship Id="rId7" Type="http://schemas.openxmlformats.org/officeDocument/2006/relationships/image" Target="../media/image35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7" Type="http://schemas.microsoft.com/office/2007/relationships/hdphoto" Target="../media/hdphoto14.wdp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76.xml"/><Relationship Id="rId13" Type="http://schemas.microsoft.com/office/2007/relationships/hdphoto" Target="../media/hdphoto13.wdp"/><Relationship Id="rId18" Type="http://schemas.openxmlformats.org/officeDocument/2006/relationships/image" Target="../media/image40.png"/><Relationship Id="rId3" Type="http://schemas.openxmlformats.org/officeDocument/2006/relationships/tags" Target="../tags/tag71.xml"/><Relationship Id="rId7" Type="http://schemas.openxmlformats.org/officeDocument/2006/relationships/tags" Target="../tags/tag75.xml"/><Relationship Id="rId12" Type="http://schemas.openxmlformats.org/officeDocument/2006/relationships/image" Target="../media/image37.png"/><Relationship Id="rId17" Type="http://schemas.microsoft.com/office/2007/relationships/hdphoto" Target="../media/hdphoto12.wdp"/><Relationship Id="rId2" Type="http://schemas.openxmlformats.org/officeDocument/2006/relationships/tags" Target="../tags/tag70.xml"/><Relationship Id="rId16" Type="http://schemas.openxmlformats.org/officeDocument/2006/relationships/image" Target="../media/image39.png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notesSlide" Target="../notesSlides/notesSlide12.xml"/><Relationship Id="rId5" Type="http://schemas.openxmlformats.org/officeDocument/2006/relationships/tags" Target="../tags/tag73.xml"/><Relationship Id="rId15" Type="http://schemas.microsoft.com/office/2007/relationships/hdphoto" Target="../media/hdphoto14.wdp"/><Relationship Id="rId10" Type="http://schemas.openxmlformats.org/officeDocument/2006/relationships/slideLayout" Target="../slideLayouts/slideLayout2.xml"/><Relationship Id="rId19" Type="http://schemas.microsoft.com/office/2007/relationships/hdphoto" Target="../media/hdphoto11.wdp"/><Relationship Id="rId4" Type="http://schemas.openxmlformats.org/officeDocument/2006/relationships/tags" Target="../tags/tag72.xml"/><Relationship Id="rId9" Type="http://schemas.openxmlformats.org/officeDocument/2006/relationships/tags" Target="../tags/tag77.xml"/><Relationship Id="rId1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17" Type="http://schemas.openxmlformats.org/officeDocument/2006/relationships/image" Target="../media/image16.png"/><Relationship Id="rId2" Type="http://schemas.openxmlformats.org/officeDocument/2006/relationships/tags" Target="../tags/tag9.xml"/><Relationship Id="rId16" Type="http://schemas.openxmlformats.org/officeDocument/2006/relationships/image" Target="../media/image15.pn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5" Type="http://schemas.openxmlformats.org/officeDocument/2006/relationships/tags" Target="../tags/tag12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7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&#36229;&#38142;&#25509;&#25991;&#20214;/chant.mp4" TargetMode="External"/><Relationship Id="rId5" Type="http://schemas.openxmlformats.org/officeDocument/2006/relationships/image" Target="../media/image41.emf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Relationship Id="rId4" Type="http://schemas.openxmlformats.org/officeDocument/2006/relationships/image" Target="../media/image43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13" Type="http://schemas.openxmlformats.org/officeDocument/2006/relationships/tags" Target="../tags/tag92.xml"/><Relationship Id="rId18" Type="http://schemas.openxmlformats.org/officeDocument/2006/relationships/image" Target="../media/image23.png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12" Type="http://schemas.openxmlformats.org/officeDocument/2006/relationships/tags" Target="../tags/tag91.xml"/><Relationship Id="rId17" Type="http://schemas.openxmlformats.org/officeDocument/2006/relationships/notesSlide" Target="../notesSlides/notesSlide16.xml"/><Relationship Id="rId2" Type="http://schemas.openxmlformats.org/officeDocument/2006/relationships/tags" Target="../tags/tag81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44.png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tags" Target="../tags/tag90.xml"/><Relationship Id="rId5" Type="http://schemas.openxmlformats.org/officeDocument/2006/relationships/tags" Target="../tags/tag84.xml"/><Relationship Id="rId15" Type="http://schemas.openxmlformats.org/officeDocument/2006/relationships/tags" Target="../tags/tag94.xml"/><Relationship Id="rId10" Type="http://schemas.openxmlformats.org/officeDocument/2006/relationships/tags" Target="../tags/tag89.xml"/><Relationship Id="rId19" Type="http://schemas.microsoft.com/office/2007/relationships/hdphoto" Target="../media/hdphoto7.wdp"/><Relationship Id="rId4" Type="http://schemas.openxmlformats.org/officeDocument/2006/relationships/tags" Target="../tags/tag83.xml"/><Relationship Id="rId9" Type="http://schemas.openxmlformats.org/officeDocument/2006/relationships/tags" Target="../tags/tag88.xml"/><Relationship Id="rId14" Type="http://schemas.openxmlformats.org/officeDocument/2006/relationships/tags" Target="../tags/tag9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13" Type="http://schemas.openxmlformats.org/officeDocument/2006/relationships/tags" Target="../tags/tag107.xml"/><Relationship Id="rId18" Type="http://schemas.openxmlformats.org/officeDocument/2006/relationships/tags" Target="../tags/tag112.xml"/><Relationship Id="rId26" Type="http://schemas.openxmlformats.org/officeDocument/2006/relationships/image" Target="../media/image23.png"/><Relationship Id="rId3" Type="http://schemas.openxmlformats.org/officeDocument/2006/relationships/tags" Target="../tags/tag97.xml"/><Relationship Id="rId21" Type="http://schemas.openxmlformats.org/officeDocument/2006/relationships/tags" Target="../tags/tag115.xml"/><Relationship Id="rId7" Type="http://schemas.openxmlformats.org/officeDocument/2006/relationships/tags" Target="../tags/tag101.xml"/><Relationship Id="rId12" Type="http://schemas.openxmlformats.org/officeDocument/2006/relationships/tags" Target="../tags/tag106.xml"/><Relationship Id="rId17" Type="http://schemas.openxmlformats.org/officeDocument/2006/relationships/tags" Target="../tags/tag111.xml"/><Relationship Id="rId25" Type="http://schemas.openxmlformats.org/officeDocument/2006/relationships/image" Target="../media/image45.png"/><Relationship Id="rId2" Type="http://schemas.openxmlformats.org/officeDocument/2006/relationships/tags" Target="../tags/tag96.xml"/><Relationship Id="rId16" Type="http://schemas.openxmlformats.org/officeDocument/2006/relationships/tags" Target="../tags/tag110.xml"/><Relationship Id="rId20" Type="http://schemas.openxmlformats.org/officeDocument/2006/relationships/tags" Target="../tags/tag114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tags" Target="../tags/tag105.xml"/><Relationship Id="rId24" Type="http://schemas.openxmlformats.org/officeDocument/2006/relationships/slideLayout" Target="../slideLayouts/slideLayout2.xml"/><Relationship Id="rId5" Type="http://schemas.openxmlformats.org/officeDocument/2006/relationships/tags" Target="../tags/tag99.xml"/><Relationship Id="rId15" Type="http://schemas.openxmlformats.org/officeDocument/2006/relationships/tags" Target="../tags/tag109.xml"/><Relationship Id="rId23" Type="http://schemas.openxmlformats.org/officeDocument/2006/relationships/tags" Target="../tags/tag117.xml"/><Relationship Id="rId10" Type="http://schemas.openxmlformats.org/officeDocument/2006/relationships/tags" Target="../tags/tag104.xml"/><Relationship Id="rId19" Type="http://schemas.openxmlformats.org/officeDocument/2006/relationships/tags" Target="../tags/tag113.xml"/><Relationship Id="rId4" Type="http://schemas.openxmlformats.org/officeDocument/2006/relationships/tags" Target="../tags/tag98.xml"/><Relationship Id="rId9" Type="http://schemas.openxmlformats.org/officeDocument/2006/relationships/tags" Target="../tags/tag103.xml"/><Relationship Id="rId14" Type="http://schemas.openxmlformats.org/officeDocument/2006/relationships/tags" Target="../tags/tag108.xml"/><Relationship Id="rId22" Type="http://schemas.openxmlformats.org/officeDocument/2006/relationships/tags" Target="../tags/tag116.xml"/><Relationship Id="rId27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7" Type="http://schemas.openxmlformats.org/officeDocument/2006/relationships/tags" Target="../tags/tag124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10" Type="http://schemas.openxmlformats.org/officeDocument/2006/relationships/image" Target="../media/image15.png"/><Relationship Id="rId4" Type="http://schemas.openxmlformats.org/officeDocument/2006/relationships/tags" Target="../tags/tag121.xml"/><Relationship Id="rId9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image" Target="../media/image15.png"/><Relationship Id="rId5" Type="http://schemas.openxmlformats.org/officeDocument/2006/relationships/image" Target="../media/image48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png"/><Relationship Id="rId3" Type="http://schemas.openxmlformats.org/officeDocument/2006/relationships/tags" Target="../tags/tag24.xml"/><Relationship Id="rId7" Type="http://schemas.openxmlformats.org/officeDocument/2006/relationships/image" Target="../media/image17.png"/><Relationship Id="rId12" Type="http://schemas.microsoft.com/office/2007/relationships/hdphoto" Target="../media/hdphoto5.wdp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9.png"/><Relationship Id="rId5" Type="http://schemas.openxmlformats.org/officeDocument/2006/relationships/tags" Target="../tags/tag26.xml"/><Relationship Id="rId10" Type="http://schemas.microsoft.com/office/2007/relationships/hdphoto" Target="../media/hdphoto4.wdp"/><Relationship Id="rId4" Type="http://schemas.openxmlformats.org/officeDocument/2006/relationships/tags" Target="../tags/tag25.xml"/><Relationship Id="rId9" Type="http://schemas.openxmlformats.org/officeDocument/2006/relationships/image" Target="../media/image18.png"/><Relationship Id="rId14" Type="http://schemas.microsoft.com/office/2007/relationships/hdphoto" Target="../media/hdphoto6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4" Type="http://schemas.openxmlformats.org/officeDocument/2006/relationships/image" Target="../media/image21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notesSlide" Target="../notesSlides/notesSlide1.xml"/><Relationship Id="rId18" Type="http://schemas.openxmlformats.org/officeDocument/2006/relationships/image" Target="../media/image25.png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24.png"/><Relationship Id="rId2" Type="http://schemas.openxmlformats.org/officeDocument/2006/relationships/tags" Target="../tags/tag35.xml"/><Relationship Id="rId16" Type="http://schemas.microsoft.com/office/2007/relationships/hdphoto" Target="../media/hdphoto7.wdp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audio" Target="../media/media1.mp3"/><Relationship Id="rId5" Type="http://schemas.openxmlformats.org/officeDocument/2006/relationships/tags" Target="../tags/tag38.xml"/><Relationship Id="rId15" Type="http://schemas.openxmlformats.org/officeDocument/2006/relationships/image" Target="../media/image23.png"/><Relationship Id="rId10" Type="http://schemas.microsoft.com/office/2007/relationships/media" Target="../media/media1.mp3"/><Relationship Id="rId4" Type="http://schemas.openxmlformats.org/officeDocument/2006/relationships/tags" Target="../tags/tag37.xml"/><Relationship Id="rId9" Type="http://schemas.openxmlformats.org/officeDocument/2006/relationships/tags" Target="../tags/tag42.xml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microsoft.com/office/2007/relationships/hdphoto" Target="../media/hdphoto8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6" Type="http://schemas.openxmlformats.org/officeDocument/2006/relationships/image" Target="../media/image26.png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75" y="4970059"/>
            <a:ext cx="2648841" cy="1887941"/>
          </a:xfrm>
          <a:prstGeom prst="rect">
            <a:avLst/>
          </a:prstGeom>
        </p:spPr>
      </p:pic>
      <p:pic>
        <p:nvPicPr>
          <p:cNvPr id="5" name="图片 4" descr="菠萝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65397" y="1674512"/>
            <a:ext cx="225386" cy="3805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696" y="743014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492" y="4818413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576881" y="2300004"/>
            <a:ext cx="6603365" cy="3837305"/>
            <a:chOff x="-642804" y="2381642"/>
            <a:chExt cx="6603365" cy="3837305"/>
          </a:xfrm>
        </p:grpSpPr>
        <p:sp>
          <p:nvSpPr>
            <p:cNvPr id="54" name="文本框 7"/>
            <p:cNvSpPr txBox="1"/>
            <p:nvPr/>
          </p:nvSpPr>
          <p:spPr>
            <a:xfrm>
              <a:off x="-107679" y="2381642"/>
              <a:ext cx="5663733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2</a:t>
              </a:r>
            </a:p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My favourite season</a:t>
              </a: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51336"/>
              <a:ext cx="3864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A</a:t>
              </a: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-642804" y="4900052"/>
              <a:ext cx="6603365" cy="13188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 Let’s </a:t>
              </a:r>
              <a:r>
                <a:rPr lang="en-US" altLang="zh-CN" sz="3600" b="1" dirty="0" smtClean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spell </a:t>
              </a:r>
              <a:endParaRPr lang="en-US" altLang="zh-CN" sz="3600" b="1" dirty="0"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</p:grpSp>
      <p:pic>
        <p:nvPicPr>
          <p:cNvPr id="28" name="图片 27" descr="18398011"/>
          <p:cNvPicPr/>
          <p:nvPr/>
        </p:nvPicPr>
        <p:blipFill>
          <a:blip r:embed="rId7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8243623" y="1208911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8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6590283" y="1294601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9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10972096" y="1619395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87366" y="443125"/>
            <a:ext cx="52600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人 教 </a:t>
            </a:r>
            <a:r>
              <a:rPr lang="en-US" altLang="zh-CN" sz="2400" b="1" dirty="0"/>
              <a:t>PEP </a:t>
            </a:r>
            <a:r>
              <a:rPr lang="zh-CN" altLang="en-US" sz="2400" b="1" dirty="0"/>
              <a:t>版 英 语 五年 级 下 册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8" y="1208911"/>
            <a:ext cx="3820124" cy="47107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4507865" y="1675720"/>
            <a:ext cx="6638925" cy="11151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54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um</a:t>
            </a: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br</a:t>
            </a:r>
            <a:r>
              <a:rPr lang="en-US" sz="54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ella/</a:t>
            </a:r>
            <a:r>
              <a:rPr lang="en-US" sz="5400" dirty="0" err="1">
                <a:latin typeface="Comic Sans MS" panose="030F0702030302020204" pitchFamily="66" charset="0"/>
                <a:cs typeface="Comic Sans MS" panose="030F0702030302020204" pitchFamily="66" charset="0"/>
              </a:rPr>
              <a:t>ʌmˈ</a:t>
            </a:r>
            <a:r>
              <a:rPr lang="en-US" sz="5400" dirty="0" err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br</a:t>
            </a:r>
            <a:r>
              <a:rPr lang="en-US" sz="5400" dirty="0" err="1">
                <a:latin typeface="Comic Sans MS" panose="030F0702030302020204" pitchFamily="66" charset="0"/>
                <a:cs typeface="Comic Sans MS" panose="030F0702030302020204" pitchFamily="66" charset="0"/>
              </a:rPr>
              <a:t>elə</a:t>
            </a:r>
            <a:r>
              <a:rPr lang="en-US" sz="54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/</a:t>
            </a:r>
            <a:endParaRPr lang="en-US" sz="54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507865" y="3305174"/>
            <a:ext cx="6663690" cy="9906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altLang="zh-CN" sz="4000" dirty="0">
                <a:latin typeface="Comic Sans MS" panose="030F0702030302020204" pitchFamily="66" charset="0"/>
                <a:cs typeface="Comic Sans MS" panose="030F0702030302020204" pitchFamily="66" charset="0"/>
              </a:rPr>
              <a:t>This is a yellow umbrella.</a:t>
            </a:r>
            <a:endParaRPr lang="en-US" sz="40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7" b="97537" l="9880" r="95861">
                        <a14:foregroundMark x1="26569" y1="94417" x2="26569" y2="94417"/>
                        <a14:foregroundMark x1="24700" y1="93924" x2="24700" y2="93924"/>
                        <a14:foregroundMark x1="22296" y1="93924" x2="22296" y2="93924"/>
                        <a14:foregroundMark x1="21896" y1="93924" x2="21896" y2="93924"/>
                        <a14:foregroundMark x1="44326" y1="69458" x2="44326" y2="69458"/>
                        <a14:backgroundMark x1="22964" y1="94417" x2="22964" y2="9441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63110" y="1777455"/>
            <a:ext cx="3096555" cy="251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>
            <p:custDataLst>
              <p:tags r:id="rId1"/>
            </p:custDataLst>
          </p:nvPr>
        </p:nvSpPr>
        <p:spPr>
          <a:xfrm>
            <a:off x="3072328" y="752893"/>
            <a:ext cx="2872745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smtClean="0">
                <a:solidFill>
                  <a:srgbClr val="FF0000"/>
                </a:solidFill>
                <a:latin typeface="Comic Sans MS" panose="030F0702030302020204" pitchFamily="66" charset="0"/>
              </a:rPr>
              <a:t>br</a:t>
            </a:r>
            <a:r>
              <a:rPr lang="en-US" altLang="zh-CN" sz="4800" smtClean="0">
                <a:latin typeface="Comic Sans MS" panose="030F0702030302020204" pitchFamily="66" charset="0"/>
              </a:rPr>
              <a:t>own</a:t>
            </a:r>
            <a:endParaRPr lang="en-US" altLang="zh-CN" sz="4800" dirty="0" smtClean="0">
              <a:latin typeface="Comic Sans MS" panose="030F0702030302020204" pitchFamily="66" charset="0"/>
            </a:endParaRPr>
          </a:p>
          <a:p>
            <a:endParaRPr lang="en-US" altLang="zh-CN" sz="4800" dirty="0" smtClean="0">
              <a:latin typeface="Comic Sans MS" panose="030F0702030302020204" pitchFamily="66" charset="0"/>
            </a:endParaRPr>
          </a:p>
          <a:p>
            <a:r>
              <a:rPr lang="en-US" altLang="zh-CN" sz="4800" smtClean="0">
                <a:latin typeface="Comic Sans MS" panose="030F0702030302020204" pitchFamily="66" charset="0"/>
              </a:rPr>
              <a:t>li</a:t>
            </a:r>
            <a:r>
              <a:rPr lang="en-US" altLang="zh-CN" sz="4800" smtClean="0">
                <a:solidFill>
                  <a:srgbClr val="FF0000"/>
                </a:solidFill>
                <a:latin typeface="Comic Sans MS" panose="030F0702030302020204" pitchFamily="66" charset="0"/>
              </a:rPr>
              <a:t>br</a:t>
            </a:r>
            <a:r>
              <a:rPr lang="en-US" altLang="zh-CN" sz="4800" smtClean="0">
                <a:latin typeface="Comic Sans MS" panose="030F0702030302020204" pitchFamily="66" charset="0"/>
              </a:rPr>
              <a:t>ary</a:t>
            </a:r>
            <a:endParaRPr lang="en-US" altLang="zh-CN" sz="4800" dirty="0" smtClean="0">
              <a:latin typeface="Comic Sans MS" panose="030F0702030302020204" pitchFamily="66" charset="0"/>
            </a:endParaRPr>
          </a:p>
          <a:p>
            <a:endParaRPr lang="en-US" altLang="zh-CN" sz="4800" dirty="0" smtClean="0">
              <a:latin typeface="Comic Sans MS" panose="030F0702030302020204" pitchFamily="66" charset="0"/>
            </a:endParaRPr>
          </a:p>
          <a:p>
            <a:r>
              <a:rPr lang="en-US" altLang="zh-CN" sz="4800" smtClean="0">
                <a:solidFill>
                  <a:srgbClr val="FF0000"/>
                </a:solidFill>
                <a:latin typeface="Comic Sans MS" panose="030F0702030302020204" pitchFamily="66" charset="0"/>
              </a:rPr>
              <a:t>br</a:t>
            </a:r>
            <a:r>
              <a:rPr lang="en-US" altLang="zh-CN" sz="4800" smtClean="0">
                <a:latin typeface="Comic Sans MS" panose="030F0702030302020204" pitchFamily="66" charset="0"/>
              </a:rPr>
              <a:t>other</a:t>
            </a:r>
            <a:endParaRPr lang="en-US" altLang="zh-CN" sz="4800" dirty="0" smtClean="0">
              <a:latin typeface="Comic Sans MS" panose="030F0702030302020204" pitchFamily="66" charset="0"/>
            </a:endParaRPr>
          </a:p>
          <a:p>
            <a:endParaRPr lang="en-US" altLang="zh-CN" sz="4800" dirty="0" smtClean="0">
              <a:latin typeface="Comic Sans MS" panose="030F0702030302020204" pitchFamily="66" charset="0"/>
            </a:endParaRPr>
          </a:p>
          <a:p>
            <a:r>
              <a:rPr lang="en-US" altLang="zh-CN" sz="4800" smtClean="0">
                <a:latin typeface="Comic Sans MS" panose="030F0702030302020204" pitchFamily="66" charset="0"/>
              </a:rPr>
              <a:t>um</a:t>
            </a:r>
            <a:r>
              <a:rPr lang="en-US" altLang="zh-CN" sz="4800" smtClean="0">
                <a:solidFill>
                  <a:srgbClr val="FF0000"/>
                </a:solidFill>
                <a:latin typeface="Comic Sans MS" panose="030F0702030302020204" pitchFamily="66" charset="0"/>
              </a:rPr>
              <a:t>br</a:t>
            </a:r>
            <a:r>
              <a:rPr lang="en-US" altLang="zh-CN" sz="4800" smtClean="0">
                <a:latin typeface="Comic Sans MS" panose="030F0702030302020204" pitchFamily="66" charset="0"/>
              </a:rPr>
              <a:t>ella</a:t>
            </a:r>
            <a:endParaRPr lang="zh-CN" altLang="en-US" sz="4800" dirty="0">
              <a:latin typeface="Comic Sans MS" panose="030F0702030302020204" pitchFamily="66" charset="0"/>
            </a:endParaRPr>
          </a:p>
        </p:txBody>
      </p:sp>
      <p:sp>
        <p:nvSpPr>
          <p:cNvPr id="7" name="右大括号 6"/>
          <p:cNvSpPr/>
          <p:nvPr>
            <p:custDataLst>
              <p:tags r:id="rId2"/>
            </p:custDataLst>
          </p:nvPr>
        </p:nvSpPr>
        <p:spPr>
          <a:xfrm>
            <a:off x="5906644" y="1048641"/>
            <a:ext cx="284206" cy="4843849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>
            <p:custDataLst>
              <p:tags r:id="rId3"/>
            </p:custDataLst>
          </p:nvPr>
        </p:nvSpPr>
        <p:spPr>
          <a:xfrm>
            <a:off x="6835979" y="2922115"/>
            <a:ext cx="1136823" cy="827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smtClean="0">
                <a:solidFill>
                  <a:srgbClr val="FF0000"/>
                </a:solidFill>
                <a:latin typeface="Comic Sans MS" panose="030F0702030302020204" pitchFamily="66" charset="0"/>
              </a:rPr>
              <a:t>br</a:t>
            </a:r>
            <a:endParaRPr lang="zh-CN" altLang="en-US" sz="4800" dirty="0">
              <a:latin typeface="Comic Sans MS" panose="030F0702030302020204" pitchFamily="66" charset="0"/>
            </a:endParaRPr>
          </a:p>
        </p:txBody>
      </p:sp>
      <p:sp>
        <p:nvSpPr>
          <p:cNvPr id="10" name="右箭头 9"/>
          <p:cNvSpPr/>
          <p:nvPr>
            <p:custDataLst>
              <p:tags r:id="rId4"/>
            </p:custDataLst>
          </p:nvPr>
        </p:nvSpPr>
        <p:spPr>
          <a:xfrm>
            <a:off x="7923376" y="3169251"/>
            <a:ext cx="1260389" cy="444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>
            <p:custDataLst>
              <p:tags r:id="rId5"/>
            </p:custDataLst>
          </p:nvPr>
        </p:nvSpPr>
        <p:spPr>
          <a:xfrm>
            <a:off x="9385590" y="2901521"/>
            <a:ext cx="2133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smtClean="0">
                <a:solidFill>
                  <a:srgbClr val="FF0000"/>
                </a:solidFill>
                <a:latin typeface="Comic Sans MS" panose="030F0702030302020204" pitchFamily="66" charset="0"/>
              </a:rPr>
              <a:t>/</a:t>
            </a:r>
            <a:r>
              <a:rPr lang="en-US" altLang="zh-CN" sz="480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br</a:t>
            </a:r>
            <a:r>
              <a:rPr lang="en-US" altLang="zh-CN" sz="4800" smtClean="0">
                <a:solidFill>
                  <a:srgbClr val="FF0000"/>
                </a:solidFill>
                <a:latin typeface="Comic Sans MS" panose="030F0702030302020204" pitchFamily="66" charset="0"/>
              </a:rPr>
              <a:t>/</a:t>
            </a:r>
            <a:endParaRPr lang="zh-CN" altLang="en-US" sz="4800" dirty="0">
              <a:latin typeface="Comic Sans MS" panose="030F0702030302020204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880" r="96395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51610" y="4871085"/>
            <a:ext cx="153797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26540" y="3459480"/>
            <a:ext cx="1462405" cy="128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49" b="89796" l="3004" r="952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39" y="605366"/>
            <a:ext cx="1919605" cy="132947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253" y="2092926"/>
            <a:ext cx="1464684" cy="100866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/>
      <p:bldP spid="10" grpId="0" bldLvl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777368" y="3795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</a:t>
            </a:r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</a:t>
            </a:r>
            <a:r>
              <a:rPr lang="zh-CN" altLang="en-US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529590" y="4175760"/>
            <a:ext cx="3448685" cy="13760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latin typeface="Comic Sans MS" panose="030F0702030302020204" pitchFamily="66" charset="0"/>
                <a:cs typeface="Comic Sans MS" panose="030F0702030302020204" pitchFamily="66" charset="0"/>
              </a:rPr>
              <a:t>     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br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eakfast</a:t>
            </a:r>
            <a:r>
              <a:rPr lang="en-US" sz="4400">
                <a:latin typeface="Comic Sans MS" panose="030F0702030302020204" pitchFamily="66" charset="0"/>
                <a:cs typeface="Comic Sans MS" panose="030F0702030302020204" pitchFamily="66" charset="0"/>
              </a:rPr>
              <a:t>      </a:t>
            </a:r>
            <a:endParaRPr lang="en-US" sz="4400"/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963930" y="1473200"/>
            <a:ext cx="2050415" cy="11633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br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own</a:t>
            </a:r>
            <a:r>
              <a:rPr lang="en-US" sz="4400">
                <a:latin typeface="Comic Sans MS" panose="030F0702030302020204" pitchFamily="66" charset="0"/>
                <a:cs typeface="Comic Sans MS" panose="030F0702030302020204" pitchFamily="66" charset="0"/>
              </a:rPr>
              <a:t>     </a:t>
            </a:r>
            <a:endParaRPr lang="en-US" sz="440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964555" y="1675130"/>
            <a:ext cx="3483610" cy="1280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latin typeface="Comic Sans MS" panose="030F0702030302020204" pitchFamily="66" charset="0"/>
                <a:cs typeface="Comic Sans MS" panose="030F0702030302020204" pitchFamily="66" charset="0"/>
              </a:rPr>
              <a:t>    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um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br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ella</a:t>
            </a:r>
            <a:r>
              <a:rPr lang="en-US" sz="4400">
                <a:latin typeface="Comic Sans MS" panose="030F0702030302020204" pitchFamily="66" charset="0"/>
                <a:cs typeface="Comic Sans MS" panose="030F0702030302020204" pitchFamily="66" charset="0"/>
              </a:rPr>
              <a:t>  </a:t>
            </a:r>
            <a:endParaRPr lang="en-US" sz="440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117600" y="3334385"/>
            <a:ext cx="2564765" cy="1125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latin typeface="Comic Sans MS" panose="030F0702030302020204" pitchFamily="66" charset="0"/>
                <a:cs typeface="Comic Sans MS" panose="030F0702030302020204" pitchFamily="66" charset="0"/>
              </a:rPr>
              <a:t>   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br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ush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905250" y="1809750"/>
            <a:ext cx="2477770" cy="1222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br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eath</a:t>
            </a:r>
            <a:r>
              <a:rPr lang="en-US" sz="4400">
                <a:latin typeface="Comic Sans MS" panose="030F0702030302020204" pitchFamily="66" charset="0"/>
                <a:cs typeface="Comic Sans MS" panose="030F0702030302020204" pitchFamily="66" charset="0"/>
              </a:rPr>
              <a:t>  </a:t>
            </a:r>
            <a:endParaRPr lang="en-US" sz="44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744585" y="2567305"/>
            <a:ext cx="2738755" cy="12128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latin typeface="Comic Sans MS" panose="030F0702030302020204" pitchFamily="66" charset="0"/>
                <a:cs typeface="Comic Sans MS" panose="030F0702030302020204" pitchFamily="66" charset="0"/>
              </a:rPr>
              <a:t> 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br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idge</a:t>
            </a:r>
            <a:r>
              <a:rPr lang="en-US" sz="4400">
                <a:latin typeface="Comic Sans MS" panose="030F0702030302020204" pitchFamily="66" charset="0"/>
                <a:cs typeface="Comic Sans MS" panose="030F0702030302020204" pitchFamily="66" charset="0"/>
              </a:rPr>
              <a:t>    </a:t>
            </a:r>
            <a:endParaRPr lang="en-US" sz="440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761865" y="3032125"/>
            <a:ext cx="2903220" cy="13296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latin typeface="Comic Sans MS" panose="030F0702030302020204" pitchFamily="66" charset="0"/>
                <a:cs typeface="Comic Sans MS" panose="030F0702030302020204" pitchFamily="66" charset="0"/>
              </a:rPr>
              <a:t>     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li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br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ary</a:t>
            </a:r>
            <a:r>
              <a:rPr lang="en-US" sz="4400">
                <a:latin typeface="Comic Sans MS" panose="030F0702030302020204" pitchFamily="66" charset="0"/>
                <a:cs typeface="Comic Sans MS" panose="030F0702030302020204" pitchFamily="66" charset="0"/>
              </a:rPr>
              <a:t>        </a:t>
            </a:r>
            <a:endParaRPr lang="en-US" sz="4400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665085" y="4361815"/>
            <a:ext cx="2951480" cy="10306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latin typeface="Comic Sans MS" panose="030F0702030302020204" pitchFamily="66" charset="0"/>
                <a:cs typeface="Comic Sans MS" panose="030F0702030302020204" pitchFamily="66" charset="0"/>
              </a:rPr>
              <a:t>   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br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ing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549775" y="4692650"/>
            <a:ext cx="2903220" cy="13296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latin typeface="Comic Sans MS" panose="030F0702030302020204" pitchFamily="66" charset="0"/>
                <a:cs typeface="Comic Sans MS" panose="030F0702030302020204" pitchFamily="66" charset="0"/>
              </a:rPr>
              <a:t>    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br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other</a:t>
            </a:r>
            <a:r>
              <a:rPr lang="en-US" sz="4400">
                <a:latin typeface="Comic Sans MS" panose="030F0702030302020204" pitchFamily="66" charset="0"/>
                <a:cs typeface="Comic Sans MS" panose="030F0702030302020204" pitchFamily="66" charset="0"/>
              </a:rPr>
              <a:t>       </a:t>
            </a:r>
            <a:endParaRPr lang="en-US" sz="4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5130165" y="1358265"/>
            <a:ext cx="4620260" cy="14693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green</a:t>
            </a:r>
            <a:r>
              <a:rPr lang="en-US" sz="54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/</a:t>
            </a:r>
            <a:r>
              <a:rPr lang="en-US" sz="5400" dirty="0" err="1">
                <a:latin typeface="Comic Sans MS" panose="030F0702030302020204" pitchFamily="66" charset="0"/>
                <a:cs typeface="Comic Sans MS" panose="030F0702030302020204" pitchFamily="66" charset="0"/>
              </a:rPr>
              <a:t>ɡriːn</a:t>
            </a:r>
            <a:r>
              <a:rPr lang="en-US" sz="54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/</a:t>
            </a:r>
            <a:endParaRPr lang="en-US" sz="54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718" r="100000">
                        <a14:foregroundMark x1="18846" y1="15567" x2="18846" y2="1556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9531" y="1580572"/>
            <a:ext cx="3290570" cy="2494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20651" y="4458970"/>
            <a:ext cx="5064760" cy="10623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altLang="zh-CN" sz="4000" dirty="0">
                <a:latin typeface="Comic Sans MS" panose="030F0702030302020204" pitchFamily="66" charset="0"/>
                <a:cs typeface="Comic Sans MS" panose="030F0702030302020204" pitchFamily="66" charset="0"/>
              </a:rPr>
              <a:t>I like green best.</a:t>
            </a:r>
            <a:endParaRPr lang="en-US" sz="40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>
            <p:custDataLst>
              <p:tags r:id="rId3"/>
            </p:custDataLst>
          </p:nvPr>
        </p:nvSpPr>
        <p:spPr>
          <a:xfrm>
            <a:off x="5293995" y="3270193"/>
            <a:ext cx="1004570" cy="6584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拓展</a:t>
            </a:r>
          </a:p>
        </p:txBody>
      </p:sp>
      <p:sp>
        <p:nvSpPr>
          <p:cNvPr id="9" name="Rectangle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538594" y="3244215"/>
            <a:ext cx="4891405" cy="2277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green </a:t>
            </a:r>
            <a:r>
              <a:rPr lang="en-US" sz="3600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food   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楷体" pitchFamily="49" charset="-122"/>
                <a:ea typeface="楷体" pitchFamily="49" charset="-122"/>
                <a:cs typeface="Comic Sans MS" panose="030F0702030302020204" pitchFamily="66" charset="0"/>
              </a:rPr>
              <a:t>绿色食品</a:t>
            </a:r>
            <a:endParaRPr lang="zh-CN" sz="3600" b="1" dirty="0">
              <a:solidFill>
                <a:schemeClr val="accent6">
                  <a:lumMod val="75000"/>
                </a:schemeClr>
              </a:solidFill>
              <a:latin typeface="楷体" pitchFamily="49" charset="-122"/>
              <a:ea typeface="楷体" pitchFamily="49" charset="-122"/>
              <a:cs typeface="Comic Sans MS" panose="030F0702030302020204" pitchFamily="66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sz="36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green </a:t>
            </a:r>
            <a:r>
              <a:rPr lang="en-US" altLang="zh-CN" sz="3600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tea     </a:t>
            </a:r>
            <a:r>
              <a:rPr lang="zh-CN" altLang="zh-CN" sz="3600" b="1" dirty="0">
                <a:solidFill>
                  <a:schemeClr val="accent6">
                    <a:lumMod val="75000"/>
                  </a:schemeClr>
                </a:solidFill>
                <a:latin typeface="楷体" pitchFamily="49" charset="-122"/>
                <a:ea typeface="楷体" pitchFamily="49" charset="-122"/>
                <a:cs typeface="Comic Sans MS" panose="030F0702030302020204" pitchFamily="66" charset="0"/>
              </a:rPr>
              <a:t>绿茶</a:t>
            </a:r>
          </a:p>
          <a:p>
            <a:pPr eaLnBrk="0" hangingPunct="0">
              <a:lnSpc>
                <a:spcPct val="150000"/>
              </a:lnSpc>
            </a:pPr>
            <a:r>
              <a:rPr lang="en-US" altLang="zh-CN" sz="36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green </a:t>
            </a:r>
            <a:r>
              <a:rPr lang="en-US" altLang="zh-CN" sz="3600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light   </a:t>
            </a:r>
            <a:r>
              <a:rPr lang="zh-CN" altLang="zh-CN" sz="3600" b="1" dirty="0">
                <a:solidFill>
                  <a:schemeClr val="accent6">
                    <a:lumMod val="75000"/>
                  </a:schemeClr>
                </a:solidFill>
                <a:latin typeface="楷体" pitchFamily="49" charset="-122"/>
                <a:ea typeface="楷体" pitchFamily="49" charset="-122"/>
                <a:cs typeface="Comic Sans MS" panose="030F0702030302020204" pitchFamily="66" charset="0"/>
              </a:rPr>
              <a:t>绿灯</a:t>
            </a:r>
            <a:r>
              <a:rPr lang="en-US" sz="3600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</a:t>
            </a:r>
            <a:r>
              <a:rPr lang="en-US" sz="4400" dirty="0" smtClean="0">
                <a:latin typeface="Comic Sans MS" panose="030F0702030302020204" pitchFamily="66" charset="0"/>
                <a:cs typeface="Comic Sans MS" panose="030F0702030302020204" pitchFamily="66" charset="0"/>
              </a:rPr>
              <a:t>   </a:t>
            </a:r>
            <a:endParaRPr lang="en-US" sz="44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01175" y="1358265"/>
            <a:ext cx="1802446" cy="8245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4800" b="1" dirty="0" smtClean="0">
                <a:solidFill>
                  <a:schemeClr val="accent6">
                    <a:lumMod val="75000"/>
                  </a:schemeClr>
                </a:solidFill>
                <a:latin typeface="楷体" pitchFamily="49" charset="-122"/>
                <a:ea typeface="楷体" pitchFamily="49" charset="-122"/>
              </a:rPr>
              <a:t>绿色        </a:t>
            </a:r>
            <a:endParaRPr lang="zh-CN" altLang="en-US" sz="4800" b="1" dirty="0">
              <a:solidFill>
                <a:schemeClr val="accent6">
                  <a:lumMod val="75000"/>
                </a:schemeClr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2" name="文本框 8"/>
          <p:cNvSpPr txBox="1"/>
          <p:nvPr/>
        </p:nvSpPr>
        <p:spPr>
          <a:xfrm>
            <a:off x="917734" y="440160"/>
            <a:ext cx="3137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Read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the words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。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bldLvl="0" animBg="1"/>
      <p:bldP spid="20" grpId="0" bldLvl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4668983" y="2204085"/>
            <a:ext cx="5510530" cy="20599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grapes</a:t>
            </a:r>
            <a:r>
              <a:rPr lang="en-US" sz="54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/</a:t>
            </a:r>
            <a:r>
              <a:rPr lang="en-US" sz="5400" dirty="0" err="1">
                <a:latin typeface="Comic Sans MS" panose="030F0702030302020204" pitchFamily="66" charset="0"/>
                <a:cs typeface="Comic Sans MS" panose="030F0702030302020204" pitchFamily="66" charset="0"/>
              </a:rPr>
              <a:t>greɪps</a:t>
            </a:r>
            <a:r>
              <a:rPr lang="en-US" sz="54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/</a:t>
            </a:r>
            <a:endParaRPr lang="en-US" sz="54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4665808" y="3780790"/>
            <a:ext cx="6353175" cy="9664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altLang="zh-CN" sz="4000" dirty="0">
                <a:latin typeface="Comic Sans MS" panose="030F0702030302020204" pitchFamily="66" charset="0"/>
                <a:cs typeface="Comic Sans MS" panose="030F0702030302020204" pitchFamily="66" charset="0"/>
              </a:rPr>
              <a:t>These are purple grapes.</a:t>
            </a:r>
            <a:endParaRPr lang="en-US" sz="40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61" b="100000" l="4078" r="95534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89266" y="1527203"/>
            <a:ext cx="3671742" cy="341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9753600" y="2280285"/>
            <a:ext cx="1400175" cy="11334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4000" b="1" dirty="0" smtClean="0">
                <a:solidFill>
                  <a:srgbClr val="7030A0"/>
                </a:solidFill>
                <a:latin typeface="楷体" pitchFamily="49" charset="-122"/>
                <a:ea typeface="楷体" pitchFamily="49" charset="-122"/>
              </a:rPr>
              <a:t>葡萄</a:t>
            </a:r>
            <a:endParaRPr lang="zh-CN" altLang="en-US" sz="4000" b="1" dirty="0">
              <a:solidFill>
                <a:srgbClr val="7030A0"/>
              </a:solidFill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4586287" y="1784985"/>
            <a:ext cx="6316345" cy="18275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grandpa</a:t>
            </a:r>
            <a:r>
              <a:rPr lang="en-US" sz="54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/</a:t>
            </a:r>
            <a:r>
              <a:rPr lang="en-US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ˈ</a:t>
            </a:r>
            <a:r>
              <a:rPr lang="en-US" sz="5400" dirty="0" err="1">
                <a:latin typeface="Comic Sans MS" panose="030F0702030302020204" pitchFamily="66" charset="0"/>
                <a:cs typeface="Comic Sans MS" panose="030F0702030302020204" pitchFamily="66" charset="0"/>
              </a:rPr>
              <a:t>ɡrænpɑ</a:t>
            </a:r>
            <a:r>
              <a:rPr lang="en-US" sz="54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/</a:t>
            </a:r>
            <a:endParaRPr lang="en-US" sz="54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4772660" y="4506595"/>
            <a:ext cx="5751830" cy="9702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altLang="zh-CN" sz="4000" dirty="0">
                <a:latin typeface="Comic Sans MS" panose="030F0702030302020204" pitchFamily="66" charset="0"/>
                <a:cs typeface="Comic Sans MS" panose="030F0702030302020204" pitchFamily="66" charset="0"/>
              </a:rPr>
              <a:t>This is my grandpa.</a:t>
            </a:r>
            <a:endParaRPr lang="en-US" sz="40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4404" r="100000">
                        <a14:foregroundMark x1="58165" y1="16863" x2="58165" y2="16863"/>
                        <a14:foregroundMark x1="57431" y1="20742" x2="57431" y2="20742"/>
                        <a14:foregroundMark x1="69174" y1="20742" x2="69174" y2="20742"/>
                        <a14:foregroundMark x1="56330" y1="25464" x2="56330" y2="25464"/>
                        <a14:foregroundMark x1="51193" y1="27656" x2="66239" y2="14165"/>
                        <a14:foregroundMark x1="62936" y1="8938" x2="79266" y2="13153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36296" y="1552575"/>
            <a:ext cx="2845974" cy="309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>
            <p:custDataLst>
              <p:tags r:id="rId3"/>
            </p:custDataLst>
          </p:nvPr>
        </p:nvSpPr>
        <p:spPr>
          <a:xfrm>
            <a:off x="4772660" y="2960687"/>
            <a:ext cx="1004570" cy="6584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拓展</a:t>
            </a:r>
          </a:p>
        </p:txBody>
      </p:sp>
      <p:sp>
        <p:nvSpPr>
          <p:cNvPr id="9" name="Rectangle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964872" y="2805747"/>
            <a:ext cx="4937760" cy="13360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grandma          </a:t>
            </a:r>
            <a:r>
              <a:rPr lang="zh-CN" sz="3600" b="1" dirty="0" smtClean="0">
                <a:solidFill>
                  <a:schemeClr val="tx1"/>
                </a:solidFill>
                <a:latin typeface="楷体" pitchFamily="49" charset="-122"/>
                <a:ea typeface="楷体" pitchFamily="49" charset="-122"/>
                <a:cs typeface="Comic Sans MS" panose="030F0702030302020204" pitchFamily="66" charset="0"/>
              </a:rPr>
              <a:t>奶奶</a:t>
            </a:r>
            <a:endParaRPr lang="zh-CN" sz="3600" b="1" dirty="0">
              <a:solidFill>
                <a:schemeClr val="tx1"/>
              </a:solidFill>
              <a:latin typeface="楷体" pitchFamily="49" charset="-122"/>
              <a:ea typeface="楷体" pitchFamily="49" charset="-122"/>
              <a:cs typeface="Comic Sans MS" panose="030F0702030302020204" pitchFamily="66" charset="0"/>
            </a:endParaRPr>
          </a:p>
          <a:p>
            <a:pPr eaLnBrk="0" hangingPunct="0"/>
            <a:r>
              <a:rPr lang="zh-CN" sz="36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altLang="zh-CN" sz="3600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grandparents  </a:t>
            </a:r>
            <a:r>
              <a:rPr lang="zh-CN" sz="3600" b="1" dirty="0" smtClean="0">
                <a:solidFill>
                  <a:schemeClr val="tx1"/>
                </a:solidFill>
                <a:latin typeface="楷体" pitchFamily="49" charset="-122"/>
                <a:ea typeface="楷体" pitchFamily="49" charset="-122"/>
                <a:cs typeface="Comic Sans MS" panose="030F0702030302020204" pitchFamily="66" charset="0"/>
              </a:rPr>
              <a:t>祖父母</a:t>
            </a:r>
            <a:endParaRPr lang="zh-CN" sz="4400" b="1" dirty="0"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bldLvl="0" animBg="1"/>
      <p:bldP spid="20" grpId="0" bldLvl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5233106" y="1589722"/>
            <a:ext cx="6635044" cy="923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grow</a:t>
            </a:r>
            <a:r>
              <a:rPr lang="en-US" sz="54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/</a:t>
            </a:r>
            <a:r>
              <a:rPr lang="en-US" sz="5400" dirty="0" err="1">
                <a:latin typeface="Comic Sans MS" panose="030F0702030302020204" pitchFamily="66" charset="0"/>
                <a:cs typeface="Comic Sans MS" panose="030F0702030302020204" pitchFamily="66" charset="0"/>
              </a:rPr>
              <a:t>ɡrəʊ</a:t>
            </a:r>
            <a:r>
              <a:rPr lang="en-US" sz="5400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/   </a:t>
            </a:r>
            <a:endParaRPr lang="en-US" sz="54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233106" y="4314825"/>
            <a:ext cx="6244519" cy="898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altLang="zh-CN" sz="4000" dirty="0">
                <a:latin typeface="Comic Sans MS" panose="030F0702030302020204" pitchFamily="66" charset="0"/>
                <a:cs typeface="Comic Sans MS" panose="030F0702030302020204" pitchFamily="66" charset="0"/>
              </a:rPr>
              <a:t>He likes to grow flowers.</a:t>
            </a:r>
            <a:endParaRPr lang="en-US" sz="40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53" b="99665" l="3010" r="97538">
                        <a14:foregroundMark x1="42544" y1="28476" x2="44870" y2="39196"/>
                        <a14:foregroundMark x1="23119" y1="59966" x2="30233" y2="52931"/>
                        <a14:foregroundMark x1="65937" y1="35511" x2="59508" y2="39196"/>
                        <a14:foregroundMark x1="9166" y1="72864" x2="15048" y2="80067"/>
                        <a14:foregroundMark x1="12722" y1="95142" x2="12722" y2="9514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3876" y="1438274"/>
            <a:ext cx="4309180" cy="3519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5570855" y="2782252"/>
            <a:ext cx="1004570" cy="6584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拓展</a:t>
            </a:r>
          </a:p>
        </p:txBody>
      </p:sp>
      <p:sp>
        <p:nvSpPr>
          <p:cNvPr id="9" name="Rectangle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682105" y="2782252"/>
            <a:ext cx="4269105" cy="12204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grow up</a:t>
            </a:r>
            <a:r>
              <a:rPr lang="zh-CN" sz="36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长大</a:t>
            </a: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</a:p>
          <a:p>
            <a:pPr eaLnBrk="0" hangingPunct="0"/>
            <a:r>
              <a:rPr lang="en-US" altLang="zh-CN" sz="36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grow flowers</a:t>
            </a:r>
            <a:r>
              <a:rPr lang="zh-CN" altLang="zh-CN" sz="36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种花</a:t>
            </a: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 </a:t>
            </a:r>
            <a:r>
              <a:rPr lang="en-US" sz="4400" dirty="0">
                <a:latin typeface="Comic Sans MS" panose="030F0702030302020204" pitchFamily="66" charset="0"/>
                <a:cs typeface="Comic Sans MS" panose="030F0702030302020204" pitchFamily="66" charset="0"/>
              </a:rPr>
              <a:t>   </a:t>
            </a:r>
            <a:endParaRPr lang="en-US"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9134475" y="1556385"/>
            <a:ext cx="2343150" cy="9239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4800" b="1" dirty="0">
                <a:solidFill>
                  <a:schemeClr val="accent6">
                    <a:lumMod val="75000"/>
                  </a:schemeClr>
                </a:solidFill>
                <a:latin typeface="楷体" pitchFamily="49" charset="-122"/>
                <a:ea typeface="楷体" pitchFamily="49" charset="-122"/>
              </a:rPr>
              <a:t>生长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bldLvl="0" animBg="1"/>
      <p:bldP spid="20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>
            <p:custDataLst>
              <p:tags r:id="rId1"/>
            </p:custDataLst>
          </p:nvPr>
        </p:nvSpPr>
        <p:spPr>
          <a:xfrm>
            <a:off x="3607435" y="667385"/>
            <a:ext cx="3004185" cy="54654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800" smtClean="0">
                <a:solidFill>
                  <a:srgbClr val="FF0000"/>
                </a:solidFill>
                <a:latin typeface="Comic Sans MS" panose="030F0702030302020204" pitchFamily="66" charset="0"/>
              </a:rPr>
              <a:t>gr</a:t>
            </a:r>
            <a:r>
              <a:rPr lang="en-US" altLang="zh-CN" sz="4800" smtClean="0">
                <a:solidFill>
                  <a:schemeClr val="tx1"/>
                </a:solidFill>
                <a:latin typeface="Comic Sans MS" panose="030F0702030302020204" pitchFamily="66" charset="0"/>
              </a:rPr>
              <a:t>een</a:t>
            </a:r>
            <a:endParaRPr lang="en-US" altLang="zh-CN" sz="4800" dirty="0" smtClean="0">
              <a:latin typeface="Comic Sans MS" panose="030F0702030302020204" pitchFamily="66" charset="0"/>
            </a:endParaRPr>
          </a:p>
          <a:p>
            <a:endParaRPr lang="en-US" altLang="zh-CN" sz="4800" dirty="0" smtClean="0">
              <a:latin typeface="Comic Sans MS" panose="030F0702030302020204" pitchFamily="66" charset="0"/>
            </a:endParaRPr>
          </a:p>
          <a:p>
            <a:r>
              <a:rPr lang="en-US" altLang="zh-CN" sz="4800" smtClean="0">
                <a:solidFill>
                  <a:srgbClr val="FF0000"/>
                </a:solidFill>
                <a:latin typeface="Comic Sans MS" panose="030F0702030302020204" pitchFamily="66" charset="0"/>
              </a:rPr>
              <a:t>gr</a:t>
            </a:r>
            <a:r>
              <a:rPr lang="en-US" altLang="zh-CN" sz="4800" smtClean="0">
                <a:latin typeface="Comic Sans MS" panose="030F0702030302020204" pitchFamily="66" charset="0"/>
              </a:rPr>
              <a:t>apes</a:t>
            </a:r>
            <a:endParaRPr lang="en-US" altLang="zh-CN" sz="4800" dirty="0" smtClean="0">
              <a:latin typeface="Comic Sans MS" panose="030F0702030302020204" pitchFamily="66" charset="0"/>
            </a:endParaRPr>
          </a:p>
          <a:p>
            <a:endParaRPr lang="en-US" altLang="zh-CN" sz="4800" dirty="0" smtClean="0">
              <a:latin typeface="Comic Sans MS" panose="030F0702030302020204" pitchFamily="66" charset="0"/>
            </a:endParaRPr>
          </a:p>
          <a:p>
            <a:r>
              <a:rPr lang="en-US" altLang="zh-CN" sz="4800" smtClean="0">
                <a:solidFill>
                  <a:srgbClr val="FF0000"/>
                </a:solidFill>
                <a:latin typeface="Comic Sans MS" panose="030F0702030302020204" pitchFamily="66" charset="0"/>
              </a:rPr>
              <a:t>gr</a:t>
            </a:r>
            <a:r>
              <a:rPr lang="en-US" altLang="zh-CN" sz="4800" smtClean="0">
                <a:solidFill>
                  <a:schemeClr val="tx1"/>
                </a:solidFill>
                <a:latin typeface="Comic Sans MS" panose="030F0702030302020204" pitchFamily="66" charset="0"/>
              </a:rPr>
              <a:t>andpa</a:t>
            </a:r>
            <a:endParaRPr lang="en-US" altLang="zh-CN" sz="4800" dirty="0" smtClean="0">
              <a:latin typeface="Comic Sans MS" panose="030F0702030302020204" pitchFamily="66" charset="0"/>
            </a:endParaRPr>
          </a:p>
          <a:p>
            <a:endParaRPr lang="en-US" altLang="zh-CN" sz="4800" dirty="0" smtClean="0">
              <a:latin typeface="Comic Sans MS" panose="030F0702030302020204" pitchFamily="66" charset="0"/>
            </a:endParaRPr>
          </a:p>
          <a:p>
            <a:r>
              <a:rPr lang="en-US" altLang="zh-CN" sz="4800" smtClean="0">
                <a:solidFill>
                  <a:srgbClr val="FF0000"/>
                </a:solidFill>
                <a:latin typeface="Comic Sans MS" panose="030F0702030302020204" pitchFamily="66" charset="0"/>
              </a:rPr>
              <a:t>gr</a:t>
            </a:r>
            <a:r>
              <a:rPr lang="en-US" altLang="zh-CN" sz="4800" smtClean="0">
                <a:solidFill>
                  <a:schemeClr val="tx1"/>
                </a:solidFill>
                <a:latin typeface="Comic Sans MS" panose="030F0702030302020204" pitchFamily="66" charset="0"/>
              </a:rPr>
              <a:t>ow</a:t>
            </a:r>
            <a:endParaRPr lang="en-US" altLang="zh-CN" sz="4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右大括号 6"/>
          <p:cNvSpPr/>
          <p:nvPr>
            <p:custDataLst>
              <p:tags r:id="rId2"/>
            </p:custDataLst>
          </p:nvPr>
        </p:nvSpPr>
        <p:spPr>
          <a:xfrm>
            <a:off x="6181662" y="842482"/>
            <a:ext cx="284206" cy="4843849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>
            <p:custDataLst>
              <p:tags r:id="rId3"/>
            </p:custDataLst>
          </p:nvPr>
        </p:nvSpPr>
        <p:spPr>
          <a:xfrm>
            <a:off x="6729160" y="2856634"/>
            <a:ext cx="113682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smtClean="0">
                <a:solidFill>
                  <a:srgbClr val="FF0000"/>
                </a:solidFill>
                <a:latin typeface="Comic Sans MS" panose="030F0702030302020204" pitchFamily="66" charset="0"/>
              </a:rPr>
              <a:t>gr</a:t>
            </a:r>
            <a:endParaRPr lang="zh-CN" altLang="en-US" sz="4800" dirty="0">
              <a:latin typeface="Comic Sans MS" panose="030F0702030302020204" pitchFamily="66" charset="0"/>
            </a:endParaRPr>
          </a:p>
        </p:txBody>
      </p:sp>
      <p:sp>
        <p:nvSpPr>
          <p:cNvPr id="10" name="右箭头 9"/>
          <p:cNvSpPr/>
          <p:nvPr>
            <p:custDataLst>
              <p:tags r:id="rId4"/>
            </p:custDataLst>
          </p:nvPr>
        </p:nvSpPr>
        <p:spPr>
          <a:xfrm>
            <a:off x="7575396" y="3154011"/>
            <a:ext cx="1260389" cy="444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>
            <p:custDataLst>
              <p:tags r:id="rId5"/>
            </p:custDataLst>
          </p:nvPr>
        </p:nvSpPr>
        <p:spPr>
          <a:xfrm>
            <a:off x="9037610" y="2886281"/>
            <a:ext cx="213360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/</a:t>
            </a:r>
            <a:r>
              <a:rPr lang="en-US" altLang="zh-CN" sz="48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+mn-ea"/>
              </a:rPr>
              <a:t>gr</a:t>
            </a:r>
            <a:r>
              <a:rPr lang="en-US" altLang="zh-CN" sz="4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/</a:t>
            </a:r>
            <a:endParaRPr lang="zh-CN" altLang="en-US" sz="4800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62752" y1="16189" x2="62752" y2="16189"/>
                        <a14:foregroundMark x1="65321" y1="11298" x2="44037" y2="35076"/>
                        <a14:foregroundMark x1="27523" y1="24789" x2="32110" y2="16189"/>
                        <a14:foregroundMark x1="74679" y1="81619" x2="69358" y2="96796"/>
                        <a14:foregroundMark x1="62752" y1="76728" x2="48073" y2="91400"/>
                        <a14:foregroundMark x1="44037" y1="66273" x2="82018" y2="94941"/>
                        <a14:foregroundMark x1="71376" y1="71164" x2="34862" y2="87690"/>
                        <a14:foregroundMark x1="36697" y1="96290" x2="86606" y2="93086"/>
                        <a14:foregroundMark x1="73945" y1="67454" x2="86606" y2="93086"/>
                        <a14:foregroundMark x1="64771" y1="5228" x2="64771" y2="5228"/>
                        <a14:foregroundMark x1="70642" y1="8938" x2="70642" y2="8938"/>
                        <a14:foregroundMark x1="66606" y1="8938" x2="66606" y2="8938"/>
                        <a14:foregroundMark x1="71376" y1="14334" x2="71376" y2="14334"/>
                        <a14:foregroundMark x1="75413" y1="11298" x2="60000" y2="404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11350" y="3290570"/>
            <a:ext cx="1433195" cy="155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523" b="100000" l="3010" r="95349">
                        <a14:foregroundMark x1="18057" y1="75209" x2="18057" y2="75209"/>
                        <a14:foregroundMark x1="40356" y1="39196" x2="40356" y2="39196"/>
                        <a14:foregroundMark x1="66484" y1="36013" x2="66484" y2="36013"/>
                        <a14:foregroundMark x1="23940" y1="58459" x2="23940" y2="58459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889760" y="4944745"/>
            <a:ext cx="1454785" cy="118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87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889760" y="1694815"/>
            <a:ext cx="154305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1667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889760" y="525145"/>
            <a:ext cx="1543685" cy="1169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/>
      <p:bldP spid="10" grpId="0" bldLvl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4825400" y="3953947"/>
            <a:ext cx="2692400" cy="1454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latin typeface="Comic Sans MS" panose="030F0702030302020204" pitchFamily="66" charset="0"/>
                <a:cs typeface="Comic Sans MS" panose="030F0702030302020204" pitchFamily="66" charset="0"/>
              </a:rPr>
              <a:t>     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gr</a:t>
            </a:r>
            <a:r>
              <a:rPr lang="en-US" sz="4400">
                <a:latin typeface="Comic Sans MS" panose="030F0702030302020204" pitchFamily="66" charset="0"/>
                <a:cs typeface="Comic Sans MS" panose="030F0702030302020204" pitchFamily="66" charset="0"/>
              </a:rPr>
              <a:t>ade</a:t>
            </a:r>
            <a:endParaRPr lang="en-US" sz="4400"/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536610" y="1235512"/>
            <a:ext cx="2050415" cy="11633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gr</a:t>
            </a:r>
            <a:r>
              <a:rPr lang="en-US" sz="44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apes</a:t>
            </a:r>
            <a:r>
              <a:rPr lang="en-US" sz="4400" dirty="0">
                <a:latin typeface="Comic Sans MS" panose="030F0702030302020204" pitchFamily="66" charset="0"/>
                <a:cs typeface="Comic Sans MS" panose="030F0702030302020204" pitchFamily="66" charset="0"/>
              </a:rPr>
              <a:t>  </a:t>
            </a:r>
            <a:endParaRPr lang="en-US" sz="4400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572545" y="1300917"/>
            <a:ext cx="2388870" cy="1280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 dirty="0">
                <a:latin typeface="Comic Sans MS" panose="030F0702030302020204" pitchFamily="66" charset="0"/>
                <a:cs typeface="Comic Sans MS" panose="030F0702030302020204" pitchFamily="66" charset="0"/>
              </a:rPr>
              <a:t>    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gr</a:t>
            </a:r>
            <a:r>
              <a:rPr lang="en-US" sz="44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ey</a:t>
            </a:r>
            <a:r>
              <a:rPr lang="en-US" sz="4400" dirty="0">
                <a:latin typeface="Comic Sans MS" panose="030F0702030302020204" pitchFamily="66" charset="0"/>
                <a:cs typeface="Comic Sans MS" panose="030F0702030302020204" pitchFamily="66" charset="0"/>
              </a:rPr>
              <a:t>      </a:t>
            </a:r>
            <a:endParaRPr lang="en-US" sz="4400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876970" y="2777927"/>
            <a:ext cx="2564765" cy="1125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latin typeface="Comic Sans MS" panose="030F0702030302020204" pitchFamily="66" charset="0"/>
                <a:cs typeface="Comic Sans MS" panose="030F0702030302020204" pitchFamily="66" charset="0"/>
              </a:rPr>
              <a:t>   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gr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eat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8397910" y="1300917"/>
            <a:ext cx="2477770" cy="1222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gr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een</a:t>
            </a:r>
            <a:r>
              <a:rPr lang="en-US" sz="4400">
                <a:latin typeface="Comic Sans MS" panose="030F0702030302020204" pitchFamily="66" charset="0"/>
                <a:cs typeface="Comic Sans MS" panose="030F0702030302020204" pitchFamily="66" charset="0"/>
              </a:rPr>
              <a:t>    </a:t>
            </a:r>
            <a:endParaRPr lang="en-US" sz="44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212490" y="2621717"/>
            <a:ext cx="3310255" cy="11741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latin typeface="Comic Sans MS" panose="030F0702030302020204" pitchFamily="66" charset="0"/>
                <a:cs typeface="Comic Sans MS" panose="030F0702030302020204" pitchFamily="66" charset="0"/>
              </a:rPr>
              <a:t>  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play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gr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ound </a:t>
            </a:r>
            <a:r>
              <a:rPr lang="en-US" sz="4400">
                <a:latin typeface="Comic Sans MS" panose="030F0702030302020204" pitchFamily="66" charset="0"/>
                <a:cs typeface="Comic Sans MS" panose="030F0702030302020204" pitchFamily="66" charset="0"/>
              </a:rPr>
              <a:t>     </a:t>
            </a:r>
            <a:endParaRPr lang="en-US" sz="440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084990" y="2602667"/>
            <a:ext cx="2903220" cy="13296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latin typeface="Comic Sans MS" panose="030F0702030302020204" pitchFamily="66" charset="0"/>
                <a:cs typeface="Comic Sans MS" panose="030F0702030302020204" pitchFamily="66" charset="0"/>
              </a:rPr>
              <a:t>    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gr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oup</a:t>
            </a:r>
            <a:r>
              <a:rPr lang="en-US" sz="4400">
                <a:latin typeface="Comic Sans MS" panose="030F0702030302020204" pitchFamily="66" charset="0"/>
                <a:cs typeface="Comic Sans MS" panose="030F0702030302020204" pitchFamily="66" charset="0"/>
              </a:rPr>
              <a:t>        </a:t>
            </a:r>
            <a:endParaRPr lang="en-US" sz="4400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8397910" y="4377492"/>
            <a:ext cx="2951480" cy="10306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latin typeface="Comic Sans MS" panose="030F0702030302020204" pitchFamily="66" charset="0"/>
                <a:cs typeface="Comic Sans MS" panose="030F0702030302020204" pitchFamily="66" charset="0"/>
              </a:rPr>
              <a:t>   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gr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andpa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294800" y="4136192"/>
            <a:ext cx="2903220" cy="13296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latin typeface="Comic Sans MS" panose="030F0702030302020204" pitchFamily="66" charset="0"/>
                <a:cs typeface="Comic Sans MS" panose="030F0702030302020204" pitchFamily="66" charset="0"/>
              </a:rPr>
              <a:t>    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gr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ow</a:t>
            </a:r>
            <a:r>
              <a:rPr lang="en-US" sz="4400">
                <a:latin typeface="Comic Sans MS" panose="030F0702030302020204" pitchFamily="66" charset="0"/>
                <a:cs typeface="Comic Sans MS" panose="030F0702030302020204" pitchFamily="66" charset="0"/>
              </a:rPr>
              <a:t>       </a:t>
            </a:r>
            <a:endParaRPr lang="en-US" sz="4400"/>
          </a:p>
        </p:txBody>
      </p:sp>
      <p:sp>
        <p:nvSpPr>
          <p:cNvPr id="14" name="文本框 8"/>
          <p:cNvSpPr txBox="1"/>
          <p:nvPr/>
        </p:nvSpPr>
        <p:spPr>
          <a:xfrm>
            <a:off x="777368" y="3795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</a:t>
            </a:r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</a:t>
            </a:r>
            <a:r>
              <a:rPr lang="zh-CN" altLang="en-US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4660" y="1006475"/>
            <a:ext cx="11352530" cy="48844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algn="ctr" eaLnBrk="0" hangingPunct="0"/>
            <a:r>
              <a:rPr lang="en-US" sz="4400" dirty="0"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    </a:t>
            </a:r>
            <a:r>
              <a:rPr lang="zh-CN" altLang="en-US" sz="4000" dirty="0"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字母组合</a:t>
            </a:r>
            <a:r>
              <a:rPr lang="en-US" altLang="zh-CN" sz="4000" dirty="0" err="1"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br</a:t>
            </a:r>
            <a:r>
              <a:rPr lang="zh-CN" altLang="zh-CN" sz="4000" dirty="0"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和</a:t>
            </a:r>
            <a:r>
              <a:rPr lang="en-US" altLang="zh-CN" sz="4000" dirty="0" smtClean="0"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gr</a:t>
            </a:r>
            <a:r>
              <a:rPr lang="zh-CN" altLang="en-US" sz="4000" dirty="0" smtClean="0"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的</a:t>
            </a:r>
            <a:r>
              <a:rPr lang="zh-CN" altLang="zh-CN" sz="4000" dirty="0" smtClean="0"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发音规则</a:t>
            </a:r>
            <a:endParaRPr lang="zh-CN" altLang="zh-CN" sz="2800" dirty="0" smtClean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Comic Sans MS" panose="030F0702030302020204" pitchFamily="66" charset="0"/>
            </a:endParaRPr>
          </a:p>
          <a:p>
            <a:pPr eaLnBrk="0" hangingPunct="0"/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br</a:t>
            </a:r>
            <a:r>
              <a:rPr lang="zh-CN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和</a:t>
            </a: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gr</a:t>
            </a:r>
            <a:r>
              <a:rPr lang="zh-CN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是常见的字母组合，在英语中有着不同的发音规则，其中</a:t>
            </a: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br</a:t>
            </a:r>
            <a:r>
              <a:rPr lang="zh-CN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通常发</a:t>
            </a: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/b/</a:t>
            </a:r>
            <a:r>
              <a:rPr lang="zh-CN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和</a:t>
            </a: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/r/</a:t>
            </a:r>
            <a:r>
              <a:rPr lang="zh-CN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两个音，而</a:t>
            </a: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gr</a:t>
            </a:r>
            <a:r>
              <a:rPr lang="zh-CN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通常发</a:t>
            </a: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/g/</a:t>
            </a:r>
            <a:r>
              <a:rPr lang="zh-CN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和</a:t>
            </a: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/r/</a:t>
            </a:r>
            <a:r>
              <a:rPr lang="zh-CN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两个音。</a:t>
            </a:r>
          </a:p>
          <a:p>
            <a:pPr eaLnBrk="0" hangingPunct="0"/>
            <a:r>
              <a:rPr lang="en-US" altLang="zh-CN" sz="3200" dirty="0"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gr</a:t>
            </a:r>
            <a:r>
              <a:rPr 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和</a:t>
            </a:r>
            <a:r>
              <a:rPr lang="en-US" altLang="zh-CN" sz="32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br</a:t>
            </a:r>
            <a:r>
              <a:rPr lang="zh-CN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发音的区别：</a:t>
            </a: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 gr</a:t>
            </a:r>
            <a:r>
              <a:rPr lang="zh-CN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发音时，是舌根音，</a:t>
            </a: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br</a:t>
            </a:r>
            <a:r>
              <a:rPr lang="zh-CN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是双唇音。</a:t>
            </a:r>
          </a:p>
          <a:p>
            <a:pPr eaLnBrk="0" hangingPunct="0"/>
            <a:r>
              <a:rPr lang="en-US" altLang="zh-CN" sz="3200" dirty="0" err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br</a:t>
            </a:r>
            <a:r>
              <a:rPr lang="zh-CN" altLang="zh-CN" sz="32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与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gr</a:t>
            </a:r>
            <a:r>
              <a:rPr lang="zh-CN" altLang="zh-CN" sz="32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的发音口决：</a:t>
            </a:r>
          </a:p>
          <a:p>
            <a:pPr eaLnBrk="0" hangingPunct="0"/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1. </a:t>
            </a:r>
            <a:r>
              <a:rPr lang="en-US" altLang="zh-CN" sz="32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br</a:t>
            </a:r>
            <a:r>
              <a:rPr lang="zh-CN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读音口诀：</a:t>
            </a: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 </a:t>
            </a: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嘴唇紧闭，空气停滞，然后爆破发音</a:t>
            </a: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, b-r</a:t>
            </a:r>
            <a:r>
              <a:rPr lang="zh-CN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的发音就呈现出来</a:t>
            </a: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.</a:t>
            </a:r>
          </a:p>
          <a:p>
            <a:pPr eaLnBrk="0" hangingPunct="0"/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2. gr</a:t>
            </a:r>
            <a:r>
              <a:rPr lang="zh-CN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读音口诀：舌头抵住上腭，喉咙发出浊音</a:t>
            </a: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, g-r</a:t>
            </a:r>
            <a:r>
              <a:rPr lang="zh-CN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的发音就实现了</a:t>
            </a:r>
            <a:r>
              <a:rPr lang="zh-CN" altLang="zh-CN" sz="28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omic Sans MS" panose="030F0702030302020204" pitchFamily="66" charset="0"/>
              </a:rPr>
              <a:t>。</a:t>
            </a:r>
          </a:p>
        </p:txBody>
      </p:sp>
      <p:sp>
        <p:nvSpPr>
          <p:cNvPr id="8" name="文本框 8"/>
          <p:cNvSpPr txBox="1"/>
          <p:nvPr/>
        </p:nvSpPr>
        <p:spPr>
          <a:xfrm>
            <a:off x="860960" y="313575"/>
            <a:ext cx="4736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learn.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11" y="193349"/>
            <a:ext cx="605641" cy="74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9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562025" y="305873"/>
            <a:ext cx="148717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Review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368" y="2566446"/>
            <a:ext cx="4092575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804" y="890046"/>
            <a:ext cx="4462736" cy="203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087" y="4167484"/>
            <a:ext cx="4092575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68" y="3927998"/>
            <a:ext cx="4092575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77" y="1859713"/>
            <a:ext cx="4092575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696" y="2104222"/>
            <a:ext cx="4092575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>
            <p:custDataLst>
              <p:tags r:id="rId9"/>
            </p:custDataLst>
          </p:nvPr>
        </p:nvSpPr>
        <p:spPr>
          <a:xfrm rot="1375718">
            <a:off x="6076959" y="1987406"/>
            <a:ext cx="22634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2800" b="1" smtClean="0">
                <a:ln w="0"/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season</a:t>
            </a:r>
            <a:endParaRPr lang="zh-CN" altLang="en-US" sz="2800" b="1" dirty="0">
              <a:ln w="0"/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 13"/>
          <p:cNvSpPr/>
          <p:nvPr>
            <p:custDataLst>
              <p:tags r:id="rId10"/>
            </p:custDataLst>
          </p:nvPr>
        </p:nvSpPr>
        <p:spPr>
          <a:xfrm rot="1375718">
            <a:off x="2694716" y="2577299"/>
            <a:ext cx="1763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3600" b="1" smtClean="0">
                <a:ln w="0"/>
                <a:solidFill>
                  <a:srgbClr val="0070C0"/>
                </a:solidFill>
                <a:ea typeface="微软雅黑" panose="020B0503020204020204" charset="-122"/>
              </a:rPr>
              <a:t>summer</a:t>
            </a:r>
            <a:endParaRPr lang="zh-CN" altLang="en-US" sz="3600" b="1" dirty="0">
              <a:ln w="0"/>
              <a:solidFill>
                <a:srgbClr val="0070C0"/>
              </a:solidFill>
              <a:ea typeface="微软雅黑" panose="020B0503020204020204" charset="-122"/>
            </a:endParaRPr>
          </a:p>
        </p:txBody>
      </p:sp>
      <p:sp>
        <p:nvSpPr>
          <p:cNvPr id="15" name="矩形 14"/>
          <p:cNvSpPr/>
          <p:nvPr>
            <p:custDataLst>
              <p:tags r:id="rId11"/>
            </p:custDataLst>
          </p:nvPr>
        </p:nvSpPr>
        <p:spPr>
          <a:xfrm rot="1375718">
            <a:off x="6469022" y="3302046"/>
            <a:ext cx="15905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2800" b="1" smtClean="0">
                <a:ln w="0"/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autumn</a:t>
            </a:r>
            <a:endParaRPr lang="zh-CN" altLang="en-US" sz="2800" b="1" dirty="0">
              <a:ln w="0"/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矩形 15"/>
          <p:cNvSpPr/>
          <p:nvPr>
            <p:custDataLst>
              <p:tags r:id="rId12"/>
            </p:custDataLst>
          </p:nvPr>
        </p:nvSpPr>
        <p:spPr>
          <a:xfrm rot="1375718">
            <a:off x="9720696" y="2829773"/>
            <a:ext cx="13372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2800" b="1" smtClean="0">
                <a:ln w="0"/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winter</a:t>
            </a:r>
            <a:endParaRPr lang="zh-CN" altLang="en-US" sz="2800" b="1" dirty="0">
              <a:ln w="0"/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矩形 16"/>
          <p:cNvSpPr/>
          <p:nvPr>
            <p:custDataLst>
              <p:tags r:id="rId13"/>
            </p:custDataLst>
          </p:nvPr>
        </p:nvSpPr>
        <p:spPr>
          <a:xfrm rot="1375718">
            <a:off x="2594433" y="4678668"/>
            <a:ext cx="1823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2800" b="1" smtClean="0">
                <a:ln w="0"/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favourite</a:t>
            </a:r>
            <a:endParaRPr lang="zh-CN" altLang="en-US" sz="2800" b="1" dirty="0">
              <a:ln w="0"/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矩形 17"/>
          <p:cNvSpPr/>
          <p:nvPr>
            <p:custDataLst>
              <p:tags r:id="rId14"/>
            </p:custDataLst>
          </p:nvPr>
        </p:nvSpPr>
        <p:spPr>
          <a:xfrm rot="1375718">
            <a:off x="7050432" y="4949975"/>
            <a:ext cx="13320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2800" b="1" smtClean="0">
                <a:ln w="0"/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spring</a:t>
            </a:r>
            <a:endParaRPr lang="zh-CN" altLang="en-US" sz="2800" b="1" dirty="0">
              <a:ln w="0"/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803244" y="326333"/>
            <a:ext cx="4736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chant.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95" y="206107"/>
            <a:ext cx="605641" cy="74683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196" y="1232572"/>
            <a:ext cx="7204209" cy="4793012"/>
          </a:xfrm>
          <a:prstGeom prst="rect">
            <a:avLst/>
          </a:prstGeom>
        </p:spPr>
      </p:pic>
      <p:pic>
        <p:nvPicPr>
          <p:cNvPr id="1026" name="Picture 2">
            <a:hlinkClick r:id="rId6" action="ppaction://hlinkfile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6"/>
          <a:stretch/>
        </p:blipFill>
        <p:spPr bwMode="auto">
          <a:xfrm>
            <a:off x="2789839" y="1732547"/>
            <a:ext cx="6785188" cy="3920571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15894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477779" y="653406"/>
            <a:ext cx="6690158" cy="536762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een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apes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ow.</a:t>
            </a:r>
          </a:p>
          <a:p>
            <a:pPr>
              <a:lnSpc>
                <a:spcPct val="130000"/>
              </a:lnSpc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een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apes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ow.</a:t>
            </a:r>
          </a:p>
          <a:p>
            <a:pPr>
              <a:lnSpc>
                <a:spcPct val="130000"/>
              </a:lnSpc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andpa and my </a:t>
            </a:r>
            <a:r>
              <a:rPr lang="en-US" altLang="zh-CN" sz="32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br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other watch</a:t>
            </a:r>
          </a:p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een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apes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ow.</a:t>
            </a:r>
            <a:endParaRPr lang="en-US" altLang="zh-CN" sz="3200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32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Br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own </a:t>
            </a:r>
            <a:r>
              <a:rPr lang="en-US" altLang="zh-CN" sz="32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br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ead bakes.</a:t>
            </a:r>
          </a:p>
          <a:p>
            <a:pPr>
              <a:lnSpc>
                <a:spcPct val="130000"/>
              </a:lnSpc>
            </a:pPr>
            <a:r>
              <a:rPr lang="en-US" altLang="zh-CN" sz="32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Br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own </a:t>
            </a:r>
            <a:r>
              <a:rPr lang="en-US" altLang="zh-CN" sz="32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br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ead bakes.</a:t>
            </a:r>
          </a:p>
          <a:p>
            <a:pPr>
              <a:lnSpc>
                <a:spcPct val="130000"/>
              </a:lnSpc>
            </a:pPr>
            <a:r>
              <a:rPr lang="en-US" altLang="zh-CN" sz="3200" dirty="0" smtClean="0">
                <a:solidFill>
                  <a:srgbClr val="FF3300"/>
                </a:solidFill>
                <a:latin typeface="Comic Sans MS" panose="030F0702030302020204" pitchFamily="66" charset="0"/>
              </a:rPr>
              <a:t>Gr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andma and my </a:t>
            </a:r>
            <a:r>
              <a:rPr lang="en-US" altLang="zh-CN" sz="32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br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other watch</a:t>
            </a:r>
          </a:p>
          <a:p>
            <a:pPr>
              <a:lnSpc>
                <a:spcPct val="130000"/>
              </a:lnSpc>
            </a:pPr>
            <a:r>
              <a:rPr lang="en-US" altLang="zh-CN" sz="32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Br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own </a:t>
            </a:r>
            <a:r>
              <a:rPr lang="en-US" altLang="zh-CN" sz="32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br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ead bakes.</a:t>
            </a:r>
          </a:p>
        </p:txBody>
      </p:sp>
      <p:sp>
        <p:nvSpPr>
          <p:cNvPr id="8" name="矩形 7"/>
          <p:cNvSpPr/>
          <p:nvPr/>
        </p:nvSpPr>
        <p:spPr>
          <a:xfrm>
            <a:off x="312821" y="2341538"/>
            <a:ext cx="3550896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36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听到</a:t>
            </a:r>
            <a:r>
              <a:rPr lang="en-US" altLang="zh-CN" sz="36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gr</a:t>
            </a:r>
            <a:r>
              <a:rPr lang="zh-CN" altLang="en-US" sz="36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时坐正，听到</a:t>
            </a:r>
            <a:r>
              <a:rPr lang="en-US" altLang="zh-CN" sz="36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br</a:t>
            </a:r>
            <a:r>
              <a:rPr lang="zh-CN" altLang="en-US" sz="36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时拍下手。</a:t>
            </a:r>
            <a:endParaRPr lang="zh-CN" altLang="en-US" sz="36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9" name="Picture 2" descr="G:\图标+国旗+人物图\公司画图-课件用人物\女老师4.t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5011" y="1268203"/>
            <a:ext cx="1766831" cy="419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74" y="96141"/>
            <a:ext cx="605641" cy="746835"/>
          </a:xfrm>
          <a:prstGeom prst="rect">
            <a:avLst/>
          </a:prstGeom>
        </p:spPr>
      </p:pic>
      <p:sp>
        <p:nvSpPr>
          <p:cNvPr id="15" name="TextBox 14"/>
          <p:cNvSpPr txBox="1"/>
          <p:nvPr>
            <p:custDataLst>
              <p:tags r:id="rId1"/>
            </p:custDataLst>
          </p:nvPr>
        </p:nvSpPr>
        <p:spPr>
          <a:xfrm>
            <a:off x="881040" y="258199"/>
            <a:ext cx="5278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and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group.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 descr="QQ截图20180809175237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 cstate="print"/>
          <a:stretch>
            <a:fillRect/>
          </a:stretch>
        </p:blipFill>
        <p:spPr>
          <a:xfrm>
            <a:off x="486574" y="989174"/>
            <a:ext cx="10827035" cy="5002552"/>
          </a:xfrm>
          <a:prstGeom prst="rect">
            <a:avLst/>
          </a:prstGeom>
        </p:spPr>
      </p:pic>
      <p:sp>
        <p:nvSpPr>
          <p:cNvPr id="4" name="TextBox 16"/>
          <p:cNvSpPr txBox="1"/>
          <p:nvPr>
            <p:custDataLst>
              <p:tags r:id="rId3"/>
            </p:custDataLst>
          </p:nvPr>
        </p:nvSpPr>
        <p:spPr>
          <a:xfrm>
            <a:off x="1304565" y="1549224"/>
            <a:ext cx="9808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latin typeface="Comic Sans MS" panose="030F0702030302020204" pitchFamily="66" charset="0"/>
              </a:rPr>
              <a:t>green      brown   grow     grandma   breakfast   brother   grass   grapes   library      great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5" name="TextBox 17"/>
          <p:cNvSpPr txBox="1"/>
          <p:nvPr>
            <p:custDataLst>
              <p:tags r:id="rId4"/>
            </p:custDataLst>
          </p:nvPr>
        </p:nvSpPr>
        <p:spPr>
          <a:xfrm>
            <a:off x="1324662" y="3815745"/>
            <a:ext cx="1579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brown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6" name="TextBox 18"/>
          <p:cNvSpPr txBox="1"/>
          <p:nvPr>
            <p:custDataLst>
              <p:tags r:id="rId5"/>
            </p:custDataLst>
          </p:nvPr>
        </p:nvSpPr>
        <p:spPr>
          <a:xfrm>
            <a:off x="6087580" y="3753610"/>
            <a:ext cx="1579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green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>
            <p:custDataLst>
              <p:tags r:id="rId6"/>
            </p:custDataLst>
          </p:nvPr>
        </p:nvSpPr>
        <p:spPr>
          <a:xfrm>
            <a:off x="751905" y="3111740"/>
            <a:ext cx="845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latin typeface="Comic Sans MS" panose="030F0702030302020204" pitchFamily="66" charset="0"/>
              </a:rPr>
              <a:t>br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>
            <p:custDataLst>
              <p:tags r:id="rId7"/>
            </p:custDataLst>
          </p:nvPr>
        </p:nvSpPr>
        <p:spPr>
          <a:xfrm>
            <a:off x="10348081" y="3121788"/>
            <a:ext cx="845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latin typeface="Comic Sans MS" panose="030F0702030302020204" pitchFamily="66" charset="0"/>
              </a:rPr>
              <a:t>gr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7" name="TextBox 21"/>
          <p:cNvSpPr txBox="1"/>
          <p:nvPr>
            <p:custDataLst>
              <p:tags r:id="rId8"/>
            </p:custDataLst>
          </p:nvPr>
        </p:nvSpPr>
        <p:spPr>
          <a:xfrm>
            <a:off x="2867083" y="3813717"/>
            <a:ext cx="2463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breakfast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8" name="TextBox 22"/>
          <p:cNvSpPr txBox="1"/>
          <p:nvPr>
            <p:custDataLst>
              <p:tags r:id="rId9"/>
            </p:custDataLst>
          </p:nvPr>
        </p:nvSpPr>
        <p:spPr>
          <a:xfrm>
            <a:off x="1324662" y="4696734"/>
            <a:ext cx="2091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latin typeface="Comic Sans MS" panose="030F0702030302020204" pitchFamily="66" charset="0"/>
              </a:rPr>
              <a:t>brother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9" name="TextBox 23"/>
          <p:cNvSpPr txBox="1"/>
          <p:nvPr>
            <p:custDataLst>
              <p:tags r:id="rId10"/>
            </p:custDataLst>
          </p:nvPr>
        </p:nvSpPr>
        <p:spPr>
          <a:xfrm>
            <a:off x="3052978" y="4726878"/>
            <a:ext cx="2091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latin typeface="Comic Sans MS" panose="030F0702030302020204" pitchFamily="66" charset="0"/>
              </a:rPr>
              <a:t>library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0" name="TextBox 24"/>
          <p:cNvSpPr txBox="1"/>
          <p:nvPr>
            <p:custDataLst>
              <p:tags r:id="rId11"/>
            </p:custDataLst>
          </p:nvPr>
        </p:nvSpPr>
        <p:spPr>
          <a:xfrm>
            <a:off x="7392145" y="3753610"/>
            <a:ext cx="1428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grow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>
            <p:custDataLst>
              <p:tags r:id="rId12"/>
            </p:custDataLst>
          </p:nvPr>
        </p:nvSpPr>
        <p:spPr>
          <a:xfrm>
            <a:off x="8559475" y="3746066"/>
            <a:ext cx="2091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grandpa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7" name="TextBox 26"/>
          <p:cNvSpPr txBox="1"/>
          <p:nvPr>
            <p:custDataLst>
              <p:tags r:id="rId13"/>
            </p:custDataLst>
          </p:nvPr>
        </p:nvSpPr>
        <p:spPr>
          <a:xfrm>
            <a:off x="6073932" y="4704683"/>
            <a:ext cx="1579312" cy="602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grass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8" name="TextBox 27"/>
          <p:cNvSpPr txBox="1"/>
          <p:nvPr>
            <p:custDataLst>
              <p:tags r:id="rId14"/>
            </p:custDataLst>
          </p:nvPr>
        </p:nvSpPr>
        <p:spPr>
          <a:xfrm>
            <a:off x="7323528" y="4666589"/>
            <a:ext cx="1900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latin typeface="Comic Sans MS" panose="030F0702030302020204" pitchFamily="66" charset="0"/>
              </a:rPr>
              <a:t>grapes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>
            <p:custDataLst>
              <p:tags r:id="rId15"/>
            </p:custDataLst>
          </p:nvPr>
        </p:nvSpPr>
        <p:spPr>
          <a:xfrm>
            <a:off x="8820732" y="4616346"/>
            <a:ext cx="2091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latin typeface="Comic Sans MS" panose="030F0702030302020204" pitchFamily="66" charset="0"/>
              </a:rPr>
              <a:t>great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0" grpId="0"/>
      <p:bldP spid="21" grpId="0"/>
      <p:bldP spid="7" grpId="0"/>
      <p:bldP spid="8" grpId="0"/>
      <p:bldP spid="9" grpId="0"/>
      <p:bldP spid="10" grpId="0"/>
      <p:bldP spid="26" grpId="0"/>
      <p:bldP spid="27" grpId="0"/>
      <p:bldP spid="28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QQ截图20180809180437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5" cstate="print"/>
          <a:stretch>
            <a:fillRect/>
          </a:stretch>
        </p:blipFill>
        <p:spPr>
          <a:xfrm>
            <a:off x="1087902" y="958062"/>
            <a:ext cx="9573398" cy="4380282"/>
          </a:xfrm>
          <a:prstGeom prst="rect">
            <a:avLst/>
          </a:prstGeom>
        </p:spPr>
      </p:pic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1048356" y="290085"/>
            <a:ext cx="6534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Choose, write and say.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1678076" y="2120653"/>
            <a:ext cx="1708220" cy="532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Grandpa 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1668028" y="2713506"/>
            <a:ext cx="1708220" cy="532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Grandma 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5"/>
            </p:custDataLst>
          </p:nvPr>
        </p:nvSpPr>
        <p:spPr>
          <a:xfrm>
            <a:off x="3979148" y="2351765"/>
            <a:ext cx="1708220" cy="532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grows 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6"/>
            </p:custDataLst>
          </p:nvPr>
        </p:nvSpPr>
        <p:spPr>
          <a:xfrm>
            <a:off x="6219931" y="1547897"/>
            <a:ext cx="1708220" cy="532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green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7"/>
            </p:custDataLst>
          </p:nvPr>
        </p:nvSpPr>
        <p:spPr>
          <a:xfrm>
            <a:off x="8591341" y="1557945"/>
            <a:ext cx="1708220" cy="532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grapes. 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>
            <p:custDataLst>
              <p:tags r:id="rId8"/>
            </p:custDataLst>
          </p:nvPr>
        </p:nvSpPr>
        <p:spPr>
          <a:xfrm>
            <a:off x="6169689" y="2180943"/>
            <a:ext cx="1708220" cy="532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orange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>
            <p:custDataLst>
              <p:tags r:id="rId9"/>
            </p:custDataLst>
          </p:nvPr>
        </p:nvSpPr>
        <p:spPr>
          <a:xfrm>
            <a:off x="8541100" y="2120653"/>
            <a:ext cx="1708220" cy="532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potatoes.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10"/>
            </p:custDataLst>
          </p:nvPr>
        </p:nvSpPr>
        <p:spPr>
          <a:xfrm>
            <a:off x="6189786" y="2713506"/>
            <a:ext cx="1708220" cy="532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brown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11"/>
            </p:custDataLst>
          </p:nvPr>
        </p:nvSpPr>
        <p:spPr>
          <a:xfrm>
            <a:off x="8531051" y="2683360"/>
            <a:ext cx="1708220" cy="532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grass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>
            <p:custDataLst>
              <p:tags r:id="rId12"/>
            </p:custDataLst>
          </p:nvPr>
        </p:nvSpPr>
        <p:spPr>
          <a:xfrm>
            <a:off x="6189786" y="3276213"/>
            <a:ext cx="1708220" cy="532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purple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>
            <p:custDataLst>
              <p:tags r:id="rId13"/>
            </p:custDataLst>
          </p:nvPr>
        </p:nvSpPr>
        <p:spPr>
          <a:xfrm>
            <a:off x="8621487" y="3225971"/>
            <a:ext cx="1708220" cy="532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apples.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>
            <p:custDataLst>
              <p:tags r:id="rId14"/>
            </p:custDataLst>
          </p:nvPr>
        </p:nvSpPr>
        <p:spPr>
          <a:xfrm>
            <a:off x="1668027" y="3808776"/>
            <a:ext cx="550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Grandpa grows green grapes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>
            <p:custDataLst>
              <p:tags r:id="rId15"/>
            </p:custDataLst>
          </p:nvPr>
        </p:nvSpPr>
        <p:spPr>
          <a:xfrm>
            <a:off x="1286190" y="3879114"/>
            <a:ext cx="64912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altLang="zh-CN" sz="2800" smtClean="0">
                <a:latin typeface="Comic Sans MS" panose="030F0702030302020204" pitchFamily="66" charset="0"/>
              </a:rPr>
              <a:t>1.________________________.</a:t>
            </a:r>
          </a:p>
          <a:p>
            <a:pPr marL="514350" indent="-514350"/>
            <a:endParaRPr lang="en-US" altLang="zh-CN" sz="2800" smtClean="0">
              <a:latin typeface="Comic Sans MS" panose="030F0702030302020204" pitchFamily="66" charset="0"/>
            </a:endParaRPr>
          </a:p>
          <a:p>
            <a:pPr marL="514350" indent="-514350"/>
            <a:r>
              <a:rPr lang="en-US" altLang="zh-CN" sz="2800" smtClean="0">
                <a:latin typeface="Comic Sans MS" panose="030F0702030302020204" pitchFamily="66" charset="0"/>
              </a:rPr>
              <a:t>2._________________________.</a:t>
            </a:r>
          </a:p>
          <a:p>
            <a:pPr marL="514350" indent="-514350">
              <a:buAutoNum type="arabicPeriod"/>
            </a:pPr>
            <a:endParaRPr lang="zh-CN" altLang="en-US" sz="2800" dirty="0">
              <a:latin typeface="Comic Sans MS" panose="030F0702030302020204" pitchFamily="66" charset="0"/>
            </a:endParaRPr>
          </a:p>
        </p:txBody>
      </p:sp>
      <p:cxnSp>
        <p:nvCxnSpPr>
          <p:cNvPr id="19" name="直接连接符 18"/>
          <p:cNvCxnSpPr/>
          <p:nvPr>
            <p:custDataLst>
              <p:tags r:id="rId16"/>
            </p:custDataLst>
          </p:nvPr>
        </p:nvCxnSpPr>
        <p:spPr>
          <a:xfrm>
            <a:off x="3305908" y="2361363"/>
            <a:ext cx="602901" cy="26125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>
            <p:custDataLst>
              <p:tags r:id="rId17"/>
            </p:custDataLst>
          </p:nvPr>
        </p:nvCxnSpPr>
        <p:spPr>
          <a:xfrm flipV="1">
            <a:off x="5506497" y="1939332"/>
            <a:ext cx="673239" cy="50241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>
            <p:custDataLst>
              <p:tags r:id="rId18"/>
            </p:custDataLst>
          </p:nvPr>
        </p:nvCxnSpPr>
        <p:spPr>
          <a:xfrm flipV="1">
            <a:off x="7797521" y="1798655"/>
            <a:ext cx="763675" cy="301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>
            <p:custDataLst>
              <p:tags r:id="rId19"/>
            </p:custDataLst>
          </p:nvPr>
        </p:nvSpPr>
        <p:spPr>
          <a:xfrm>
            <a:off x="1515579" y="5336125"/>
            <a:ext cx="9085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Group work: </a:t>
            </a:r>
            <a:r>
              <a:rPr lang="en-US" altLang="zh-CN" sz="2400" b="1" dirty="0" smtClean="0">
                <a:latin typeface="Comic Sans MS" panose="030F0702030302020204" pitchFamily="66" charset="0"/>
              </a:rPr>
              <a:t>1.</a:t>
            </a:r>
            <a:r>
              <a:rPr lang="zh-CN" altLang="en-US" sz="2400" b="1" dirty="0" smtClean="0">
                <a:latin typeface="Comic Sans MS" panose="030F0702030302020204" pitchFamily="66" charset="0"/>
              </a:rPr>
              <a:t>小组讨论如何连词成句。</a:t>
            </a:r>
            <a:r>
              <a:rPr lang="en-US" altLang="zh-CN" sz="2400" b="1" dirty="0" smtClean="0">
                <a:latin typeface="Comic Sans MS" panose="030F0702030302020204" pitchFamily="66" charset="0"/>
              </a:rPr>
              <a:t>2.</a:t>
            </a:r>
            <a:r>
              <a:rPr lang="zh-CN" altLang="en-US" sz="2400" b="1" dirty="0" smtClean="0">
                <a:latin typeface="Comic Sans MS" panose="030F0702030302020204" pitchFamily="66" charset="0"/>
              </a:rPr>
              <a:t>将所造句子认真写入横向线内</a:t>
            </a:r>
            <a:r>
              <a:rPr lang="en-US" altLang="zh-CN" sz="2400" b="1" dirty="0" smtClean="0">
                <a:latin typeface="Comic Sans MS" panose="030F0702030302020204" pitchFamily="66" charset="0"/>
              </a:rPr>
              <a:t>(</a:t>
            </a:r>
            <a:r>
              <a:rPr lang="zh-CN" altLang="en-US" sz="2400" b="1" dirty="0" smtClean="0">
                <a:latin typeface="Comic Sans MS" panose="030F0702030302020204" pitchFamily="66" charset="0"/>
              </a:rPr>
              <a:t>大写、空隙、标点</a:t>
            </a:r>
            <a:r>
              <a:rPr lang="en-US" altLang="zh-CN" sz="2400" b="1" dirty="0" smtClean="0">
                <a:latin typeface="Comic Sans MS" panose="030F0702030302020204" pitchFamily="66" charset="0"/>
              </a:rPr>
              <a:t>)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>
            <p:custDataLst>
              <p:tags r:id="rId20"/>
            </p:custDataLst>
          </p:nvPr>
        </p:nvSpPr>
        <p:spPr>
          <a:xfrm>
            <a:off x="1740040" y="4714802"/>
            <a:ext cx="550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Grandma grows purple grapes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cxnSp>
        <p:nvCxnSpPr>
          <p:cNvPr id="28" name="直接连接符 27"/>
          <p:cNvCxnSpPr/>
          <p:nvPr>
            <p:custDataLst>
              <p:tags r:id="rId21"/>
            </p:custDataLst>
          </p:nvPr>
        </p:nvCxnSpPr>
        <p:spPr>
          <a:xfrm flipV="1">
            <a:off x="3185327" y="2843684"/>
            <a:ext cx="773724" cy="25120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>
            <p:custDataLst>
              <p:tags r:id="rId22"/>
            </p:custDataLst>
          </p:nvPr>
        </p:nvCxnSpPr>
        <p:spPr>
          <a:xfrm>
            <a:off x="5466303" y="2763297"/>
            <a:ext cx="753627" cy="8440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>
            <p:custDataLst>
              <p:tags r:id="rId23"/>
            </p:custDataLst>
          </p:nvPr>
        </p:nvCxnSpPr>
        <p:spPr>
          <a:xfrm flipV="1">
            <a:off x="7767376" y="1939332"/>
            <a:ext cx="793820" cy="15976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26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34" y="128025"/>
            <a:ext cx="605641" cy="746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43393" y="1909506"/>
            <a:ext cx="68861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将全班分成八个人一组，每个小组排成一个长队，请第一位学生选其中一个词，小声告诉下一位学生，如此这样，直到小声传到本队的最后一名学生时，就请这位最后的学生大声说出他所听到的单词，然后请第一名学生也大声说出自己刚一开始传给第二名学生的单词，这样就可以判断出他们一组，每个组员是否都传递了正确的读音。</a:t>
            </a:r>
          </a:p>
        </p:txBody>
      </p:sp>
      <p:sp>
        <p:nvSpPr>
          <p:cNvPr id="27" name="TextBox 7"/>
          <p:cNvSpPr txBox="1"/>
          <p:nvPr/>
        </p:nvSpPr>
        <p:spPr>
          <a:xfrm>
            <a:off x="3889987" y="1045566"/>
            <a:ext cx="32159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latin typeface="Comic Sans MS" panose="030F0702030302020204" pitchFamily="66" charset="0"/>
              </a:rPr>
              <a:t>Passing Words.</a:t>
            </a:r>
            <a:endParaRPr lang="zh-CN" altLang="en-US" sz="3200" b="1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20012" y="1630341"/>
            <a:ext cx="47615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green 	  brown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grow		  grandma  breakfast  brother  grass  	   grapes  library  	   great</a:t>
            </a:r>
          </a:p>
        </p:txBody>
      </p:sp>
      <p:sp>
        <p:nvSpPr>
          <p:cNvPr id="13" name="文本框 8"/>
          <p:cNvSpPr txBox="1"/>
          <p:nvPr/>
        </p:nvSpPr>
        <p:spPr>
          <a:xfrm>
            <a:off x="803244" y="326333"/>
            <a:ext cx="4736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Play a game.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95" y="206107"/>
            <a:ext cx="605641" cy="74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1"/>
          <p:cNvSpPr/>
          <p:nvPr/>
        </p:nvSpPr>
        <p:spPr>
          <a:xfrm>
            <a:off x="1501499" y="1128166"/>
            <a:ext cx="9144054" cy="4393145"/>
          </a:xfrm>
          <a:prstGeom prst="roundRect">
            <a:avLst>
              <a:gd name="adj" fmla="val 6973"/>
            </a:avLst>
          </a:prstGeom>
          <a:solidFill>
            <a:schemeClr val="lt1">
              <a:alpha val="69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501499" y="1306660"/>
            <a:ext cx="6224176" cy="1011877"/>
            <a:chOff x="3719" y="1701"/>
            <a:chExt cx="3920" cy="967"/>
          </a:xfrm>
        </p:grpSpPr>
        <p:pic>
          <p:nvPicPr>
            <p:cNvPr id="4" name="图片 3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719" y="1701"/>
              <a:ext cx="3920" cy="96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102" y="1915"/>
              <a:ext cx="2998" cy="63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735" b="1" smtClean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了解</a:t>
              </a:r>
              <a:r>
                <a:rPr kumimoji="1" lang="en-US" altLang="zh-CN" sz="3735" b="1" smtClean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br,gr</a:t>
              </a:r>
              <a:r>
                <a:rPr kumimoji="1" lang="zh-CN" altLang="en-US" sz="3735" b="1" smtClean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的发音规则</a:t>
              </a:r>
              <a:endParaRPr kumimoji="1" lang="zh-CN" altLang="en-US" sz="3735" b="1" dirty="0">
                <a:ln>
                  <a:noFill/>
                </a:ln>
                <a:solidFill>
                  <a:srgbClr val="1F1F20"/>
                </a:solidFill>
                <a:effectLst/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423814" y="2543327"/>
            <a:ext cx="7063795" cy="948681"/>
            <a:chOff x="4053" y="2991"/>
            <a:chExt cx="4384" cy="967"/>
          </a:xfrm>
        </p:grpSpPr>
        <p:pic>
          <p:nvPicPr>
            <p:cNvPr id="7" name="图片 6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4128" y="2991"/>
              <a:ext cx="4309" cy="967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4053" y="3117"/>
              <a:ext cx="3832" cy="6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CN" altLang="en-US" sz="3735" b="1" smtClean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记忆</a:t>
              </a:r>
              <a:r>
                <a:rPr kumimoji="1" lang="en-US" altLang="zh-CN" sz="3735" b="1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br,gr</a:t>
              </a:r>
              <a:r>
                <a:rPr kumimoji="1" lang="zh-CN" altLang="en-US" sz="3735" b="1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的</a:t>
              </a:r>
              <a:r>
                <a:rPr kumimoji="1" lang="zh-CN" altLang="en-US" sz="3735" b="1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发音规则</a:t>
              </a:r>
              <a:endParaRPr kumimoji="1" lang="zh-CN" altLang="en-US" sz="3735" b="1" dirty="0">
                <a:solidFill>
                  <a:srgbClr val="1F1F20"/>
                </a:solidFill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584092" y="3826042"/>
            <a:ext cx="7224868" cy="1695269"/>
            <a:chOff x="3917" y="4137"/>
            <a:chExt cx="5263" cy="1634"/>
          </a:xfrm>
        </p:grpSpPr>
        <p:pic>
          <p:nvPicPr>
            <p:cNvPr id="10" name="图片 9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917" y="4137"/>
              <a:ext cx="5263" cy="96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4016" y="4304"/>
              <a:ext cx="4375" cy="146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defTabSz="914400" fontAlgn="base">
                <a:buClrTx/>
                <a:buSzTx/>
                <a:buFontTx/>
                <a:defRPr/>
              </a:pPr>
              <a:r>
                <a:rPr kumimoji="1" lang="zh-CN" altLang="en-US" sz="3735" b="1" smtClean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根据发音规则读出生词</a:t>
              </a:r>
              <a:endParaRPr kumimoji="1" lang="zh-CN" altLang="en-US" sz="3735" b="1" dirty="0">
                <a:ln>
                  <a:noFill/>
                </a:ln>
                <a:solidFill>
                  <a:srgbClr val="1F1F20"/>
                </a:solidFill>
                <a:effectLst/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220005" y="2919184"/>
            <a:ext cx="1175173" cy="467360"/>
            <a:chOff x="7639" y="3163"/>
            <a:chExt cx="1388" cy="552"/>
          </a:xfrm>
        </p:grpSpPr>
        <p:sp>
          <p:nvSpPr>
            <p:cNvPr id="13" name="五角星 5"/>
            <p:cNvSpPr/>
            <p:nvPr/>
          </p:nvSpPr>
          <p:spPr>
            <a:xfrm>
              <a:off x="7639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4" name="五角星 10"/>
            <p:cNvSpPr/>
            <p:nvPr/>
          </p:nvSpPr>
          <p:spPr>
            <a:xfrm>
              <a:off x="8425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  <p:sp>
        <p:nvSpPr>
          <p:cNvPr id="15" name="五角星 23"/>
          <p:cNvSpPr/>
          <p:nvPr/>
        </p:nvSpPr>
        <p:spPr>
          <a:xfrm>
            <a:off x="7782579" y="1636994"/>
            <a:ext cx="510540" cy="46736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6" name="组合 15"/>
          <p:cNvGrpSpPr/>
          <p:nvPr/>
        </p:nvGrpSpPr>
        <p:grpSpPr>
          <a:xfrm>
            <a:off x="8804053" y="4284296"/>
            <a:ext cx="1840653" cy="467360"/>
            <a:chOff x="8075" y="4275"/>
            <a:chExt cx="2174" cy="552"/>
          </a:xfrm>
        </p:grpSpPr>
        <p:sp>
          <p:nvSpPr>
            <p:cNvPr id="17" name="五角星 17"/>
            <p:cNvSpPr/>
            <p:nvPr/>
          </p:nvSpPr>
          <p:spPr>
            <a:xfrm>
              <a:off x="8075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8" name="五角星 18"/>
            <p:cNvSpPr/>
            <p:nvPr/>
          </p:nvSpPr>
          <p:spPr>
            <a:xfrm>
              <a:off x="8861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9" name="五角星 19"/>
            <p:cNvSpPr/>
            <p:nvPr/>
          </p:nvSpPr>
          <p:spPr>
            <a:xfrm>
              <a:off x="9647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86920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>
            <p:custDataLst>
              <p:tags r:id="rId1"/>
            </p:custDataLst>
          </p:nvPr>
        </p:nvSpPr>
        <p:spPr>
          <a:xfrm>
            <a:off x="974690" y="995430"/>
            <a:ext cx="8370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solidFill>
                  <a:srgbClr val="660066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一、</a:t>
            </a:r>
            <a:r>
              <a:rPr kumimoji="1" lang="zh-CN" altLang="en-US" sz="3200" b="1" dirty="0">
                <a:solidFill>
                  <a:srgbClr val="660066"/>
                </a:solidFill>
                <a:latin typeface="Comic Sans MS" panose="030F0702030302020204" pitchFamily="66" charset="0"/>
                <a:ea typeface="黑体" panose="02010609060101010101" pitchFamily="49" charset="-122"/>
                <a:sym typeface="+mn-ea"/>
              </a:rPr>
              <a:t>判断划线部分读音是（</a:t>
            </a:r>
            <a:r>
              <a:rPr kumimoji="1" lang="en-US" altLang="zh-CN" sz="3200" b="1" dirty="0">
                <a:solidFill>
                  <a:srgbClr val="660066"/>
                </a:solidFill>
                <a:latin typeface="Comic Sans MS" panose="030F0702030302020204" pitchFamily="66" charset="0"/>
                <a:ea typeface="黑体" panose="02010609060101010101" pitchFamily="49" charset="-122"/>
                <a:sym typeface="+mn-ea"/>
              </a:rPr>
              <a:t>T</a:t>
            </a:r>
            <a:r>
              <a:rPr kumimoji="1" lang="zh-CN" altLang="en-US" sz="3200" b="1" dirty="0">
                <a:solidFill>
                  <a:srgbClr val="660066"/>
                </a:solidFill>
                <a:latin typeface="Comic Sans MS" panose="030F0702030302020204" pitchFamily="66" charset="0"/>
                <a:ea typeface="黑体" panose="02010609060101010101" pitchFamily="49" charset="-122"/>
                <a:sym typeface="+mn-ea"/>
              </a:rPr>
              <a:t>）否（</a:t>
            </a:r>
            <a:r>
              <a:rPr kumimoji="1" lang="en-US" altLang="zh-CN" sz="3200" b="1" dirty="0">
                <a:solidFill>
                  <a:srgbClr val="660066"/>
                </a:solidFill>
                <a:latin typeface="Comic Sans MS" panose="030F0702030302020204" pitchFamily="66" charset="0"/>
                <a:ea typeface="黑体" panose="02010609060101010101" pitchFamily="49" charset="-122"/>
                <a:sym typeface="+mn-ea"/>
              </a:rPr>
              <a:t>F</a:t>
            </a:r>
            <a:r>
              <a:rPr kumimoji="1" lang="zh-CN" altLang="en-US" sz="3200" b="1" dirty="0">
                <a:solidFill>
                  <a:srgbClr val="660066"/>
                </a:solidFill>
                <a:latin typeface="Comic Sans MS" panose="030F0702030302020204" pitchFamily="66" charset="0"/>
                <a:ea typeface="黑体" panose="02010609060101010101" pitchFamily="49" charset="-122"/>
                <a:sym typeface="+mn-ea"/>
              </a:rPr>
              <a:t>）相同</a:t>
            </a:r>
          </a:p>
        </p:txBody>
      </p:sp>
      <p:sp>
        <p:nvSpPr>
          <p:cNvPr id="35" name="矩形 34"/>
          <p:cNvSpPr/>
          <p:nvPr>
            <p:custDataLst>
              <p:tags r:id="rId2"/>
            </p:custDataLst>
          </p:nvPr>
        </p:nvSpPr>
        <p:spPr>
          <a:xfrm>
            <a:off x="1044661" y="1752267"/>
            <a:ext cx="9333004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(   ) 1. A.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gr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een		B.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gr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ass		C.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br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own</a:t>
            </a:r>
          </a:p>
          <a:p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(   ) 2. A.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gr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eat		B.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gl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ass		C.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gr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ate</a:t>
            </a:r>
          </a:p>
          <a:p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(   ) 3. A.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br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eak		B.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br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ing		C. li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br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ary</a:t>
            </a:r>
          </a:p>
          <a:p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(   ) 4. A. um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br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ella	       B.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br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other</a:t>
            </a:r>
            <a:r>
              <a:rPr lang="en-US" altLang="zh-CN" sz="3200" dirty="0"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     C.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gr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ape</a:t>
            </a:r>
          </a:p>
          <a:p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(   ) 5. A.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gr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andpa	       B.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gr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andma	C.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gr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ow</a:t>
            </a:r>
          </a:p>
        </p:txBody>
      </p:sp>
      <p:sp>
        <p:nvSpPr>
          <p:cNvPr id="36" name="TextBox 35"/>
          <p:cNvSpPr txBox="1"/>
          <p:nvPr>
            <p:custDataLst>
              <p:tags r:id="rId3"/>
            </p:custDataLst>
          </p:nvPr>
        </p:nvSpPr>
        <p:spPr>
          <a:xfrm>
            <a:off x="1264732" y="1787608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>
            <p:custDataLst>
              <p:tags r:id="rId4"/>
            </p:custDataLst>
          </p:nvPr>
        </p:nvSpPr>
        <p:spPr>
          <a:xfrm>
            <a:off x="1269015" y="2786373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>
            <p:custDataLst>
              <p:tags r:id="rId5"/>
            </p:custDataLst>
          </p:nvPr>
        </p:nvSpPr>
        <p:spPr>
          <a:xfrm>
            <a:off x="1238535" y="3750309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Box 23"/>
          <p:cNvSpPr txBox="1"/>
          <p:nvPr>
            <p:custDataLst>
              <p:tags r:id="rId6"/>
            </p:custDataLst>
          </p:nvPr>
        </p:nvSpPr>
        <p:spPr>
          <a:xfrm>
            <a:off x="1253775" y="4729485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>
            <p:custDataLst>
              <p:tags r:id="rId7"/>
            </p:custDataLst>
          </p:nvPr>
        </p:nvSpPr>
        <p:spPr>
          <a:xfrm>
            <a:off x="1238535" y="5708661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82352" cy="1068779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09930" y="305873"/>
            <a:ext cx="20665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Exercises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2" grpId="0"/>
      <p:bldP spid="23" grpId="0"/>
      <p:bldP spid="24" grpId="0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33535" y="4432435"/>
            <a:ext cx="1020984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green    brown   play   grandma     library   plant    breakfast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please   great     brother   grow     place    grandpa   bring</a:t>
            </a:r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393392" y="830408"/>
            <a:ext cx="82853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、给单词分类。</a:t>
            </a:r>
            <a:endParaRPr kumimoji="1" lang="zh-CN" altLang="zh-CN" sz="3200" b="1" dirty="0">
              <a:solidFill>
                <a:srgbClr val="66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2" name="图片 31" descr="未标题-1 (2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85210" y="4777839"/>
            <a:ext cx="1606790" cy="1592939"/>
          </a:xfrm>
          <a:prstGeom prst="rect">
            <a:avLst/>
          </a:prstGeom>
        </p:spPr>
      </p:pic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7409" name="椭圆 2"/>
          <p:cNvSpPr>
            <a:spLocks noChangeArrowheads="1"/>
          </p:cNvSpPr>
          <p:nvPr/>
        </p:nvSpPr>
        <p:spPr bwMode="auto">
          <a:xfrm>
            <a:off x="628650" y="1985962"/>
            <a:ext cx="3562336" cy="1900248"/>
          </a:xfrm>
          <a:prstGeom prst="ellipse">
            <a:avLst/>
          </a:prstGeom>
          <a:solidFill>
            <a:srgbClr val="FFFFFF"/>
          </a:solidFill>
          <a:ln w="15875">
            <a:solidFill>
              <a:srgbClr val="800080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green</a:t>
            </a:r>
            <a:endParaRPr kumimoji="0" lang="en-US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" name="椭圆 2"/>
          <p:cNvSpPr>
            <a:spLocks noChangeArrowheads="1"/>
          </p:cNvSpPr>
          <p:nvPr/>
        </p:nvSpPr>
        <p:spPr bwMode="auto">
          <a:xfrm>
            <a:off x="4252902" y="2000240"/>
            <a:ext cx="3562336" cy="1900248"/>
          </a:xfrm>
          <a:prstGeom prst="ellipse">
            <a:avLst/>
          </a:prstGeom>
          <a:solidFill>
            <a:srgbClr val="FFFFFF"/>
          </a:solidFill>
          <a:ln w="15875">
            <a:solidFill>
              <a:srgbClr val="800080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brown</a:t>
            </a:r>
            <a:endParaRPr kumimoji="0" lang="en-US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椭圆 2"/>
          <p:cNvSpPr>
            <a:spLocks noChangeArrowheads="1"/>
          </p:cNvSpPr>
          <p:nvPr/>
        </p:nvSpPr>
        <p:spPr bwMode="auto">
          <a:xfrm>
            <a:off x="7881954" y="1943090"/>
            <a:ext cx="3562336" cy="1900248"/>
          </a:xfrm>
          <a:prstGeom prst="ellipse">
            <a:avLst/>
          </a:prstGeom>
          <a:solidFill>
            <a:srgbClr val="FFFFFF"/>
          </a:solidFill>
          <a:ln w="15875">
            <a:solidFill>
              <a:srgbClr val="800080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play</a:t>
            </a:r>
            <a:endParaRPr kumimoji="0" lang="en-US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195357" y="2243153"/>
            <a:ext cx="320632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   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grandma    </a:t>
            </a:r>
            <a:endParaRPr lang="en-US" altLang="zh-CN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great 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grow    </a:t>
            </a:r>
            <a:endParaRPr lang="en-US" altLang="zh-CN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grandpa</a:t>
            </a:r>
          </a:p>
        </p:txBody>
      </p:sp>
      <p:sp>
        <p:nvSpPr>
          <p:cNvPr id="14" name="矩形 13"/>
          <p:cNvSpPr/>
          <p:nvPr/>
        </p:nvSpPr>
        <p:spPr>
          <a:xfrm>
            <a:off x="4252902" y="2271696"/>
            <a:ext cx="393248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library </a:t>
            </a:r>
          </a:p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breakfast    brother   </a:t>
            </a:r>
          </a:p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bring</a:t>
            </a:r>
          </a:p>
        </p:txBody>
      </p:sp>
      <p:sp>
        <p:nvSpPr>
          <p:cNvPr id="15" name="矩形 14"/>
          <p:cNvSpPr/>
          <p:nvPr/>
        </p:nvSpPr>
        <p:spPr>
          <a:xfrm>
            <a:off x="8096686" y="2217765"/>
            <a:ext cx="284244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         plant   </a:t>
            </a:r>
          </a:p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please   place</a:t>
            </a:r>
          </a:p>
        </p:txBody>
      </p:sp>
    </p:spTree>
    <p:extLst>
      <p:ext uri="{BB962C8B-B14F-4D97-AF65-F5344CB8AC3E}">
        <p14:creationId xmlns:p14="http://schemas.microsoft.com/office/powerpoint/2010/main" val="345442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79227" y="-1422212"/>
            <a:ext cx="4381500" cy="99187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4" name="组合 32"/>
          <p:cNvGrpSpPr/>
          <p:nvPr/>
        </p:nvGrpSpPr>
        <p:grpSpPr>
          <a:xfrm>
            <a:off x="993427" y="4676561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9776688" y="1188000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5" name="文本框 8"/>
          <p:cNvSpPr txBox="1"/>
          <p:nvPr/>
        </p:nvSpPr>
        <p:spPr>
          <a:xfrm>
            <a:off x="282287" y="38158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2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50439" y="1519947"/>
            <a:ext cx="8780145" cy="21710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zh-CN" sz="36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学习了</a:t>
            </a:r>
            <a:r>
              <a:rPr lang="zh-CN" altLang="en-US" sz="360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字母组合</a:t>
            </a:r>
            <a:r>
              <a:rPr lang="en-US" altLang="zh-CN" sz="360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br</a:t>
            </a:r>
            <a:r>
              <a:rPr lang="zh-CN" altLang="en-US" sz="360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与</a:t>
            </a:r>
            <a:r>
              <a:rPr lang="en-US" altLang="zh-CN" sz="360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gr</a:t>
            </a:r>
            <a:r>
              <a:rPr lang="zh-CN" altLang="en-US" sz="360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en-US" sz="36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发音规则</a:t>
            </a:r>
            <a:r>
              <a:rPr lang="zh-CN" altLang="en-US" sz="360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，即</a:t>
            </a:r>
            <a:r>
              <a:rPr lang="en-US" altLang="zh-CN" sz="360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br</a:t>
            </a:r>
            <a:r>
              <a:rPr lang="zh-CN" altLang="en-US" sz="360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在</a:t>
            </a:r>
            <a:r>
              <a:rPr lang="zh-CN" altLang="en-US" sz="36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单词</a:t>
            </a:r>
            <a:r>
              <a:rPr lang="zh-CN" altLang="en-US" sz="360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中发</a:t>
            </a:r>
            <a:r>
              <a:rPr lang="en-US" altLang="zh-CN" sz="360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/br</a:t>
            </a:r>
            <a:r>
              <a:rPr lang="en-US" altLang="zh-CN" sz="360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360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音，</a:t>
            </a:r>
            <a:r>
              <a:rPr lang="en-US" altLang="zh-CN" sz="360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gr</a:t>
            </a:r>
            <a:r>
              <a:rPr lang="zh-CN" altLang="en-US" sz="360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在</a:t>
            </a:r>
            <a:r>
              <a:rPr lang="zh-CN" altLang="en-US" sz="36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单词</a:t>
            </a:r>
            <a:r>
              <a:rPr lang="zh-CN" altLang="en-US" sz="360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中发</a:t>
            </a:r>
            <a:r>
              <a:rPr lang="en-US" altLang="zh-CN" sz="360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/gr</a:t>
            </a:r>
            <a:r>
              <a:rPr lang="en-US" altLang="zh-CN" sz="360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360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音。</a:t>
            </a:r>
            <a:endParaRPr lang="zh-CN" altLang="en-US" sz="3600" dirty="0" smtClean="0">
              <a:solidFill>
                <a:srgbClr val="00000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>
            <p:custDataLst>
              <p:tags r:id="rId2"/>
            </p:custDataLst>
          </p:nvPr>
        </p:nvSpPr>
        <p:spPr>
          <a:xfrm>
            <a:off x="1997049" y="3722454"/>
            <a:ext cx="63850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br</a:t>
            </a:r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own  </a:t>
            </a:r>
            <a:r>
              <a:rPr lang="en-US" altLang="zh-CN" sz="3200" smtClean="0">
                <a:solidFill>
                  <a:prstClr val="black"/>
                </a:solidFill>
                <a:latin typeface="Comic Sans MS" panose="030F0702030302020204" pitchFamily="66" charset="0"/>
              </a:rPr>
              <a:t>li</a:t>
            </a:r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br</a:t>
            </a:r>
            <a:r>
              <a:rPr lang="en-US" altLang="zh-CN" sz="3200" smtClean="0">
                <a:solidFill>
                  <a:prstClr val="black"/>
                </a:solidFill>
                <a:latin typeface="Comic Sans MS" panose="030F0702030302020204" pitchFamily="66" charset="0"/>
              </a:rPr>
              <a:t>ary </a:t>
            </a:r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br</a:t>
            </a:r>
            <a:r>
              <a:rPr lang="en-US" altLang="zh-CN" sz="3200" smtClean="0">
                <a:solidFill>
                  <a:prstClr val="black"/>
                </a:solidFill>
                <a:latin typeface="Comic Sans MS" panose="030F0702030302020204" pitchFamily="66" charset="0"/>
              </a:rPr>
              <a:t>other </a:t>
            </a:r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um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br</a:t>
            </a:r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ella </a:t>
            </a:r>
            <a:endParaRPr lang="zh-CN" altLang="en-US" sz="3200" dirty="0" err="1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>
            <p:custDataLst>
              <p:tags r:id="rId3"/>
            </p:custDataLst>
          </p:nvPr>
        </p:nvSpPr>
        <p:spPr>
          <a:xfrm>
            <a:off x="1997049" y="4434206"/>
            <a:ext cx="6713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</a:t>
            </a:r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een  </a:t>
            </a:r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gr</a:t>
            </a:r>
            <a:r>
              <a:rPr lang="en-US" altLang="zh-CN" sz="3200" smtClean="0">
                <a:solidFill>
                  <a:prstClr val="black"/>
                </a:solidFill>
                <a:latin typeface="Comic Sans MS" panose="030F0702030302020204" pitchFamily="66" charset="0"/>
              </a:rPr>
              <a:t>apes  </a:t>
            </a:r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gr</a:t>
            </a:r>
            <a:r>
              <a:rPr lang="en-US" altLang="zh-CN" sz="3200" smtClean="0">
                <a:solidFill>
                  <a:prstClr val="black"/>
                </a:solidFill>
                <a:latin typeface="Comic Sans MS" panose="030F0702030302020204" pitchFamily="66" charset="0"/>
              </a:rPr>
              <a:t>andpa 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</a:t>
            </a:r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ow </a:t>
            </a:r>
            <a:endParaRPr lang="zh-CN" altLang="en-US" sz="3200" dirty="0" err="1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955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1273359" y="1144545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" name="组合 34"/>
          <p:cNvGrpSpPr/>
          <p:nvPr/>
        </p:nvGrpSpPr>
        <p:grpSpPr>
          <a:xfrm>
            <a:off x="1767400" y="232689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876304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115" name="图片 1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105" name="文本框 8"/>
          <p:cNvSpPr txBox="1"/>
          <p:nvPr/>
        </p:nvSpPr>
        <p:spPr>
          <a:xfrm>
            <a:off x="295927" y="380749"/>
            <a:ext cx="2501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Homework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34" name="矩形 33"/>
          <p:cNvSpPr/>
          <p:nvPr>
            <p:custDataLst>
              <p:tags r:id="rId1"/>
            </p:custDataLst>
          </p:nvPr>
        </p:nvSpPr>
        <p:spPr>
          <a:xfrm>
            <a:off x="2610372" y="2230897"/>
            <a:ext cx="3456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Read the words.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16" name="矩形 115"/>
          <p:cNvSpPr/>
          <p:nvPr>
            <p:custDataLst>
              <p:tags r:id="rId2"/>
            </p:custDataLst>
          </p:nvPr>
        </p:nvSpPr>
        <p:spPr>
          <a:xfrm>
            <a:off x="2580875" y="2993920"/>
            <a:ext cx="3456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Collect the words with “gr” and “</a:t>
            </a:r>
            <a:r>
              <a:rPr lang="en-US" altLang="zh-CN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br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”.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62" name="矩形 61"/>
          <p:cNvSpPr/>
          <p:nvPr>
            <p:custDataLst>
              <p:tags r:id="rId3"/>
            </p:custDataLst>
          </p:nvPr>
        </p:nvSpPr>
        <p:spPr>
          <a:xfrm>
            <a:off x="6725173" y="2221418"/>
            <a:ext cx="34563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Make 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sentences using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the 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words we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have 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learnt.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/>
          <p:cNvSpPr txBox="1"/>
          <p:nvPr/>
        </p:nvSpPr>
        <p:spPr>
          <a:xfrm>
            <a:off x="2107565" y="1202055"/>
            <a:ext cx="8058785" cy="6324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Which season do you like best? Why?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1" name="TextBox 11"/>
          <p:cNvSpPr txBox="1"/>
          <p:nvPr>
            <p:custDataLst>
              <p:tags r:id="rId1"/>
            </p:custDataLst>
          </p:nvPr>
        </p:nvSpPr>
        <p:spPr>
          <a:xfrm>
            <a:off x="2066290" y="5302250"/>
            <a:ext cx="8058785" cy="6324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I like... best. Because I can ...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830" y="2318385"/>
            <a:ext cx="2674620" cy="19202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9615" y="2318385"/>
            <a:ext cx="2811780" cy="194246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8560" y="2318385"/>
            <a:ext cx="2385695" cy="19900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1420" y="2318385"/>
            <a:ext cx="2712720" cy="2004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16870" y="1631044"/>
            <a:ext cx="8138350" cy="2622297"/>
            <a:chOff x="1403349" y="2070100"/>
            <a:chExt cx="8138350" cy="2622297"/>
          </a:xfrm>
        </p:grpSpPr>
        <p:pic>
          <p:nvPicPr>
            <p:cNvPr id="6" name="图片 5" descr="未标题-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9360" y="3746500"/>
              <a:ext cx="3962339" cy="945897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3349" y="2070100"/>
              <a:ext cx="4446271" cy="1852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154355" y="290366"/>
            <a:ext cx="4162545" cy="1890372"/>
            <a:chOff x="6864522" y="413821"/>
            <a:chExt cx="5509982" cy="215265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4522" y="413821"/>
              <a:ext cx="3049601" cy="215265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10961807" y="1063936"/>
              <a:ext cx="1412697" cy="605564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4991823"/>
            <a:ext cx="2006600" cy="14301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3390630"/>
            <a:ext cx="1534232" cy="1891906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831273" y="2204488"/>
            <a:ext cx="11875" cy="352617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126176" y="2534459"/>
            <a:ext cx="0" cy="2940066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56161" y="1953128"/>
            <a:ext cx="11875" cy="415078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126176" y="5474525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837210" y="5759534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68036" y="6090063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76540" y="2303814"/>
            <a:ext cx="5452134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You like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brown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,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I like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green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You like apples,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I like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grape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s.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You love your </a:t>
            </a:r>
            <a:r>
              <a:rPr lang="en-US" altLang="zh-CN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brorher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best,</a:t>
            </a:r>
          </a:p>
          <a:p>
            <a:r>
              <a:rPr lang="en-US" altLang="zh-CN" sz="3200" dirty="0"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I love my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grandpa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best.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We are different.</a:t>
            </a:r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64891" y="1377402"/>
            <a:ext cx="9608721" cy="5355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观察这些句子，分别</a:t>
            </a:r>
            <a:r>
              <a:rPr lang="zh-CN" altLang="en-US" sz="3200" b="1" smtClean="0">
                <a:latin typeface="楷体" panose="02010609060101010101" pitchFamily="49" charset="-122"/>
                <a:ea typeface="楷体" panose="02010609060101010101" pitchFamily="49" charset="-122"/>
              </a:rPr>
              <a:t>指出带有</a:t>
            </a:r>
            <a:r>
              <a:rPr lang="en-US" sz="3200" b="1" smtClean="0">
                <a:latin typeface="Comic Sans MS" panose="030F0702030302020204" pitchFamily="66" charset="0"/>
                <a:ea typeface="楷体" panose="02010609060101010101" pitchFamily="49" charset="-122"/>
              </a:rPr>
              <a:t>br</a:t>
            </a:r>
            <a:r>
              <a:rPr lang="zh-CN" altLang="en-US" sz="3200" b="1" smtClean="0">
                <a:latin typeface="Comic Sans MS" panose="030F0702030302020204" pitchFamily="66" charset="0"/>
                <a:ea typeface="楷体" panose="02010609060101010101" pitchFamily="49" charset="-122"/>
              </a:rPr>
              <a:t>，</a:t>
            </a:r>
            <a:r>
              <a:rPr lang="en-US" sz="3200" b="1" smtClean="0">
                <a:latin typeface="Comic Sans MS" panose="030F0702030302020204" pitchFamily="66" charset="0"/>
                <a:ea typeface="楷体" panose="02010609060101010101" pitchFamily="49" charset="-122"/>
              </a:rPr>
              <a:t>gr</a:t>
            </a:r>
            <a:r>
              <a:rPr lang="zh-CN" altLang="en-US" sz="3200" b="1" smtClean="0"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单词有哪些。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09930" y="305873"/>
            <a:ext cx="17940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Lead in 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2050" name="Picture 2" descr="F:\图标+国旗+人物图\公司画图-课件用人物\半身男孩1.tif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4325" y="2530135"/>
            <a:ext cx="2499502" cy="331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59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1"/>
          <p:cNvSpPr txBox="1"/>
          <p:nvPr>
            <p:custDataLst>
              <p:tags r:id="rId1"/>
            </p:custDataLst>
          </p:nvPr>
        </p:nvSpPr>
        <p:spPr>
          <a:xfrm>
            <a:off x="3152997" y="1119313"/>
            <a:ext cx="5236646" cy="683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How </a:t>
            </a:r>
            <a:r>
              <a:rPr lang="en-US" altLang="zh-CN" sz="3600" b="1">
                <a:solidFill>
                  <a:srgbClr val="0070C0"/>
                </a:solidFill>
                <a:latin typeface="Comic Sans MS" panose="030F0702030302020204" pitchFamily="66" charset="0"/>
              </a:rPr>
              <a:t>to </a:t>
            </a:r>
            <a:r>
              <a:rPr lang="en-US" altLang="zh-CN" sz="3600" b="1" smtClean="0">
                <a:solidFill>
                  <a:srgbClr val="0070C0"/>
                </a:solidFill>
                <a:latin typeface="Comic Sans MS" panose="030F0702030302020204" pitchFamily="66" charset="0"/>
              </a:rPr>
              <a:t>spell br and gr?</a:t>
            </a:r>
            <a:endParaRPr lang="en-US" altLang="zh-CN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TextBox 31"/>
          <p:cNvSpPr txBox="1"/>
          <p:nvPr>
            <p:custDataLst>
              <p:tags r:id="rId2"/>
            </p:custDataLst>
          </p:nvPr>
        </p:nvSpPr>
        <p:spPr>
          <a:xfrm>
            <a:off x="3251561" y="2194121"/>
            <a:ext cx="6097905" cy="6032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 smtClean="0">
                <a:latin typeface="Comic Sans MS" panose="030F0702030302020204" pitchFamily="66" charset="0"/>
              </a:rPr>
              <a:t>学习</a:t>
            </a:r>
            <a:r>
              <a:rPr lang="en-US" altLang="zh-CN" sz="3200" b="1" smtClean="0">
                <a:latin typeface="Comic Sans MS" panose="030F0702030302020204" pitchFamily="66" charset="0"/>
              </a:rPr>
              <a:t>br/gr</a:t>
            </a:r>
            <a:r>
              <a:rPr lang="zh-CN" altLang="zh-CN" sz="3200" b="1" smtClean="0">
                <a:latin typeface="Comic Sans MS" panose="030F0702030302020204" pitchFamily="66" charset="0"/>
              </a:rPr>
              <a:t>在</a:t>
            </a:r>
            <a:r>
              <a:rPr lang="zh-CN" altLang="zh-CN" sz="3200" b="1" dirty="0">
                <a:latin typeface="Comic Sans MS" panose="030F0702030302020204" pitchFamily="66" charset="0"/>
              </a:rPr>
              <a:t>单词中的</a:t>
            </a:r>
            <a:r>
              <a:rPr lang="zh-CN" altLang="zh-CN" sz="3200" b="1">
                <a:latin typeface="Comic Sans MS" panose="030F0702030302020204" pitchFamily="66" charset="0"/>
              </a:rPr>
              <a:t>发音</a:t>
            </a:r>
            <a:r>
              <a:rPr lang="zh-CN" altLang="zh-CN" sz="3200" b="1" smtClean="0">
                <a:latin typeface="Comic Sans MS" panose="030F0702030302020204" pitchFamily="66" charset="0"/>
              </a:rPr>
              <a:t>规则</a:t>
            </a:r>
            <a:endParaRPr lang="en-US" altLang="zh-CN" sz="3200" b="1" dirty="0">
              <a:latin typeface="Comic Sans MS" panose="030F0702030302020204" pitchFamily="66" charset="0"/>
            </a:endParaRPr>
          </a:p>
        </p:txBody>
      </p:sp>
      <p:sp>
        <p:nvSpPr>
          <p:cNvPr id="2" name="箭头: 下 1"/>
          <p:cNvSpPr/>
          <p:nvPr>
            <p:custDataLst>
              <p:tags r:id="rId3"/>
            </p:custDataLst>
          </p:nvPr>
        </p:nvSpPr>
        <p:spPr>
          <a:xfrm>
            <a:off x="5446643" y="2902226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31"/>
          <p:cNvSpPr txBox="1"/>
          <p:nvPr>
            <p:custDataLst>
              <p:tags r:id="rId4"/>
            </p:custDataLst>
          </p:nvPr>
        </p:nvSpPr>
        <p:spPr>
          <a:xfrm>
            <a:off x="3369438" y="3413593"/>
            <a:ext cx="6572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mtClean="0">
                <a:latin typeface="Comic Sans MS" panose="030F0702030302020204" pitchFamily="66" charset="0"/>
              </a:rPr>
              <a:t>学习</a:t>
            </a:r>
            <a:r>
              <a:rPr lang="en-US" altLang="zh-CN" sz="3200" b="1">
                <a:latin typeface="Comic Sans MS" panose="030F0702030302020204" pitchFamily="66" charset="0"/>
              </a:rPr>
              <a:t>br/gr</a:t>
            </a:r>
            <a:r>
              <a:rPr lang="zh-CN" altLang="zh-CN" sz="3200" b="1" smtClean="0">
                <a:latin typeface="Comic Sans MS" panose="030F0702030302020204" pitchFamily="66" charset="0"/>
              </a:rPr>
              <a:t>在</a:t>
            </a:r>
            <a:r>
              <a:rPr lang="zh-CN" altLang="zh-CN" sz="3200" b="1" dirty="0">
                <a:latin typeface="Comic Sans MS" panose="030F0702030302020204" pitchFamily="66" charset="0"/>
              </a:rPr>
              <a:t>单词中的发音规则</a:t>
            </a:r>
          </a:p>
        </p:txBody>
      </p:sp>
      <p:sp>
        <p:nvSpPr>
          <p:cNvPr id="28" name="箭头: 下 27"/>
          <p:cNvSpPr/>
          <p:nvPr>
            <p:custDataLst>
              <p:tags r:id="rId5"/>
            </p:custDataLst>
          </p:nvPr>
        </p:nvSpPr>
        <p:spPr>
          <a:xfrm>
            <a:off x="5446642" y="4127084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31"/>
          <p:cNvSpPr txBox="1"/>
          <p:nvPr>
            <p:custDataLst>
              <p:tags r:id="rId6"/>
            </p:custDataLst>
          </p:nvPr>
        </p:nvSpPr>
        <p:spPr>
          <a:xfrm>
            <a:off x="3369438" y="4732851"/>
            <a:ext cx="6165850" cy="6299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 smtClean="0">
                <a:latin typeface="Comic Sans MS" panose="030F0702030302020204" pitchFamily="66" charset="0"/>
              </a:rPr>
              <a:t>学习</a:t>
            </a:r>
            <a:r>
              <a:rPr lang="en-US" altLang="zh-CN" sz="3200" b="1">
                <a:latin typeface="Comic Sans MS" panose="030F0702030302020204" pitchFamily="66" charset="0"/>
              </a:rPr>
              <a:t>br/gr</a:t>
            </a:r>
            <a:r>
              <a:rPr lang="zh-CN" altLang="en-US" sz="3200" b="1" smtClean="0">
                <a:latin typeface="Comic Sans MS" panose="030F0702030302020204" pitchFamily="66" charset="0"/>
              </a:rPr>
              <a:t>的</a:t>
            </a:r>
            <a:r>
              <a:rPr lang="zh-CN" altLang="en-US" sz="3200" b="1">
                <a:latin typeface="Comic Sans MS" panose="030F0702030302020204" pitchFamily="66" charset="0"/>
              </a:rPr>
              <a:t>发音</a:t>
            </a:r>
            <a:r>
              <a:rPr lang="zh-CN" altLang="en-US" sz="3200" b="1" smtClean="0">
                <a:latin typeface="Comic Sans MS" panose="030F0702030302020204" pitchFamily="66" charset="0"/>
              </a:rPr>
              <a:t>要领</a:t>
            </a:r>
            <a:endParaRPr lang="en-US" altLang="zh-CN" sz="3200" b="1" dirty="0">
              <a:latin typeface="Comic Sans MS" panose="030F0702030302020204" pitchFamily="66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3080243" cy="106877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73040" y="315979"/>
            <a:ext cx="26356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Presentation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536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bldLvl="0" animBg="1"/>
      <p:bldP spid="27" grpId="0"/>
      <p:bldP spid="28" grpId="0" bldLvl="0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69992" y="1127038"/>
            <a:ext cx="9096427" cy="543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4"/>
          <p:cNvSpPr txBox="1"/>
          <p:nvPr>
            <p:custDataLst>
              <p:tags r:id="rId2"/>
            </p:custDataLst>
          </p:nvPr>
        </p:nvSpPr>
        <p:spPr>
          <a:xfrm rot="1135257">
            <a:off x="2341857" y="1517978"/>
            <a:ext cx="118373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br</a:t>
            </a:r>
            <a:r>
              <a:rPr lang="en-US" altLang="zh-CN" sz="2800" b="1" smtClean="0">
                <a:latin typeface="Comic Sans MS" panose="030F0702030302020204" pitchFamily="66" charset="0"/>
                <a:cs typeface="Comic Sans MS" panose="030F0702030302020204" pitchFamily="66" charset="0"/>
              </a:rPr>
              <a:t>own</a:t>
            </a:r>
            <a:endParaRPr lang="zh-CN" altLang="en-US" sz="2800" b="1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3" name="TextBox 5"/>
          <p:cNvSpPr txBox="1"/>
          <p:nvPr>
            <p:custDataLst>
              <p:tags r:id="rId3"/>
            </p:custDataLst>
          </p:nvPr>
        </p:nvSpPr>
        <p:spPr>
          <a:xfrm rot="20642285">
            <a:off x="4093210" y="1437640"/>
            <a:ext cx="14706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mtClean="0">
                <a:latin typeface="Comic Sans MS" panose="030F0702030302020204" pitchFamily="66" charset="0"/>
                <a:cs typeface="Comic Sans MS" panose="030F0702030302020204" pitchFamily="66" charset="0"/>
              </a:rPr>
              <a:t>li</a:t>
            </a:r>
            <a:r>
              <a:rPr lang="en-US" altLang="zh-CN" sz="2800" b="1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br</a:t>
            </a:r>
            <a:r>
              <a:rPr lang="en-US" altLang="zh-CN" sz="2800" b="1" smtClean="0">
                <a:latin typeface="Comic Sans MS" panose="030F0702030302020204" pitchFamily="66" charset="0"/>
                <a:cs typeface="Comic Sans MS" panose="030F0702030302020204" pitchFamily="66" charset="0"/>
              </a:rPr>
              <a:t>ary</a:t>
            </a:r>
            <a:endParaRPr lang="zh-CN" altLang="en-US" sz="2800" b="1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4" name="TextBox 6"/>
          <p:cNvSpPr txBox="1"/>
          <p:nvPr>
            <p:custDataLst>
              <p:tags r:id="rId4"/>
            </p:custDataLst>
          </p:nvPr>
        </p:nvSpPr>
        <p:spPr>
          <a:xfrm rot="949098">
            <a:off x="5927090" y="1508760"/>
            <a:ext cx="17951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br</a:t>
            </a:r>
            <a:r>
              <a:rPr lang="en-US" altLang="zh-CN" sz="2800" b="1" smtClean="0">
                <a:latin typeface="Comic Sans MS" panose="030F0702030302020204" pitchFamily="66" charset="0"/>
                <a:cs typeface="Comic Sans MS" panose="030F0702030302020204" pitchFamily="66" charset="0"/>
              </a:rPr>
              <a:t>other</a:t>
            </a:r>
            <a:endParaRPr lang="zh-CN" altLang="en-US" sz="2800" b="1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3" name="TextBox 7"/>
          <p:cNvSpPr txBox="1"/>
          <p:nvPr>
            <p:custDataLst>
              <p:tags r:id="rId5"/>
            </p:custDataLst>
          </p:nvPr>
        </p:nvSpPr>
        <p:spPr>
          <a:xfrm rot="20453420">
            <a:off x="7706011" y="1351516"/>
            <a:ext cx="19217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mtClean="0">
                <a:latin typeface="Comic Sans MS" panose="030F0702030302020204" pitchFamily="66" charset="0"/>
                <a:cs typeface="Comic Sans MS" panose="030F0702030302020204" pitchFamily="66" charset="0"/>
              </a:rPr>
              <a:t>um</a:t>
            </a:r>
            <a:r>
              <a:rPr lang="en-US" altLang="zh-CN" sz="2800" b="1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br</a:t>
            </a:r>
            <a:r>
              <a:rPr lang="en-US" altLang="zh-CN" sz="2800" b="1" smtClean="0">
                <a:latin typeface="Comic Sans MS" panose="030F0702030302020204" pitchFamily="66" charset="0"/>
                <a:cs typeface="Comic Sans MS" panose="030F0702030302020204" pitchFamily="66" charset="0"/>
              </a:rPr>
              <a:t>ella</a:t>
            </a:r>
            <a:endParaRPr lang="zh-CN" altLang="en-US" sz="2800" b="1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4" name="TextBox 8"/>
          <p:cNvSpPr txBox="1"/>
          <p:nvPr>
            <p:custDataLst>
              <p:tags r:id="rId6"/>
            </p:custDataLst>
          </p:nvPr>
        </p:nvSpPr>
        <p:spPr>
          <a:xfrm rot="20778534">
            <a:off x="4090035" y="3994150"/>
            <a:ext cx="1523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gr</a:t>
            </a:r>
            <a:r>
              <a:rPr lang="en-US" altLang="zh-CN" sz="2800" b="1" smtClean="0">
                <a:latin typeface="Comic Sans MS" panose="030F0702030302020204" pitchFamily="66" charset="0"/>
                <a:cs typeface="Comic Sans MS" panose="030F0702030302020204" pitchFamily="66" charset="0"/>
              </a:rPr>
              <a:t>apes</a:t>
            </a:r>
            <a:endParaRPr lang="zh-CN" altLang="en-US" sz="2800" b="1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5" name="TextBox 9"/>
          <p:cNvSpPr txBox="1"/>
          <p:nvPr>
            <p:custDataLst>
              <p:tags r:id="rId7"/>
            </p:custDataLst>
          </p:nvPr>
        </p:nvSpPr>
        <p:spPr>
          <a:xfrm rot="777544">
            <a:off x="2503776" y="4030467"/>
            <a:ext cx="161254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gr</a:t>
            </a:r>
            <a:r>
              <a:rPr lang="en-US" altLang="zh-CN" sz="2800" b="1" smtClean="0">
                <a:latin typeface="Comic Sans MS" panose="030F0702030302020204" pitchFamily="66" charset="0"/>
                <a:cs typeface="Comic Sans MS" panose="030F0702030302020204" pitchFamily="66" charset="0"/>
              </a:rPr>
              <a:t>een</a:t>
            </a:r>
            <a:endParaRPr lang="zh-CN" altLang="en-US" sz="2800" b="1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6" name="TextBox 10"/>
          <p:cNvSpPr txBox="1"/>
          <p:nvPr>
            <p:custDataLst>
              <p:tags r:id="rId8"/>
            </p:custDataLst>
          </p:nvPr>
        </p:nvSpPr>
        <p:spPr>
          <a:xfrm rot="20778534">
            <a:off x="7759218" y="4040113"/>
            <a:ext cx="118373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gr</a:t>
            </a:r>
            <a:r>
              <a:rPr lang="en-US" altLang="zh-CN" sz="2800" b="1" smtClean="0">
                <a:latin typeface="Comic Sans MS" panose="030F0702030302020204" pitchFamily="66" charset="0"/>
                <a:cs typeface="Comic Sans MS" panose="030F0702030302020204" pitchFamily="66" charset="0"/>
              </a:rPr>
              <a:t>ow</a:t>
            </a:r>
            <a:endParaRPr lang="zh-CN" altLang="en-US" sz="2800" b="1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7" name="TextBox 11"/>
          <p:cNvSpPr txBox="1"/>
          <p:nvPr>
            <p:custDataLst>
              <p:tags r:id="rId9"/>
            </p:custDataLst>
          </p:nvPr>
        </p:nvSpPr>
        <p:spPr>
          <a:xfrm rot="519356">
            <a:off x="5871845" y="4039235"/>
            <a:ext cx="1739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gr</a:t>
            </a:r>
            <a:r>
              <a:rPr lang="en-US" altLang="zh-CN" sz="2800" b="1" smtClean="0">
                <a:latin typeface="Comic Sans MS" panose="030F0702030302020204" pitchFamily="66" charset="0"/>
                <a:cs typeface="Comic Sans MS" panose="030F0702030302020204" pitchFamily="66" charset="0"/>
              </a:rPr>
              <a:t>andpa</a:t>
            </a:r>
            <a:endParaRPr lang="zh-CN" altLang="en-US" sz="2800" b="1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89660" y="1245235"/>
            <a:ext cx="727075" cy="67437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br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059180" y="3601085"/>
            <a:ext cx="727075" cy="67437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gr</a:t>
            </a:r>
          </a:p>
        </p:txBody>
      </p:sp>
      <p:sp>
        <p:nvSpPr>
          <p:cNvPr id="18" name="文本框 8"/>
          <p:cNvSpPr txBox="1"/>
          <p:nvPr/>
        </p:nvSpPr>
        <p:spPr>
          <a:xfrm>
            <a:off x="777368" y="605963"/>
            <a:ext cx="4736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read.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485737"/>
            <a:ext cx="605641" cy="746835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228" y="106668"/>
            <a:ext cx="8382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矩形 25"/>
          <p:cNvSpPr/>
          <p:nvPr/>
        </p:nvSpPr>
        <p:spPr>
          <a:xfrm>
            <a:off x="5027900" y="217971"/>
            <a:ext cx="2178802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</a:t>
            </a:r>
            <a:r>
              <a:rPr lang="en-US" altLang="zh-CN" sz="3200" b="1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spell</a:t>
            </a:r>
          </a:p>
        </p:txBody>
      </p:sp>
      <p:pic>
        <p:nvPicPr>
          <p:cNvPr id="6" name="read, listen and chant1.mp3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100654" y="56986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43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13" grpId="0"/>
      <p:bldP spid="14" grpId="0"/>
      <p:bldP spid="15" grpId="0"/>
      <p:bldP spid="16" grpId="0"/>
      <p:bldP spid="17" grpId="0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4448173" y="3794074"/>
            <a:ext cx="5549265" cy="9442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altLang="zh-CN" sz="4000" dirty="0">
                <a:latin typeface="Comic Sans MS" panose="030F0702030302020204" pitchFamily="66" charset="0"/>
                <a:cs typeface="Comic Sans MS" panose="030F0702030302020204" pitchFamily="66" charset="0"/>
              </a:rPr>
              <a:t>I like brown best.</a:t>
            </a:r>
            <a:endParaRPr lang="en-US" sz="40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4448173" y="1663065"/>
            <a:ext cx="6311265" cy="9658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br</a:t>
            </a:r>
            <a:r>
              <a:rPr lang="en-US" sz="480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own/</a:t>
            </a:r>
            <a:r>
              <a:rPr lang="en-US" sz="480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br</a:t>
            </a:r>
            <a:r>
              <a:rPr lang="en-US" sz="4800" smtClean="0">
                <a:latin typeface="Comic Sans MS" panose="030F0702030302020204" pitchFamily="66" charset="0"/>
                <a:cs typeface="Comic Sans MS" panose="030F0702030302020204" pitchFamily="66" charset="0"/>
              </a:rPr>
              <a:t>aʊn</a:t>
            </a:r>
            <a:r>
              <a:rPr lang="en-US" sz="480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/</a:t>
            </a:r>
          </a:p>
          <a:p>
            <a:r>
              <a:rPr lang="zh-CN" sz="4800" b="1" smtClean="0">
                <a:latin typeface="楷体" pitchFamily="49" charset="-122"/>
                <a:ea typeface="楷体" pitchFamily="49" charset="-122"/>
                <a:cs typeface="Comic Sans MS" panose="030F0702030302020204" pitchFamily="66" charset="0"/>
              </a:rPr>
              <a:t>棕色</a:t>
            </a:r>
            <a:r>
              <a:rPr lang="zh-CN" sz="4800" b="1" dirty="0">
                <a:latin typeface="楷体" pitchFamily="49" charset="-122"/>
                <a:ea typeface="楷体" pitchFamily="49" charset="-122"/>
                <a:cs typeface="Comic Sans MS" panose="030F0702030302020204" pitchFamily="66" charset="0"/>
              </a:rPr>
              <a:t>的</a:t>
            </a:r>
          </a:p>
        </p:txBody>
      </p:sp>
      <p:sp>
        <p:nvSpPr>
          <p:cNvPr id="8" name="文本框 8"/>
          <p:cNvSpPr txBox="1"/>
          <p:nvPr/>
        </p:nvSpPr>
        <p:spPr>
          <a:xfrm>
            <a:off x="701167" y="440160"/>
            <a:ext cx="3137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Read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the words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。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90" y="298470"/>
            <a:ext cx="605641" cy="7468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9" b="89796" l="3004" r="952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72" y="2153782"/>
            <a:ext cx="3742998" cy="25923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5" grpId="0" bldLvl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4636211" y="1208289"/>
            <a:ext cx="6459855" cy="12198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54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li</a:t>
            </a: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br</a:t>
            </a:r>
            <a:r>
              <a:rPr lang="en-US" sz="54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ary/</a:t>
            </a:r>
            <a:r>
              <a:rPr lang="en-US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ˈ</a:t>
            </a:r>
            <a:r>
              <a:rPr lang="en-US" sz="5400" err="1">
                <a:latin typeface="Comic Sans MS" panose="030F0702030302020204" pitchFamily="66" charset="0"/>
                <a:cs typeface="Comic Sans MS" panose="030F0702030302020204" pitchFamily="66" charset="0"/>
              </a:rPr>
              <a:t>laɪ</a:t>
            </a:r>
            <a:r>
              <a:rPr lang="en-US" sz="5400" err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br</a:t>
            </a:r>
            <a:r>
              <a:rPr lang="en-US" sz="5400" err="1">
                <a:latin typeface="Comic Sans MS" panose="030F0702030302020204" pitchFamily="66" charset="0"/>
                <a:cs typeface="Comic Sans MS" panose="030F0702030302020204" pitchFamily="66" charset="0"/>
              </a:rPr>
              <a:t>əri</a:t>
            </a:r>
            <a:r>
              <a:rPr lang="en-US" sz="540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/</a:t>
            </a: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636211" y="3314700"/>
            <a:ext cx="7298335" cy="8632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altLang="zh-CN" sz="4000" dirty="0">
                <a:latin typeface="Comic Sans MS" panose="030F0702030302020204" pitchFamily="66" charset="0"/>
                <a:cs typeface="Comic Sans MS" panose="030F0702030302020204" pitchFamily="66" charset="0"/>
              </a:rPr>
              <a:t>We read books in the library.</a:t>
            </a:r>
            <a:endParaRPr lang="en-US" sz="40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70" y="1545173"/>
            <a:ext cx="3823005" cy="26327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4565650" y="2141220"/>
            <a:ext cx="6682740" cy="12877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5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br</a:t>
            </a:r>
            <a:r>
              <a:rPr lang="en-US" sz="5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other/</a:t>
            </a:r>
            <a:r>
              <a:rPr lang="en-US" sz="5400">
                <a:latin typeface="Comic Sans MS" panose="030F0702030302020204" pitchFamily="66" charset="0"/>
                <a:cs typeface="Comic Sans MS" panose="030F0702030302020204" pitchFamily="66" charset="0"/>
              </a:rPr>
              <a:t>ˈ</a:t>
            </a:r>
            <a:r>
              <a:rPr lang="en-US" sz="5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br</a:t>
            </a:r>
            <a:r>
              <a:rPr lang="en-US" sz="5400">
                <a:latin typeface="Comic Sans MS" panose="030F0702030302020204" pitchFamily="66" charset="0"/>
                <a:cs typeface="Comic Sans MS" panose="030F0702030302020204" pitchFamily="66" charset="0"/>
              </a:rPr>
              <a:t>ʌðə(r</a:t>
            </a:r>
            <a:r>
              <a:rPr lang="en-US" sz="5400" smtClean="0">
                <a:latin typeface="Comic Sans MS" panose="030F0702030302020204" pitchFamily="66" charset="0"/>
                <a:cs typeface="Comic Sans MS" panose="030F0702030302020204" pitchFamily="66" charset="0"/>
              </a:rPr>
              <a:t>)</a:t>
            </a:r>
            <a:r>
              <a:rPr lang="en-US" sz="540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/</a:t>
            </a: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766180" y="4263616"/>
            <a:ext cx="6558915" cy="9880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They are brothers.</a:t>
            </a:r>
            <a:endParaRPr lang="en-US" sz="40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8003" y="2343150"/>
            <a:ext cx="3317026" cy="290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djZWYzNWRlMTM2NWY2ODAxZjFiZmExYWJmYWRhNz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</a:spPr>
      <a:bodyPr wrap="square">
        <a:noAutofit/>
      </a:bodyPr>
      <a:lstStyle>
        <a:defPPr>
          <a:lnSpc>
            <a:spcPct val="120000"/>
          </a:lnSpc>
          <a:defRPr lang="zh-CN" altLang="en-US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863</Words>
  <Application>Microsoft Office PowerPoint</Application>
  <PresentationFormat>自定义</PresentationFormat>
  <Paragraphs>224</Paragraphs>
  <Slides>30</Slides>
  <Notes>17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1" baseType="lpstr"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qwe</cp:lastModifiedBy>
  <cp:revision>992</cp:revision>
  <dcterms:created xsi:type="dcterms:W3CDTF">2019-08-19T07:47:00Z</dcterms:created>
  <dcterms:modified xsi:type="dcterms:W3CDTF">2024-03-07T02:21:18Z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26243F3EAECF4314875ABDBE8DADAC76_13</vt:lpwstr>
  </property>
  <property fmtid="{D5CDD505-2E9C-101B-9397-08002B2CF9AE}" pid="3" name="KSOProductBuildVer">
    <vt:lpwstr>2052-12.1.0.16120</vt:lpwstr>
  </property>
</Properties>
</file>