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5"/>
  </p:notesMasterIdLst>
  <p:handoutMasterIdLst>
    <p:handoutMasterId r:id="rId26"/>
  </p:handoutMasterIdLst>
  <p:sldIdLst>
    <p:sldId id="265" r:id="rId3"/>
    <p:sldId id="30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11" r:id="rId13"/>
    <p:sldId id="324" r:id="rId14"/>
    <p:sldId id="279" r:id="rId15"/>
    <p:sldId id="302" r:id="rId16"/>
    <p:sldId id="312" r:id="rId17"/>
    <p:sldId id="313" r:id="rId18"/>
    <p:sldId id="272" r:id="rId19"/>
    <p:sldId id="294" r:id="rId20"/>
    <p:sldId id="295" r:id="rId21"/>
    <p:sldId id="314" r:id="rId22"/>
    <p:sldId id="280" r:id="rId23"/>
    <p:sldId id="27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BF33"/>
    <a:srgbClr val="9379F1"/>
    <a:srgbClr val="37CBFF"/>
    <a:srgbClr val="FA4CD5"/>
    <a:srgbClr val="FF00FF"/>
    <a:srgbClr val="F0C2C7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1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991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53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&#36229;&#38142;&#25509;&#25991;&#20214;/chant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6344535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589220" y="2633515"/>
            <a:ext cx="5663733" cy="3102042"/>
            <a:chOff x="-209932" y="2289482"/>
            <a:chExt cx="5663733" cy="3102042"/>
          </a:xfrm>
        </p:grpSpPr>
        <p:sp>
          <p:nvSpPr>
            <p:cNvPr id="54" name="文本框 7"/>
            <p:cNvSpPr txBox="1"/>
            <p:nvPr/>
          </p:nvSpPr>
          <p:spPr>
            <a:xfrm>
              <a:off x="-209932" y="2289482"/>
              <a:ext cx="56637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2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</a:t>
              </a:r>
              <a:r>
                <a:rPr lang="en-US" altLang="zh-CN" sz="4000" b="1" dirty="0" err="1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favourite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season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18473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A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45193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spell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>
                  <a:alpha val="94902"/>
                </a:srgbClr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731521"/>
            <a:ext cx="7748942" cy="536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1321" y="484774"/>
            <a:ext cx="5978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and read.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31064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own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8120" y="13258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ary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5920" y="1346180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other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9439" y="1343650"/>
            <a:ext cx="2874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um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ella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359664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een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0" y="36321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apes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0200" y="3632180"/>
            <a:ext cx="1996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andpa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1840" y="36524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ow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5" name="A Let's spel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18.148438" end="117152.0390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9120" y="484774"/>
            <a:ext cx="64008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6893" y="484774"/>
            <a:ext cx="6308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Can you read them quickly?</a:t>
            </a:r>
          </a:p>
        </p:txBody>
      </p:sp>
      <p:sp>
        <p:nvSpPr>
          <p:cNvPr id="13" name="文本框 33"/>
          <p:cNvSpPr txBox="1"/>
          <p:nvPr/>
        </p:nvSpPr>
        <p:spPr>
          <a:xfrm>
            <a:off x="8343375" y="1587748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点击画面 播放视频</a:t>
            </a:r>
          </a:p>
        </p:txBody>
      </p:sp>
      <p:pic>
        <p:nvPicPr>
          <p:cNvPr id="1027" name="Picture 3" descr="C:\Users\Administrator\Desktop\未标题-1.jpg"/>
          <p:cNvPicPr>
            <a:picLocks noChangeAspect="1" noChangeArrowheads="1"/>
          </p:cNvPicPr>
          <p:nvPr/>
        </p:nvPicPr>
        <p:blipFill>
          <a:blip r:embed="rId2"/>
          <a:srcRect l="39977" t="45626" r="40164" b="424"/>
          <a:stretch>
            <a:fillRect/>
          </a:stretch>
        </p:blipFill>
        <p:spPr bwMode="auto">
          <a:xfrm>
            <a:off x="257142" y="1928815"/>
            <a:ext cx="1201157" cy="207169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-19090" y="4400544"/>
            <a:ext cx="2219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andpa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9893" y="4371973"/>
            <a:ext cx="2205045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ow</a:t>
            </a: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15" name="Picture 3" descr="C:\Users\Administrator\Desktop\未标题-1.jpg"/>
          <p:cNvPicPr>
            <a:picLocks noChangeAspect="1" noChangeArrowheads="1"/>
          </p:cNvPicPr>
          <p:nvPr/>
        </p:nvPicPr>
        <p:blipFill>
          <a:blip r:embed="rId2"/>
          <a:srcRect l="58981" t="45626" r="20490" b="424"/>
          <a:stretch>
            <a:fillRect/>
          </a:stretch>
        </p:blipFill>
        <p:spPr bwMode="auto">
          <a:xfrm>
            <a:off x="3114619" y="1971665"/>
            <a:ext cx="1233633" cy="2071699"/>
          </a:xfrm>
          <a:prstGeom prst="rect">
            <a:avLst/>
          </a:prstGeom>
          <a:noFill/>
        </p:spPr>
      </p:pic>
      <p:pic>
        <p:nvPicPr>
          <p:cNvPr id="16" name="Picture 3" descr="C:\Users\Administrator\Desktop\未标题-1.jpg"/>
          <p:cNvPicPr>
            <a:picLocks noChangeAspect="1" noChangeArrowheads="1"/>
          </p:cNvPicPr>
          <p:nvPr/>
        </p:nvPicPr>
        <p:blipFill>
          <a:blip r:embed="rId2"/>
          <a:srcRect t="45277" r="78877" b="1123"/>
          <a:stretch>
            <a:fillRect/>
          </a:stretch>
        </p:blipFill>
        <p:spPr bwMode="auto">
          <a:xfrm>
            <a:off x="1638255" y="1971676"/>
            <a:ext cx="1189550" cy="192882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695403" y="4443406"/>
            <a:ext cx="1219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een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52896" y="4400548"/>
            <a:ext cx="1762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apes</a:t>
            </a:r>
          </a:p>
        </p:txBody>
      </p:sp>
      <p:pic>
        <p:nvPicPr>
          <p:cNvPr id="24" name="Picture 3" descr="C:\Users\Administrator\Desktop\未标题-1.jpg"/>
          <p:cNvPicPr>
            <a:picLocks noChangeAspect="1" noChangeArrowheads="1"/>
          </p:cNvPicPr>
          <p:nvPr/>
        </p:nvPicPr>
        <p:blipFill>
          <a:blip r:embed="rId2"/>
          <a:srcRect l="21123" t="45277" r="59019" b="1123"/>
          <a:stretch>
            <a:fillRect/>
          </a:stretch>
        </p:blipFill>
        <p:spPr bwMode="auto">
          <a:xfrm>
            <a:off x="4614797" y="2028812"/>
            <a:ext cx="1118343" cy="1928827"/>
          </a:xfrm>
          <a:prstGeom prst="rect">
            <a:avLst/>
          </a:prstGeom>
          <a:noFill/>
        </p:spPr>
      </p:pic>
      <p:pic>
        <p:nvPicPr>
          <p:cNvPr id="25" name="Picture 3" descr="C:\Users\Administrator\Desktop\未标题-1.jpg"/>
          <p:cNvPicPr>
            <a:picLocks noChangeAspect="1" noChangeArrowheads="1"/>
          </p:cNvPicPr>
          <p:nvPr/>
        </p:nvPicPr>
        <p:blipFill>
          <a:blip r:embed="rId2"/>
          <a:srcRect l="39977" t="233" r="40164" b="46910"/>
          <a:stretch>
            <a:fillRect/>
          </a:stretch>
        </p:blipFill>
        <p:spPr bwMode="auto">
          <a:xfrm>
            <a:off x="5914989" y="1871663"/>
            <a:ext cx="1167637" cy="1985975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953096" y="4457704"/>
            <a:ext cx="2205045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other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39001" y="4457697"/>
            <a:ext cx="2205045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um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ella</a:t>
            </a:r>
          </a:p>
        </p:txBody>
      </p:sp>
      <p:pic>
        <p:nvPicPr>
          <p:cNvPr id="28" name="Picture 3" descr="C:\Users\Administrator\Desktop\未标题-1.jpg"/>
          <p:cNvPicPr>
            <a:picLocks noChangeAspect="1" noChangeArrowheads="1"/>
          </p:cNvPicPr>
          <p:nvPr/>
        </p:nvPicPr>
        <p:blipFill>
          <a:blip r:embed="rId2"/>
          <a:srcRect l="59761" t="233" r="19971" b="46910"/>
          <a:stretch>
            <a:fillRect/>
          </a:stretch>
        </p:blipFill>
        <p:spPr bwMode="auto">
          <a:xfrm>
            <a:off x="7429462" y="1914513"/>
            <a:ext cx="1191691" cy="1985975"/>
          </a:xfrm>
          <a:prstGeom prst="rect">
            <a:avLst/>
          </a:prstGeom>
          <a:noFill/>
        </p:spPr>
      </p:pic>
      <p:pic>
        <p:nvPicPr>
          <p:cNvPr id="29" name="Picture 3" descr="C:\Users\Administrator\Desktop\未标题-1.jpg"/>
          <p:cNvPicPr>
            <a:picLocks noChangeAspect="1" noChangeArrowheads="1"/>
          </p:cNvPicPr>
          <p:nvPr/>
        </p:nvPicPr>
        <p:blipFill>
          <a:blip r:embed="rId2"/>
          <a:srcRect r="78877" b="46910"/>
          <a:stretch>
            <a:fillRect/>
          </a:stretch>
        </p:blipFill>
        <p:spPr bwMode="auto">
          <a:xfrm>
            <a:off x="10625498" y="1771637"/>
            <a:ext cx="1352182" cy="2171713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10539399" y="4529128"/>
            <a:ext cx="1438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own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10639" y="4514853"/>
            <a:ext cx="14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li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ary</a:t>
            </a:r>
          </a:p>
        </p:txBody>
      </p:sp>
      <p:pic>
        <p:nvPicPr>
          <p:cNvPr id="32" name="Picture 3" descr="C:\Users\Administrator\Desktop\未标题-1.jpg"/>
          <p:cNvPicPr>
            <a:picLocks noChangeAspect="1" noChangeArrowheads="1"/>
          </p:cNvPicPr>
          <p:nvPr/>
        </p:nvPicPr>
        <p:blipFill>
          <a:blip r:embed="rId2"/>
          <a:srcRect l="20899" r="59688" b="46910"/>
          <a:stretch>
            <a:fillRect/>
          </a:stretch>
        </p:blipFill>
        <p:spPr bwMode="auto">
          <a:xfrm>
            <a:off x="8986800" y="1757349"/>
            <a:ext cx="1242673" cy="217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6" grpId="0"/>
      <p:bldP spid="27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201" y="502168"/>
            <a:ext cx="4499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Let’s chant together.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0280" y="1025388"/>
            <a:ext cx="64465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Green grapes grow,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Green grapes grow,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Grandpa and my brother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Watch green grapes grow.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Brown bread bakes,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Brown bread bakes,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Grandpa and my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brother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Watch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brown bread bake.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endParaRPr lang="en-US" altLang="zh-CN" sz="4000" dirty="0" smtClean="0">
              <a:latin typeface="Comic Sans MS" panose="030F0702030302020204" pitchFamily="66" charset="0"/>
            </a:endParaRPr>
          </a:p>
        </p:txBody>
      </p:sp>
      <p:pic>
        <p:nvPicPr>
          <p:cNvPr id="5" name="A Let's spel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560" end="14593.3300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9160" y="502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43393" y="1909506"/>
            <a:ext cx="68861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将全班分成八个人一组，每个小组排成一个长队，请第一位学生选其中一个词，小声告诉下一位学生，如此这样，直到小声传到本队的最后一名学生时，就请这位最后的学生大声说出他所听到的单词，然后请第一名学生也大声说出自己刚一开始传给第二名学生的单词，这样就可以判断出他们一组，每个组员是否都传递了正确的读音。</a:t>
            </a:r>
          </a:p>
        </p:txBody>
      </p:sp>
      <p:sp>
        <p:nvSpPr>
          <p:cNvPr id="27" name="TextBox 7"/>
          <p:cNvSpPr txBox="1"/>
          <p:nvPr/>
        </p:nvSpPr>
        <p:spPr>
          <a:xfrm>
            <a:off x="674042" y="859481"/>
            <a:ext cx="3215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Passing Words.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0012" y="1630341"/>
            <a:ext cx="47615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green 	  brown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grow		  grandma  breakfast  brother  grass  	   grapes  library  	   great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/>
          <p:cNvSpPr/>
          <p:nvPr/>
        </p:nvSpPr>
        <p:spPr>
          <a:xfrm>
            <a:off x="723439" y="3265691"/>
            <a:ext cx="4984501" cy="2371757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810249" y="3243231"/>
            <a:ext cx="5762616" cy="2371757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1214432" y="2943203"/>
            <a:ext cx="728662" cy="728662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7"/>
          <p:cNvSpPr txBox="1"/>
          <p:nvPr/>
        </p:nvSpPr>
        <p:spPr>
          <a:xfrm>
            <a:off x="1323945" y="3014625"/>
            <a:ext cx="570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 smtClean="0">
                <a:latin typeface="Comic Sans MS" panose="030F0702030302020204" pitchFamily="66" charset="0"/>
              </a:rPr>
              <a:t>br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9886997" y="2857494"/>
            <a:ext cx="728662" cy="728662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7"/>
          <p:cNvSpPr txBox="1"/>
          <p:nvPr/>
        </p:nvSpPr>
        <p:spPr>
          <a:xfrm>
            <a:off x="9996510" y="2928916"/>
            <a:ext cx="548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 smtClean="0">
                <a:latin typeface="Comic Sans MS" panose="030F0702030302020204" pitchFamily="66" charset="0"/>
              </a:rPr>
              <a:t>gr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85912" y="1128717"/>
            <a:ext cx="9786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green 	brown  	grow		grandma  	breakfast  brother  	grass  	grapes  	library  	great</a:t>
            </a:r>
          </a:p>
        </p:txBody>
      </p:sp>
      <p:cxnSp>
        <p:nvCxnSpPr>
          <p:cNvPr id="43" name="直接连接符 42"/>
          <p:cNvCxnSpPr/>
          <p:nvPr/>
        </p:nvCxnSpPr>
        <p:spPr>
          <a:xfrm>
            <a:off x="1085840" y="4271966"/>
            <a:ext cx="4443413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1095332" y="5072074"/>
            <a:ext cx="4443413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6095992" y="4229100"/>
            <a:ext cx="5033961" cy="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6105484" y="5029200"/>
            <a:ext cx="5053044" cy="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252510" y="3680435"/>
            <a:ext cx="4948265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brown  	breakfast 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brother  	library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86436" y="3620458"/>
            <a:ext cx="5676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green 	grow		grandma  	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grass  	grapes  	  great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723439" y="262272"/>
            <a:ext cx="6057815" cy="480131"/>
            <a:chOff x="597968" y="248037"/>
            <a:chExt cx="6057815" cy="480131"/>
          </a:xfrm>
        </p:grpSpPr>
        <p:grpSp>
          <p:nvGrpSpPr>
            <p:cNvPr id="19" name="组合 28"/>
            <p:cNvGrpSpPr/>
            <p:nvPr/>
          </p:nvGrpSpPr>
          <p:grpSpPr>
            <a:xfrm>
              <a:off x="597968" y="248037"/>
              <a:ext cx="4396162" cy="480131"/>
              <a:chOff x="3207064" y="344600"/>
              <a:chExt cx="2890093" cy="480131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4300158" y="344600"/>
                <a:ext cx="1796999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Read and group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23" name="ïŝḻiḓê"/>
              <p:cNvSpPr/>
              <p:nvPr/>
            </p:nvSpPr>
            <p:spPr bwMode="auto">
              <a:xfrm>
                <a:off x="3207064" y="38932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ïŝḻiḓê"/>
            <p:cNvSpPr/>
            <p:nvPr/>
          </p:nvSpPr>
          <p:spPr bwMode="auto">
            <a:xfrm flipH="1">
              <a:off x="4994130" y="274072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7"/>
          <p:cNvSpPr txBox="1"/>
          <p:nvPr/>
        </p:nvSpPr>
        <p:spPr>
          <a:xfrm>
            <a:off x="971321" y="416688"/>
            <a:ext cx="1385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B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ingo.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35" name="图片 3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157288" y="4815780"/>
            <a:ext cx="9786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green 	brown  	grow		grandma  	breakfast  brother  	grass  	grapes  	library  	great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3892" y="1185864"/>
            <a:ext cx="97869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给学生分发数张九格纸（横向三个格，竖向也三个格），在屏幕上显示所有要听写的单词，一旦有不会写的，就可以按照屏幕抄下所听到的单词，在听写的时候，学生可以随心所欲的把所听到的单词写在任意一个方格里，当你写出的单词无论是横向、竖向还是斜向，只要有一种情况的三个单词都含有</a:t>
            </a:r>
            <a:r>
              <a:rPr lang="en-US" sz="2800" dirty="0" err="1" smtClean="0">
                <a:latin typeface="楷体" panose="02010609060101010101" pitchFamily="49" charset="-122"/>
                <a:ea typeface="楷体" panose="02010609060101010101" pitchFamily="49" charset="-122"/>
              </a:rPr>
              <a:t>br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，或都含有</a:t>
            </a:r>
            <a:r>
              <a:rPr lang="en-US" sz="2800" dirty="0" err="1" smtClean="0">
                <a:latin typeface="楷体" panose="02010609060101010101" pitchFamily="49" charset="-122"/>
                <a:ea typeface="楷体" panose="02010609060101010101" pitchFamily="49" charset="-122"/>
              </a:rPr>
              <a:t>gr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，你就可以喊出“</a:t>
            </a:r>
            <a:r>
              <a:rPr 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Bingo</a:t>
            </a:r>
            <a:r>
              <a:rPr 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”，并且圈出这组单词。</a:t>
            </a: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每一次喊出“</a:t>
            </a:r>
            <a:r>
              <a:rPr 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Bingo</a:t>
            </a:r>
            <a:r>
              <a:rPr 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”时，就给同桌看一眼，让同桌确认自己“</a:t>
            </a:r>
            <a:r>
              <a:rPr 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Bingo</a:t>
            </a:r>
            <a:r>
              <a:rPr 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”是否正确。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/>
          <p:cNvSpPr/>
          <p:nvPr/>
        </p:nvSpPr>
        <p:spPr>
          <a:xfrm flipV="1">
            <a:off x="680575" y="1553287"/>
            <a:ext cx="2205500" cy="655130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1057264" y="4900638"/>
            <a:ext cx="5029211" cy="14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V="1">
            <a:off x="1066756" y="5700713"/>
            <a:ext cx="5076869" cy="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81050" y="1457319"/>
            <a:ext cx="160499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Grandpa</a:t>
            </a:r>
          </a:p>
        </p:txBody>
      </p:sp>
      <p:sp>
        <p:nvSpPr>
          <p:cNvPr id="17" name="圆角矩形 16"/>
          <p:cNvSpPr/>
          <p:nvPr/>
        </p:nvSpPr>
        <p:spPr>
          <a:xfrm flipV="1">
            <a:off x="666712" y="2571744"/>
            <a:ext cx="2205500" cy="655130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7187" y="2475776"/>
            <a:ext cx="19046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Grandma</a:t>
            </a:r>
          </a:p>
        </p:txBody>
      </p:sp>
      <p:sp>
        <p:nvSpPr>
          <p:cNvPr id="19" name="圆角矩形 18"/>
          <p:cNvSpPr/>
          <p:nvPr/>
        </p:nvSpPr>
        <p:spPr>
          <a:xfrm flipV="1">
            <a:off x="3452794" y="2071678"/>
            <a:ext cx="1747856" cy="655130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53269" y="1975710"/>
            <a:ext cx="160499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grows</a:t>
            </a:r>
          </a:p>
        </p:txBody>
      </p:sp>
      <p:sp>
        <p:nvSpPr>
          <p:cNvPr id="22" name="圆角矩形 21"/>
          <p:cNvSpPr/>
          <p:nvPr/>
        </p:nvSpPr>
        <p:spPr>
          <a:xfrm flipV="1">
            <a:off x="6009839" y="881762"/>
            <a:ext cx="1733986" cy="655130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10314" y="785794"/>
            <a:ext cx="160499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green</a:t>
            </a:r>
          </a:p>
        </p:txBody>
      </p:sp>
      <p:sp>
        <p:nvSpPr>
          <p:cNvPr id="25" name="圆角矩形 24"/>
          <p:cNvSpPr/>
          <p:nvPr/>
        </p:nvSpPr>
        <p:spPr>
          <a:xfrm flipV="1">
            <a:off x="6024562" y="1643050"/>
            <a:ext cx="1733986" cy="655130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25037" y="1547082"/>
            <a:ext cx="160499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yellow</a:t>
            </a:r>
          </a:p>
        </p:txBody>
      </p:sp>
      <p:sp>
        <p:nvSpPr>
          <p:cNvPr id="28" name="圆角矩形 27"/>
          <p:cNvSpPr/>
          <p:nvPr/>
        </p:nvSpPr>
        <p:spPr>
          <a:xfrm flipV="1">
            <a:off x="6024562" y="2428868"/>
            <a:ext cx="1733986" cy="655130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25037" y="2332900"/>
            <a:ext cx="160499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brown</a:t>
            </a:r>
          </a:p>
        </p:txBody>
      </p:sp>
      <p:sp>
        <p:nvSpPr>
          <p:cNvPr id="30" name="圆角矩形 29"/>
          <p:cNvSpPr/>
          <p:nvPr/>
        </p:nvSpPr>
        <p:spPr>
          <a:xfrm flipV="1">
            <a:off x="6024562" y="3214686"/>
            <a:ext cx="1733986" cy="655130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25037" y="3118718"/>
            <a:ext cx="160499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purple</a:t>
            </a:r>
          </a:p>
        </p:txBody>
      </p:sp>
      <p:sp>
        <p:nvSpPr>
          <p:cNvPr id="32" name="圆角矩形 31"/>
          <p:cNvSpPr/>
          <p:nvPr/>
        </p:nvSpPr>
        <p:spPr>
          <a:xfrm flipV="1">
            <a:off x="8795921" y="881762"/>
            <a:ext cx="2347894" cy="655130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096396" y="785794"/>
            <a:ext cx="160499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grapes.</a:t>
            </a:r>
          </a:p>
        </p:txBody>
      </p:sp>
      <p:sp>
        <p:nvSpPr>
          <p:cNvPr id="34" name="圆角矩形 33"/>
          <p:cNvSpPr/>
          <p:nvPr/>
        </p:nvSpPr>
        <p:spPr>
          <a:xfrm flipV="1">
            <a:off x="8810644" y="1643050"/>
            <a:ext cx="2347894" cy="655130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11119" y="1547082"/>
            <a:ext cx="2075994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potatoes.</a:t>
            </a:r>
          </a:p>
        </p:txBody>
      </p:sp>
      <p:sp>
        <p:nvSpPr>
          <p:cNvPr id="42" name="圆角矩形 41"/>
          <p:cNvSpPr/>
          <p:nvPr/>
        </p:nvSpPr>
        <p:spPr>
          <a:xfrm flipV="1">
            <a:off x="8810644" y="2428868"/>
            <a:ext cx="2347894" cy="655130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111119" y="2332900"/>
            <a:ext cx="160499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grass.</a:t>
            </a:r>
          </a:p>
        </p:txBody>
      </p:sp>
      <p:sp>
        <p:nvSpPr>
          <p:cNvPr id="50" name="圆角矩形 49"/>
          <p:cNvSpPr/>
          <p:nvPr/>
        </p:nvSpPr>
        <p:spPr>
          <a:xfrm flipV="1">
            <a:off x="8810644" y="3214686"/>
            <a:ext cx="2347894" cy="655130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11119" y="3118718"/>
            <a:ext cx="160499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apples.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52406" y="4143380"/>
            <a:ext cx="5876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1. Grandpa grows green grapes.</a:t>
            </a:r>
          </a:p>
        </p:txBody>
      </p:sp>
      <p:cxnSp>
        <p:nvCxnSpPr>
          <p:cNvPr id="54" name="直接连接符 53"/>
          <p:cNvCxnSpPr/>
          <p:nvPr/>
        </p:nvCxnSpPr>
        <p:spPr>
          <a:xfrm>
            <a:off x="2914651" y="1880852"/>
            <a:ext cx="485775" cy="4622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rot="5400000" flipH="1" flipV="1">
            <a:off x="5019676" y="1547806"/>
            <a:ext cx="1100130" cy="6619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7810512" y="1242982"/>
            <a:ext cx="904863" cy="143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95274" y="4929198"/>
            <a:ext cx="5876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2. 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82284" y="262272"/>
            <a:ext cx="7480107" cy="480131"/>
            <a:chOff x="-43187" y="248037"/>
            <a:chExt cx="7480107" cy="480131"/>
          </a:xfrm>
        </p:grpSpPr>
        <p:grpSp>
          <p:nvGrpSpPr>
            <p:cNvPr id="38" name="组合 28"/>
            <p:cNvGrpSpPr/>
            <p:nvPr/>
          </p:nvGrpSpPr>
          <p:grpSpPr>
            <a:xfrm>
              <a:off x="-43187" y="248037"/>
              <a:ext cx="5568707" cy="480131"/>
              <a:chOff x="2785561" y="344600"/>
              <a:chExt cx="3660941" cy="480131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3950809" y="344600"/>
                <a:ext cx="2495693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Choose, write and say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41" name="ïŝḻiḓê"/>
              <p:cNvSpPr/>
              <p:nvPr/>
            </p:nvSpPr>
            <p:spPr bwMode="auto">
              <a:xfrm>
                <a:off x="2785561" y="38932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9" name="ïŝḻiḓê"/>
            <p:cNvSpPr/>
            <p:nvPr/>
          </p:nvSpPr>
          <p:spPr bwMode="auto">
            <a:xfrm flipH="1">
              <a:off x="5775267" y="33736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1386" y="121647"/>
            <a:ext cx="2581381" cy="727439"/>
            <a:chOff x="182825" y="1571625"/>
            <a:chExt cx="2804465" cy="732050"/>
          </a:xfrm>
        </p:grpSpPr>
        <p:sp>
          <p:nvSpPr>
            <p:cNvPr id="3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44622" y="1631098"/>
              <a:ext cx="2127554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12200" y="2424584"/>
            <a:ext cx="10147330" cy="224676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brown___________        	2. brother___________  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umbrella_________        	4. green  ____________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 grow  __________         	6. grapes_____________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213047" y="1518337"/>
            <a:ext cx="562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、英译汉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8812" y="2252656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棕色的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96290" y="221455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兄弟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24166" y="3143248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雨伞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53402" y="3143248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绿色的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81234" y="400050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生长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67726" y="400050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葡萄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57362" y="874419"/>
            <a:ext cx="104525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、判断划线部分读音是（</a:t>
            </a:r>
            <a:r>
              <a:rPr kumimoji="1" lang="en-US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）否（</a:t>
            </a:r>
            <a:r>
              <a:rPr kumimoji="1" lang="en-US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）相同。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5461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11176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15875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21463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0" y="26797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289136" y="1638602"/>
            <a:ext cx="9333004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(   ) 1. A.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een		B.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ass		C.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own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(   ) 2. A.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eat		B.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gl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ass		C.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ate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(   ) 3. A.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eak		B.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ing		C. li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ary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(   ) 4. A. um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ella	       B.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br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other</a:t>
            </a: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C.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ape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(   ) 5. A.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andpa	       B.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andma	C.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gr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ow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09207" y="1673943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13490" y="2672708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83010" y="3636644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98250" y="4615820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83010" y="5594996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33535" y="4432435"/>
            <a:ext cx="102098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green    brown   play   grandma     library   plant    breakfast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please   great     brother   grow     place    grandpa   bring</a:t>
            </a:r>
          </a:p>
        </p:txBody>
      </p:sp>
      <p:pic>
        <p:nvPicPr>
          <p:cNvPr id="30" name="图片 2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393392" y="861185"/>
            <a:ext cx="82853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28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kumimoji="1" lang="zh-CN" altLang="en-US" sz="28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、给单词分类。</a:t>
            </a:r>
            <a:endParaRPr kumimoji="1" lang="zh-CN" altLang="zh-CN" sz="28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 descr="未标题-1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85210" y="4777839"/>
            <a:ext cx="1606790" cy="1592939"/>
          </a:xfrm>
          <a:prstGeom prst="rect">
            <a:avLst/>
          </a:prstGeom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7409" name="椭圆 2"/>
          <p:cNvSpPr>
            <a:spLocks noChangeArrowheads="1"/>
          </p:cNvSpPr>
          <p:nvPr/>
        </p:nvSpPr>
        <p:spPr bwMode="auto">
          <a:xfrm>
            <a:off x="628650" y="1985962"/>
            <a:ext cx="3562336" cy="1900248"/>
          </a:xfrm>
          <a:prstGeom prst="ellipse">
            <a:avLst/>
          </a:prstGeom>
          <a:solidFill>
            <a:srgbClr val="FFFFFF"/>
          </a:solidFill>
          <a:ln w="15875">
            <a:solidFill>
              <a:srgbClr val="80008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green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椭圆 2"/>
          <p:cNvSpPr>
            <a:spLocks noChangeArrowheads="1"/>
          </p:cNvSpPr>
          <p:nvPr/>
        </p:nvSpPr>
        <p:spPr bwMode="auto">
          <a:xfrm>
            <a:off x="4252902" y="2000240"/>
            <a:ext cx="3562336" cy="1900248"/>
          </a:xfrm>
          <a:prstGeom prst="ellipse">
            <a:avLst/>
          </a:prstGeom>
          <a:solidFill>
            <a:srgbClr val="FFFFFF"/>
          </a:solidFill>
          <a:ln w="15875">
            <a:solidFill>
              <a:srgbClr val="80008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brown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椭圆 2"/>
          <p:cNvSpPr>
            <a:spLocks noChangeArrowheads="1"/>
          </p:cNvSpPr>
          <p:nvPr/>
        </p:nvSpPr>
        <p:spPr bwMode="auto">
          <a:xfrm>
            <a:off x="7881954" y="1943090"/>
            <a:ext cx="3562336" cy="1900248"/>
          </a:xfrm>
          <a:prstGeom prst="ellipse">
            <a:avLst/>
          </a:prstGeom>
          <a:solidFill>
            <a:srgbClr val="FFFFFF"/>
          </a:solidFill>
          <a:ln w="15875">
            <a:solidFill>
              <a:srgbClr val="80008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95357" y="2243153"/>
            <a:ext cx="299152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grandma    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great     grow    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grandpa</a:t>
            </a:r>
          </a:p>
        </p:txBody>
      </p:sp>
      <p:sp>
        <p:nvSpPr>
          <p:cNvPr id="14" name="矩形 13"/>
          <p:cNvSpPr/>
          <p:nvPr/>
        </p:nvSpPr>
        <p:spPr>
          <a:xfrm>
            <a:off x="4438623" y="2271696"/>
            <a:ext cx="393248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library 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breakfast    brother   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bring</a:t>
            </a:r>
          </a:p>
        </p:txBody>
      </p:sp>
      <p:sp>
        <p:nvSpPr>
          <p:cNvPr id="15" name="矩形 14"/>
          <p:cNvSpPr/>
          <p:nvPr/>
        </p:nvSpPr>
        <p:spPr>
          <a:xfrm>
            <a:off x="8096686" y="2217765"/>
            <a:ext cx="28424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plant   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please   place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28374" y="858113"/>
            <a:ext cx="841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  Which season do you like best? Why?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375" y="5381636"/>
            <a:ext cx="6775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  I like…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9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3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83" y="1700761"/>
            <a:ext cx="2141364" cy="329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36" y="1700761"/>
            <a:ext cx="2150104" cy="329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27" y="1700761"/>
            <a:ext cx="2208654" cy="334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830" y="1700761"/>
            <a:ext cx="2213610" cy="329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prstClr val="white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4167143" y="2958928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prstClr val="white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prstClr val="white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prstClr val="white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prstClr val="white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0092" y="-1270686"/>
            <a:ext cx="4547101" cy="9644352"/>
          </a:xfrm>
          <a:prstGeom prst="rect">
            <a:avLst/>
          </a:prstGeom>
        </p:spPr>
      </p:pic>
      <p:grpSp>
        <p:nvGrpSpPr>
          <p:cNvPr id="6" name="组合 49"/>
          <p:cNvGrpSpPr/>
          <p:nvPr/>
        </p:nvGrpSpPr>
        <p:grpSpPr>
          <a:xfrm>
            <a:off x="1723504" y="1775332"/>
            <a:ext cx="2863284" cy="3138060"/>
            <a:chOff x="1961534" y="1799303"/>
            <a:chExt cx="2863284" cy="3138060"/>
          </a:xfrm>
        </p:grpSpPr>
        <p:sp>
          <p:nvSpPr>
            <p:cNvPr id="44" name="TextBox 43"/>
            <p:cNvSpPr txBox="1"/>
            <p:nvPr/>
          </p:nvSpPr>
          <p:spPr>
            <a:xfrm>
              <a:off x="1961534" y="1799303"/>
              <a:ext cx="28632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字母</a:t>
              </a:r>
              <a:r>
                <a:rPr lang="en-US" altLang="zh-CN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字母组合</a:t>
              </a:r>
            </a:p>
          </p:txBody>
        </p:sp>
        <p:sp>
          <p:nvSpPr>
            <p:cNvPr id="45" name="矩形 44"/>
            <p:cNvSpPr>
              <a:spLocks noChangeArrowheads="1"/>
            </p:cNvSpPr>
            <p:nvPr/>
          </p:nvSpPr>
          <p:spPr bwMode="auto">
            <a:xfrm>
              <a:off x="2592323" y="4106366"/>
              <a:ext cx="8082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smtClean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gr</a:t>
              </a:r>
              <a:endPara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矩形 45"/>
            <p:cNvSpPr>
              <a:spLocks noChangeArrowheads="1"/>
            </p:cNvSpPr>
            <p:nvPr/>
          </p:nvSpPr>
          <p:spPr bwMode="auto">
            <a:xfrm>
              <a:off x="2888878" y="2875628"/>
              <a:ext cx="846707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br</a:t>
              </a:r>
              <a:endPara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4" name="直接箭头连接符 53"/>
          <p:cNvCxnSpPr/>
          <p:nvPr/>
        </p:nvCxnSpPr>
        <p:spPr>
          <a:xfrm>
            <a:off x="3737714" y="4554308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>
            <a:off x="3737714" y="3302313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>
            <a:off x="6300202" y="4645742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6300202" y="3257704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63"/>
          <p:cNvGrpSpPr/>
          <p:nvPr/>
        </p:nvGrpSpPr>
        <p:grpSpPr>
          <a:xfrm>
            <a:off x="7612806" y="1797076"/>
            <a:ext cx="3150221" cy="3336727"/>
            <a:chOff x="7565921" y="1814054"/>
            <a:chExt cx="3150221" cy="3336727"/>
          </a:xfrm>
        </p:grpSpPr>
        <p:sp>
          <p:nvSpPr>
            <p:cNvPr id="47" name="TextBox 46"/>
            <p:cNvSpPr txBox="1"/>
            <p:nvPr/>
          </p:nvSpPr>
          <p:spPr>
            <a:xfrm>
              <a:off x="7934632" y="1814054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词语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565921" y="2698955"/>
              <a:ext cx="315022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br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own  li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br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ary </a:t>
              </a:r>
            </a:p>
            <a:p>
              <a:r>
                <a:rPr lang="en-US" altLang="zh-CN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r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other um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br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ella </a:t>
              </a:r>
              <a:endParaRPr lang="zh-CN" altLang="en-US" sz="2800" dirty="0" err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682319" y="4196674"/>
              <a:ext cx="262924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gr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een  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gr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apes </a:t>
              </a:r>
            </a:p>
            <a:p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gr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andpa  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gr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ow </a:t>
              </a:r>
              <a:endParaRPr lang="zh-CN" altLang="en-US" sz="2800" dirty="0" err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组合 52"/>
          <p:cNvGrpSpPr/>
          <p:nvPr/>
        </p:nvGrpSpPr>
        <p:grpSpPr>
          <a:xfrm>
            <a:off x="4807663" y="1794779"/>
            <a:ext cx="1439818" cy="3191597"/>
            <a:chOff x="5205870" y="1824276"/>
            <a:chExt cx="1439818" cy="3191597"/>
          </a:xfrm>
        </p:grpSpPr>
        <p:sp>
          <p:nvSpPr>
            <p:cNvPr id="48" name="TextBox 47"/>
            <p:cNvSpPr txBox="1"/>
            <p:nvPr/>
          </p:nvSpPr>
          <p:spPr>
            <a:xfrm>
              <a:off x="5571815" y="1824276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发音</a:t>
              </a:r>
            </a:p>
          </p:txBody>
        </p:sp>
        <p:sp>
          <p:nvSpPr>
            <p:cNvPr id="51" name="矩形 11"/>
            <p:cNvSpPr>
              <a:spLocks noChangeArrowheads="1"/>
            </p:cNvSpPr>
            <p:nvPr/>
          </p:nvSpPr>
          <p:spPr bwMode="auto">
            <a:xfrm>
              <a:off x="5205870" y="4184876"/>
              <a:ext cx="1439818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smtClean="0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  <a:sym typeface="Ipa-samd Uclphon1 SILDoulosL"/>
                </a:rPr>
                <a:t>/</a:t>
              </a:r>
              <a:r>
                <a:rPr lang="en-US" altLang="zh-CN" sz="48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Ipa-samd Uclphon1 SILDoulosL"/>
                </a:rPr>
                <a:t>gr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omic Sans MS" panose="030F0702030302020204" pitchFamily="66" charset="0"/>
                  <a:sym typeface="Ipa-samd Uclphon1 SILDoulosL"/>
                </a:rPr>
                <a:t>/</a:t>
              </a:r>
              <a:endParaRPr lang="zh-CN" altLang="en-US" sz="4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组合 32"/>
          <p:cNvGrpSpPr/>
          <p:nvPr/>
        </p:nvGrpSpPr>
        <p:grpSpPr>
          <a:xfrm>
            <a:off x="685585" y="4822356"/>
            <a:ext cx="1003622" cy="1320338"/>
            <a:chOff x="518592" y="3482801"/>
            <a:chExt cx="1003622" cy="1320338"/>
          </a:xfrm>
        </p:grpSpPr>
        <p:grpSp>
          <p:nvGrpSpPr>
            <p:cNvPr id="39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4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40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41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55" name="矩形 11"/>
          <p:cNvSpPr>
            <a:spLocks noChangeArrowheads="1"/>
          </p:cNvSpPr>
          <p:nvPr/>
        </p:nvSpPr>
        <p:spPr bwMode="auto">
          <a:xfrm>
            <a:off x="4755799" y="2851657"/>
            <a:ext cx="147829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8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Ipa-samd Uclphon1 SILDoulosL"/>
              </a:rPr>
              <a:t>/</a:t>
            </a:r>
            <a:r>
              <a:rPr lang="en-US" altLang="zh-CN" sz="4800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Ipa-samd Uclphon1 SILDoulosL"/>
              </a:rPr>
              <a:t>br</a:t>
            </a:r>
            <a:r>
              <a:rPr lang="en-US" altLang="zh-CN" sz="4800" dirty="0" smtClean="0">
                <a:solidFill>
                  <a:prstClr val="black"/>
                </a:solidFill>
                <a:latin typeface="Comic Sans MS" panose="030F0702030302020204" pitchFamily="66" charset="0"/>
                <a:sym typeface="Ipa-samd Uclphon1 SILDoulosL"/>
              </a:rPr>
              <a:t>/</a:t>
            </a:r>
            <a:endParaRPr lang="zh-CN" altLang="en-US" sz="4800" dirty="0">
              <a:solidFill>
                <a:prstClr val="black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7" name="Freeform 34"/>
          <p:cNvSpPr>
            <a:spLocks noEditPoints="1"/>
          </p:cNvSpPr>
          <p:nvPr/>
        </p:nvSpPr>
        <p:spPr bwMode="auto">
          <a:xfrm rot="8869549">
            <a:off x="10251059" y="931462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05" name="矩形 104"/>
          <p:cNvSpPr/>
          <p:nvPr/>
        </p:nvSpPr>
        <p:spPr>
          <a:xfrm>
            <a:off x="3349996" y="1705193"/>
            <a:ext cx="1634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7536573" y="1705193"/>
            <a:ext cx="1634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2610372" y="2230897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words.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2580875" y="2993920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Collect the words with “gr” and “</a:t>
            </a: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br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”.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6725173" y="2221418"/>
            <a:ext cx="3456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sentences using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words we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have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4135"/>
            <a:ext cx="3926204" cy="392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260" y="3048133"/>
            <a:ext cx="2578159" cy="253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形标注 7"/>
          <p:cNvSpPr/>
          <p:nvPr/>
        </p:nvSpPr>
        <p:spPr>
          <a:xfrm>
            <a:off x="1673542" y="867721"/>
            <a:ext cx="4079558" cy="1684149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Which season do you like best?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6652260" y="1844040"/>
            <a:ext cx="1661160" cy="990600"/>
          </a:xfrm>
          <a:prstGeom prst="wedgeRound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…</a:t>
            </a:r>
            <a:endParaRPr lang="zh-CN" altLang="en-US" dirty="0"/>
          </a:p>
        </p:txBody>
      </p:sp>
      <p:sp>
        <p:nvSpPr>
          <p:cNvPr id="12" name="椭圆形标注 11"/>
          <p:cNvSpPr/>
          <p:nvPr/>
        </p:nvSpPr>
        <p:spPr>
          <a:xfrm>
            <a:off x="1673542" y="849086"/>
            <a:ext cx="4079558" cy="1684149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Which fruit do you like best?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6652260" y="1858835"/>
            <a:ext cx="1661160" cy="990600"/>
          </a:xfrm>
          <a:prstGeom prst="wedgeRound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…</a:t>
            </a:r>
            <a:endParaRPr lang="zh-CN" altLang="en-US" dirty="0"/>
          </a:p>
        </p:txBody>
      </p:sp>
      <p:sp>
        <p:nvSpPr>
          <p:cNvPr id="14" name="椭圆形标注 13"/>
          <p:cNvSpPr/>
          <p:nvPr/>
        </p:nvSpPr>
        <p:spPr>
          <a:xfrm>
            <a:off x="1673542" y="849086"/>
            <a:ext cx="4079558" cy="1684149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Do you know which fruit I like best?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5440" y="1417320"/>
            <a:ext cx="504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4051" y="1125408"/>
            <a:ext cx="3764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I like </a:t>
            </a: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apes.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8" y="354487"/>
            <a:ext cx="3870381" cy="387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4531" y="2094904"/>
            <a:ext cx="477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I like </a:t>
            </a: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een </a:t>
            </a: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apes.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4" name="椭圆 3"/>
          <p:cNvSpPr/>
          <p:nvPr/>
        </p:nvSpPr>
        <p:spPr>
          <a:xfrm rot="20382158">
            <a:off x="2928874" y="962684"/>
            <a:ext cx="1416462" cy="26723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260251" y="3313176"/>
            <a:ext cx="188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ow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60251" y="4263844"/>
            <a:ext cx="466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Green grapes grow.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0251" y="5272069"/>
            <a:ext cx="6240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Who likes green grapes?</a:t>
            </a:r>
          </a:p>
          <a:p>
            <a:r>
              <a:rPr lang="en-US" altLang="zh-CN" sz="3600" dirty="0" smtClean="0">
                <a:latin typeface="Comic Sans MS" panose="030F0702030302020204" pitchFamily="66" charset="0"/>
              </a:rPr>
              <a:t> Let’s listen to a chant.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pic>
        <p:nvPicPr>
          <p:cNvPr id="14" name="Picture 3" descr="C:\Users\Administrator\Desktop\未标题-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36" b="94179" l="60027" r="80212">
                        <a14:foregroundMark x1="68127" y1="70270" x2="69987" y2="77131"/>
                        <a14:foregroundMark x1="68659" y1="89813" x2="70651" y2="89605"/>
                        <a14:foregroundMark x1="65339" y1="78378" x2="64276" y2="80457"/>
                        <a14:foregroundMark x1="71182" y1="71726" x2="72643" y2="69439"/>
                        <a14:foregroundMark x1="63347" y1="84200" x2="62815" y2="86902"/>
                      </a14:backgroundRemoval>
                    </a14:imgEffect>
                  </a14:imgLayer>
                </a14:imgProps>
              </a:ext>
            </a:extLst>
          </a:blip>
          <a:srcRect l="39977" t="45626" r="19971" b="424"/>
          <a:stretch>
            <a:fillRect/>
          </a:stretch>
        </p:blipFill>
        <p:spPr bwMode="auto">
          <a:xfrm>
            <a:off x="-1244891" y="2839916"/>
            <a:ext cx="5129213" cy="4414837"/>
          </a:xfrm>
          <a:prstGeom prst="rect">
            <a:avLst/>
          </a:prstGeom>
          <a:noFill/>
        </p:spPr>
      </p:pic>
      <p:grpSp>
        <p:nvGrpSpPr>
          <p:cNvPr id="15" name="组合 101"/>
          <p:cNvGrpSpPr/>
          <p:nvPr/>
        </p:nvGrpSpPr>
        <p:grpSpPr>
          <a:xfrm>
            <a:off x="0" y="97090"/>
            <a:ext cx="2991028" cy="727440"/>
            <a:chOff x="182824" y="1571626"/>
            <a:chExt cx="3669304" cy="732051"/>
          </a:xfrm>
        </p:grpSpPr>
        <p:sp>
          <p:nvSpPr>
            <p:cNvPr id="16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0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 animBg="1"/>
      <p:bldP spid="7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2839" y="742403"/>
            <a:ext cx="7137400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Listen and answer the question.</a:t>
            </a:r>
          </a:p>
        </p:txBody>
      </p:sp>
      <p:sp>
        <p:nvSpPr>
          <p:cNvPr id="13" name="文本框 33"/>
          <p:cNvSpPr txBox="1"/>
          <p:nvPr/>
        </p:nvSpPr>
        <p:spPr>
          <a:xfrm>
            <a:off x="9414975" y="1587748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点击画面 播放视频</a:t>
            </a:r>
          </a:p>
        </p:txBody>
      </p:sp>
      <p:pic>
        <p:nvPicPr>
          <p:cNvPr id="1027" name="Picture 3" descr="C:\Users\Administrator\Desktop\未标题-1.jpg"/>
          <p:cNvPicPr>
            <a:picLocks noChangeAspect="1" noChangeArrowheads="1"/>
          </p:cNvPicPr>
          <p:nvPr/>
        </p:nvPicPr>
        <p:blipFill>
          <a:blip r:embed="rId4"/>
          <a:srcRect l="-1576" t="-7642" r="2644" b="424"/>
          <a:stretch>
            <a:fillRect/>
          </a:stretch>
        </p:blipFill>
        <p:spPr bwMode="auto">
          <a:xfrm>
            <a:off x="5412106" y="2078353"/>
            <a:ext cx="6515100" cy="4511895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213960" y="2974626"/>
            <a:ext cx="4871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Who likes green grapes?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960" y="4041912"/>
            <a:ext cx="55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Grandpa and Brother.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13960" y="262272"/>
            <a:ext cx="6990736" cy="480131"/>
            <a:chOff x="88489" y="248037"/>
            <a:chExt cx="6990736" cy="480131"/>
          </a:xfrm>
        </p:grpSpPr>
        <p:grpSp>
          <p:nvGrpSpPr>
            <p:cNvPr id="12" name="组合 28"/>
            <p:cNvGrpSpPr/>
            <p:nvPr/>
          </p:nvGrpSpPr>
          <p:grpSpPr>
            <a:xfrm>
              <a:off x="88489" y="248037"/>
              <a:ext cx="5473907" cy="480131"/>
              <a:chOff x="2872126" y="344600"/>
              <a:chExt cx="3598616" cy="480131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3926575" y="344600"/>
                <a:ext cx="2544167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Read, listen and chant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18" name="ïŝḻiḓê"/>
              <p:cNvSpPr/>
              <p:nvPr/>
            </p:nvSpPr>
            <p:spPr bwMode="auto">
              <a:xfrm>
                <a:off x="2872126" y="38932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ïŝḻiḓê"/>
            <p:cNvSpPr/>
            <p:nvPr/>
          </p:nvSpPr>
          <p:spPr bwMode="auto">
            <a:xfrm flipH="1">
              <a:off x="5417572" y="29768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4" name="A Let's spel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533.148438" end="53103.5234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0469" y="7999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8240" y="1656040"/>
            <a:ext cx="254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grapes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1656040"/>
            <a:ext cx="254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green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1620" y="1656040"/>
            <a:ext cx="254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grandpa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6700" y="1656039"/>
            <a:ext cx="254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grow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201" y="398764"/>
            <a:ext cx="7349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Read them and summarize.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52800" y="2706100"/>
            <a:ext cx="1723944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3900" dirty="0">
                <a:solidFill>
                  <a:srgbClr val="00B050"/>
                </a:solidFill>
                <a:latin typeface="Comic Sans MS" panose="030F0702030302020204" pitchFamily="66" charset="0"/>
              </a:rPr>
              <a:t>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41620" y="4166588"/>
            <a:ext cx="808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</a:t>
            </a:r>
            <a:endParaRPr lang="zh-CN" alt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6545280" y="4623795"/>
            <a:ext cx="811162" cy="1475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4"/>
          <p:cNvSpPr>
            <a:spLocks noChangeArrowheads="1"/>
          </p:cNvSpPr>
          <p:nvPr/>
        </p:nvSpPr>
        <p:spPr bwMode="auto">
          <a:xfrm>
            <a:off x="7303159" y="4206510"/>
            <a:ext cx="1332416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400" dirty="0" smtClean="0">
                <a:latin typeface="Comic Sans MS" panose="030F0702030302020204" pitchFamily="66" charset="0"/>
              </a:rPr>
              <a:t>/</a:t>
            </a:r>
            <a:r>
              <a:rPr lang="en-US" altLang="zh-CN" sz="4400" dirty="0" smtClean="0">
                <a:solidFill>
                  <a:srgbClr val="FF0000"/>
                </a:solidFill>
                <a:latin typeface="Comic Sans MS" panose="030F0702030302020204" pitchFamily="66" charset="0"/>
                <a:sym typeface="Ipa-samd Uclphon1 SILDoulosL"/>
              </a:rPr>
              <a:t>gr</a:t>
            </a:r>
            <a:r>
              <a:rPr lang="en-US" altLang="zh-CN" sz="4400" dirty="0" smtClean="0">
                <a:latin typeface="Comic Sans MS" panose="030F0702030302020204" pitchFamily="66" charset="0"/>
              </a:rPr>
              <a:t>/</a:t>
            </a:r>
            <a:endParaRPr lang="en-US" altLang="zh-CN" sz="4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53 4.07407E-6 C -0.00664 0.02245 0.01198 0.01018 0.01198 0.03657 L 0.02747 0.1912 " pathEditMode="relative" rAng="0" ptsTypes="f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69 0.0007 0.00404 -0.00046 0.00495 0.00209 C 0.00651 0.00648 0.00573 0.01273 0.00625 0.01783 C 0.00651 0.02014 0.00716 0.02199 0.00742 0.02431 C 0.00794 0.02871 0.00834 0.03334 0.00873 0.03773 C 0.00768 0.05625 0.00729 0.06204 0.00365 0.07778 C 0.00326 0.08148 0.00352 0.08565 0.00248 0.08889 C 0.00052 0.09537 -0.00508 0.10671 -0.00508 0.10671 C -0.0069 0.12084 -0.0112 0.12755 -0.01627 0.13773 C -0.0276 0.16019 -0.03724 0.18565 -0.0513 0.20209 C -0.05924 0.21134 -0.06276 0.22685 -0.07252 0.23102 C -0.08086 0.24584 -0.07148 0.23125 -0.08125 0.24005 C -0.08229 0.24097 -0.08281 0.24352 -0.08385 0.24445 C -0.0862 0.24653 -0.08906 0.2463 -0.09127 0.24884 C -0.09583 0.25417 -0.10117 0.25903 -0.10625 0.26227 C -0.11041 0.26921 -0.11953 0.27662 -0.125 0.27986 C -0.12695 0.28334 -0.12799 0.28796 -0.13008 0.29097 C -0.13112 0.29236 -0.13268 0.29213 -0.13385 0.29329 C -0.13437 0.29375 -0.13463 0.29491 -0.13502 0.2956 " pathEditMode="relative" ptsTypes="ffffffffffffffffff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0.01412 -0.00586 0.03426 -0.0112 0.04884 C -0.01263 0.05856 -0.01498 0.06806 -0.01615 0.07778 C -0.01836 0.09745 -0.01849 0.11829 -0.02123 0.13773 C -0.02188 0.14236 -0.02318 0.14653 -0.0237 0.15116 C -0.02539 0.16505 -0.02565 0.18611 -0.03125 0.1956 C -0.03281 0.20486 -0.03399 0.21019 -0.03867 0.21551 C -0.03946 0.21782 -0.0405 0.21991 -0.04115 0.22222 C -0.0418 0.22431 -0.04167 0.22685 -0.04245 0.22894 C -0.04466 0.23519 -0.05 0.24676 -0.05 0.24676 C -0.05182 0.25648 -0.05508 0.25972 -0.05625 0.27106 C -0.05729 0.28148 -0.05807 0.29259 -0.0625 0.3 C -0.06628 0.31366 -0.07448 0.33773 -0.08242 0.34213 C -0.09089 0.35718 -0.10052 0.3706 -0.1112 0.38009 C -0.11979 0.38773 -0.11003 0.38079 -0.11875 0.3912 C -0.11979 0.39236 -0.12123 0.39236 -0.1224 0.39329 C -0.12865 0.39792 -0.13451 0.4037 -0.14115 0.40671 C -0.1444 0.41227 -0.15365 0.41551 -0.15365 0.41551 C -0.15977 0.42083 -0.16576 0.42199 -0.1724 0.42454 C -0.18711 0.43727 -0.16367 0.41829 -0.1875 0.43102 C -0.18867 0.43171 -0.1888 0.43519 -0.18998 0.43565 C -0.19362 0.4375 -0.1974 0.43704 -0.20117 0.43773 C -0.21797 0.44792 -0.23516 0.45139 -0.25248 0.45787 C -0.27735 0.45694 -0.30534 0.46505 -0.32865 0.44444 C -0.32956 0.44005 -0.33034 0.43542 -0.33125 0.43102 C -0.33242 0.42477 -0.32995 0.41111 -0.32995 0.41111 " pathEditMode="relative" ptsTypes="fffffffffffffffffffffffff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74 0.00741 -0.00521 0.01389 -0.00756 0.02223 C -0.00821 0.02431 -0.00795 0.02709 -0.00873 0.02894 C -0.01029 0.0331 -0.02487 0.06435 -0.02631 0.06875 C -0.03164 0.08449 -0.03646 0.09815 -0.04375 0.11111 C -0.04519 0.11852 -0.04701 0.12315 -0.05 0.12894 C -0.05157 0.13565 -0.05365 0.14213 -0.05508 0.14885 C -0.05638 0.1551 -0.05599 0.1625 -0.05756 0.16875 C -0.05886 0.17361 -0.06094 0.17755 -0.0625 0.18218 C -0.06745 0.19746 -0.07058 0.21435 -0.07631 0.22894 C -0.0819 0.24329 -0.08829 0.25648 -0.09375 0.27107 C -0.09922 0.28565 -0.10274 0.29954 -0.11133 0.3088 C -0.11446 0.31598 -0.11667 0.32431 -0.12006 0.33102 C -0.12943 0.35023 -0.13464 0.35741 -0.14506 0.37107 C -0.15651 0.38611 -0.15092 0.38218 -0.15886 0.38658 C -0.16329 0.39468 -0.16875 0.4 -0.17396 0.40672 C -0.18698 0.42315 -0.2 0.43935 -0.21381 0.45324 C -0.21967 0.45903 -0.22409 0.46829 -0.23008 0.47338 C -0.23321 0.47593 -0.23672 0.47639 -0.23998 0.47778 C -0.24493 0.48658 -0.25951 0.49977 -0.26628 0.50209 C -0.27644 0.50973 -0.28516 0.5206 -0.29623 0.52431 C -0.30495 0.5331 -0.31315 0.53658 -0.32253 0.54213 C -0.32787 0.54537 -0.33881 0.54885 -0.33881 0.54885 C -0.34922 0.5581 -0.35769 0.55625 -0.37006 0.55764 C -0.37683 0.55718 -0.42487 0.5625 -0.44623 0.54885 C -0.45352 0.53658 -0.46133 0.53519 -0.47123 0.53334 C -0.47605 0.53033 -0.47995 0.52894 -0.48503 0.52894 " pathEditMode="relative" ptsTypes="ffffffffffffffffffffffffff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" y="1280160"/>
            <a:ext cx="3621499" cy="473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1160" y="956994"/>
            <a:ext cx="2529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other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2225015"/>
            <a:ext cx="1681610" cy="168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48352" y="2744335"/>
            <a:ext cx="2529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ead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4340" y="3646622"/>
            <a:ext cx="6889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Brother likes bread, too.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4340" y="4445353"/>
            <a:ext cx="6889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What </a:t>
            </a:r>
            <a:r>
              <a:rPr lang="en-US" altLang="zh-CN" sz="3600" dirty="0" err="1" smtClean="0">
                <a:latin typeface="Comic Sans MS" panose="030F0702030302020204" pitchFamily="66" charset="0"/>
              </a:rPr>
              <a:t>colour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 is this bread?</a:t>
            </a:r>
          </a:p>
          <a:p>
            <a:r>
              <a:rPr lang="en-US" altLang="zh-CN" sz="3600" dirty="0" smtClean="0">
                <a:latin typeface="Comic Sans MS" panose="030F0702030302020204" pitchFamily="66" charset="0"/>
              </a:rPr>
              <a:t>Let’s listen. 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92276E-6 1.11111E-6 C 0.01512 0.00185 0.0301 0.0081 0.04521 0.00926 C 0.07191 0.01111 0.12544 0.01366 0.12544 0.01366 C 0.15749 0.02384 0.18849 0.02361 0.22119 0.02523 C 0.27889 0.04236 0.19188 0.03056 0.36734 0.02755 C 0.37163 0.02685 0.37606 0.02685 0.38036 0.02523 C 0.38661 0.02292 0.39026 0.01597 0.39717 0.01597 " pathEditMode="relative" ptsTypes="ffffffA"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87400" y="373022"/>
            <a:ext cx="713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Watch the video and answer the question.</a:t>
            </a:r>
          </a:p>
        </p:txBody>
      </p:sp>
      <p:sp>
        <p:nvSpPr>
          <p:cNvPr id="13" name="文本框 33"/>
          <p:cNvSpPr txBox="1"/>
          <p:nvPr/>
        </p:nvSpPr>
        <p:spPr>
          <a:xfrm>
            <a:off x="9414975" y="1587748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点击画面 播放视频</a:t>
            </a:r>
          </a:p>
        </p:txBody>
      </p:sp>
      <p:pic>
        <p:nvPicPr>
          <p:cNvPr id="1027" name="Picture 3" descr="C:\Users\Administrator\Desktop\未标题-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-1576" t="-7642" r="2644" b="424"/>
          <a:stretch>
            <a:fillRect/>
          </a:stretch>
        </p:blipFill>
        <p:spPr bwMode="auto">
          <a:xfrm>
            <a:off x="5412106" y="2078353"/>
            <a:ext cx="6515100" cy="4511895"/>
          </a:xfrm>
          <a:prstGeom prst="rect">
            <a:avLst/>
          </a:prstGeom>
          <a:noFill/>
        </p:spPr>
      </p:pic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grpSp>
        <p:nvGrpSpPr>
          <p:cNvPr id="15" name="组合 10"/>
          <p:cNvGrpSpPr/>
          <p:nvPr/>
        </p:nvGrpSpPr>
        <p:grpSpPr>
          <a:xfrm>
            <a:off x="8669656" y="1181698"/>
            <a:ext cx="2228850" cy="406050"/>
            <a:chOff x="8289713" y="1109970"/>
            <a:chExt cx="2228850" cy="422184"/>
          </a:xfrm>
        </p:grpSpPr>
        <p:sp>
          <p:nvSpPr>
            <p:cNvPr id="16" name="矩形: 圆角 32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文本框 33"/>
            <p:cNvSpPr txBox="1"/>
            <p:nvPr/>
          </p:nvSpPr>
          <p:spPr>
            <a:xfrm>
              <a:off x="8289713" y="1144495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点击画面 播放视频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213960" y="2664172"/>
            <a:ext cx="53062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What </a:t>
            </a:r>
            <a:r>
              <a:rPr lang="en-US" altLang="zh-CN" sz="3200" dirty="0" err="1">
                <a:latin typeface="Comic Sans MS" panose="030F0702030302020204" pitchFamily="66" charset="0"/>
              </a:rPr>
              <a:t>colour</a:t>
            </a:r>
            <a:r>
              <a:rPr lang="en-US" altLang="zh-CN" sz="3200" dirty="0">
                <a:latin typeface="Comic Sans MS" panose="030F0702030302020204" pitchFamily="66" charset="0"/>
              </a:rPr>
              <a:t> is this bread?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960" y="3516510"/>
            <a:ext cx="55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Brown.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8240" y="1656040"/>
            <a:ext cx="254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brown</a:t>
            </a:r>
            <a:endParaRPr lang="zh-CN" altLang="en-US" sz="36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1656040"/>
            <a:ext cx="254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brother</a:t>
            </a:r>
            <a:endParaRPr lang="zh-CN" altLang="en-US" sz="36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8321" y="1656040"/>
            <a:ext cx="254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bread</a:t>
            </a:r>
            <a:endParaRPr lang="zh-CN" altLang="en-US" sz="36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321" y="484774"/>
            <a:ext cx="7349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Read them and summarize.</a:t>
            </a:r>
            <a:endParaRPr lang="zh-CN" altLang="en-US" sz="28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29800" y="2507978"/>
            <a:ext cx="151638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3900" dirty="0">
                <a:solidFill>
                  <a:srgbClr val="00B050"/>
                </a:solidFill>
                <a:latin typeface="Comic Sans MS" panose="030F0702030302020204" pitchFamily="66" charset="0"/>
              </a:rPr>
              <a:t>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9645" y="3977612"/>
            <a:ext cx="846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altLang="zh-CN" sz="4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zh-CN" alt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6139699" y="4368705"/>
            <a:ext cx="811162" cy="1475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4"/>
          <p:cNvSpPr>
            <a:spLocks noChangeArrowheads="1"/>
          </p:cNvSpPr>
          <p:nvPr/>
        </p:nvSpPr>
        <p:spPr bwMode="auto">
          <a:xfrm>
            <a:off x="7303159" y="3977612"/>
            <a:ext cx="1367682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/</a:t>
            </a:r>
            <a:r>
              <a:rPr lang="en-US" altLang="zh-CN" sz="4400" dirty="0" err="1">
                <a:solidFill>
                  <a:srgbClr val="FF0000"/>
                </a:solidFill>
                <a:latin typeface="Comic Sans MS" panose="030F0702030302020204" pitchFamily="66" charset="0"/>
                <a:sym typeface="Ipa-samd Uclphon1 SILDoulosL"/>
              </a:rPr>
              <a:t>b</a:t>
            </a:r>
            <a:r>
              <a:rPr lang="en-US" altLang="zh-CN" sz="4400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Ipa-samd Uclphon1 SILDoulosL"/>
              </a:rPr>
              <a:t>r</a:t>
            </a:r>
            <a:r>
              <a:rPr lang="en-US" altLang="zh-CN" sz="4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/</a:t>
            </a:r>
            <a:endParaRPr lang="en-US" altLang="zh-CN" sz="4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35 4.07407E-6 C -0.00781 0.02314 0.01081 0.01041 0.01081 0.03796 L 0.0263 0.19976 " pathEditMode="relative" rAng="0" ptsTypes="f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4.07407E-6 C -0.00039 0.00069 0.0026 -0.00047 0.00377 0.00208 C 0.00586 0.00648 0.00481 0.01273 0.00547 0.01782 C 0.00586 0.02013 0.00664 0.02199 0.00703 0.0243 C 0.00768 0.0287 0.0082 0.03356 0.00872 0.03796 C 0.00729 0.05648 0.00677 0.0625 0.00221 0.07824 C 0.00169 0.08194 0.00195 0.08611 0.00065 0.08958 C -0.00183 0.09606 -0.00899 0.1074 -0.00899 0.10763 C -0.01133 0.12176 -0.0168 0.12847 -0.02331 0.13865 C -0.03776 0.16134 -0.05013 0.18703 -0.0681 0.20347 C -0.07826 0.21296 -0.08269 0.22847 -0.09519 0.23263 C -0.10586 0.24768 -0.09388 0.23287 -0.10638 0.24189 C -0.10769 0.24282 -0.10834 0.24537 -0.10964 0.24629 C -0.11263 0.24838 -0.11628 0.24814 -0.11914 0.25069 C -0.125 0.25601 -0.13177 0.26088 -0.13828 0.26412 C -0.14362 0.27129 -0.15521 0.2787 -0.16224 0.28194 C -0.16472 0.28541 -0.16602 0.29004 -0.16875 0.29305 C -0.17006 0.29444 -0.17201 0.29421 -0.17357 0.29537 C -0.17422 0.29583 -0.17461 0.29699 -0.175 0.29791 " pathEditMode="relative" rAng="0" ptsTypes="ffffffffffffffffff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C -0.00547 0.01504 -0.00625 0.0368 -0.01172 0.05277 C -0.01328 0.06296 -0.01562 0.07338 -0.01692 0.08379 C -0.01914 0.10532 -0.01927 0.12754 -0.02213 0.14861 C -0.02278 0.1537 -0.02422 0.15833 -0.02474 0.16319 C -0.02643 0.17824 -0.02669 0.20092 -0.03255 0.21134 C -0.03411 0.22152 -0.03541 0.22708 -0.04023 0.23287 C -0.04101 0.23541 -0.04219 0.23773 -0.04284 0.24004 C -0.04349 0.24236 -0.04336 0.24513 -0.04414 0.24745 C -0.04648 0.25416 -0.05208 0.26666 -0.05208 0.26689 C -0.0539 0.27708 -0.05716 0.28055 -0.05846 0.29282 C -0.05963 0.30416 -0.06041 0.3162 -0.06497 0.3243 C -0.06888 0.33912 -0.07734 0.36504 -0.08567 0.36967 C -0.0944 0.38588 -0.10442 0.40069 -0.11549 0.41088 C -0.12435 0.41921 -0.11419 0.41157 -0.12331 0.42291 C -0.12435 0.42407 -0.12591 0.42407 -0.12708 0.425 C -0.13359 0.43009 -0.13971 0.43634 -0.14648 0.43981 C -0.15 0.4456 -0.1595 0.44907 -0.1595 0.4493 C -0.16588 0.45509 -0.17213 0.45625 -0.1789 0.45902 C -0.19427 0.47268 -0.17005 0.45231 -0.19466 0.46597 C -0.19596 0.46689 -0.19609 0.47037 -0.19726 0.47106 C -0.20104 0.47291 -0.20495 0.47245 -0.20885 0.47314 C -0.2263 0.48426 -0.24414 0.48796 -0.26211 0.49513 C -0.28789 0.49398 -0.31692 0.50301 -0.34114 0.48055 C -0.34206 0.47569 -0.34284 0.47083 -0.34375 0.46597 C -0.34492 0.45926 -0.34245 0.44444 -0.34245 0.44467 " pathEditMode="relative" rAng="0" ptsTypes="fffffffffffffffffffffffff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9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A4CD5"/>
          </a:solidFill>
        </a:ln>
      </a:spPr>
      <a:bodyPr rtlCol="0" anchor="ctr"/>
      <a:lstStyle>
        <a:defPPr algn="ctr">
          <a:defRPr sz="2800" dirty="0" smtClean="0">
            <a:solidFill>
              <a:schemeClr val="tx1"/>
            </a:solidFill>
            <a:latin typeface="Comic Sans MS" panose="030F0702030302020204" pitchFamily="66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696</Words>
  <Application>Microsoft Office PowerPoint</Application>
  <PresentationFormat>自定义</PresentationFormat>
  <Paragraphs>179</Paragraphs>
  <Slides>22</Slides>
  <Notes>0</Notes>
  <HiddenSlides>0</HiddenSlides>
  <MMClips>3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24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618</cp:revision>
  <dcterms:created xsi:type="dcterms:W3CDTF">2019-08-19T07:47:00Z</dcterms:created>
  <dcterms:modified xsi:type="dcterms:W3CDTF">2021-11-15T02:15:33Z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