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35"/>
  </p:notesMasterIdLst>
  <p:handoutMasterIdLst>
    <p:handoutMasterId r:id="rId36"/>
  </p:handoutMasterIdLst>
  <p:sldIdLst>
    <p:sldId id="265" r:id="rId3"/>
    <p:sldId id="321" r:id="rId4"/>
    <p:sldId id="575" r:id="rId5"/>
    <p:sldId id="576" r:id="rId6"/>
    <p:sldId id="577" r:id="rId7"/>
    <p:sldId id="578" r:id="rId8"/>
    <p:sldId id="590" r:id="rId9"/>
    <p:sldId id="574" r:id="rId10"/>
    <p:sldId id="571" r:id="rId11"/>
    <p:sldId id="451" r:id="rId12"/>
    <p:sldId id="572" r:id="rId13"/>
    <p:sldId id="579" r:id="rId14"/>
    <p:sldId id="581" r:id="rId15"/>
    <p:sldId id="580" r:id="rId16"/>
    <p:sldId id="582" r:id="rId17"/>
    <p:sldId id="583" r:id="rId18"/>
    <p:sldId id="400" r:id="rId19"/>
    <p:sldId id="551" r:id="rId20"/>
    <p:sldId id="467" r:id="rId21"/>
    <p:sldId id="573" r:id="rId22"/>
    <p:sldId id="382" r:id="rId23"/>
    <p:sldId id="390" r:id="rId24"/>
    <p:sldId id="584" r:id="rId25"/>
    <p:sldId id="587" r:id="rId26"/>
    <p:sldId id="588" r:id="rId27"/>
    <p:sldId id="589" r:id="rId28"/>
    <p:sldId id="416" r:id="rId29"/>
    <p:sldId id="553" r:id="rId30"/>
    <p:sldId id="418" r:id="rId31"/>
    <p:sldId id="479" r:id="rId32"/>
    <p:sldId id="478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2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DD"/>
    <a:srgbClr val="FFBDBD"/>
    <a:srgbClr val="FF9900"/>
    <a:srgbClr val="B5E0E9"/>
    <a:srgbClr val="F69582"/>
    <a:srgbClr val="F0C2C7"/>
    <a:srgbClr val="EC8AEE"/>
    <a:srgbClr val="FF00FF"/>
    <a:srgbClr val="9379F1"/>
    <a:srgbClr val="4BB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4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2" y="-96"/>
      </p:cViewPr>
      <p:guideLst>
        <p:guide orient="horz" pos="2172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96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529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4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2.xml"/><Relationship Id="rId12" Type="http://schemas.microsoft.com/office/2007/relationships/hdphoto" Target="../media/hdphoto2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.png"/><Relationship Id="rId5" Type="http://schemas.openxmlformats.org/officeDocument/2006/relationships/tags" Target="../tags/tag12.xml"/><Relationship Id="rId10" Type="http://schemas.microsoft.com/office/2007/relationships/hdphoto" Target="../media/hdphoto1.wdp"/><Relationship Id="rId4" Type="http://schemas.openxmlformats.org/officeDocument/2006/relationships/tags" Target="../tags/tag11.xml"/><Relationship Id="rId9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1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8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2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2024/3/7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84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5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2024/3/7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4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30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7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media1.wav"/><Relationship Id="rId11" Type="http://schemas.openxmlformats.org/officeDocument/2006/relationships/image" Target="../media/image27.png"/><Relationship Id="rId5" Type="http://schemas.microsoft.com/office/2007/relationships/media" Target="../media/media1.wav"/><Relationship Id="rId10" Type="http://schemas.microsoft.com/office/2007/relationships/hdphoto" Target="../media/hdphoto3.wdp"/><Relationship Id="rId4" Type="http://schemas.openxmlformats.org/officeDocument/2006/relationships/tags" Target="../tags/tag26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2.jpeg"/><Relationship Id="rId5" Type="http://schemas.microsoft.com/office/2007/relationships/hdphoto" Target="../media/hdphoto6.wdp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29.xml"/><Relationship Id="rId7" Type="http://schemas.openxmlformats.org/officeDocument/2006/relationships/image" Target="../media/image2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3.jpeg"/><Relationship Id="rId5" Type="http://schemas.openxmlformats.org/officeDocument/2006/relationships/hyperlink" Target="&#36229;&#38142;&#25509;&#25991;&#20214;/talk.mp4" TargetMode="External"/><Relationship Id="rId10" Type="http://schemas.microsoft.com/office/2007/relationships/hdphoto" Target="../media/hdphoto9.wdp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talk.mp4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&#36229;&#38142;&#25509;&#25991;&#20214;/talk.mp4" TargetMode="External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3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microsoft.com/office/2007/relationships/hdphoto" Target="../media/hdphoto3.wdp"/><Relationship Id="rId5" Type="http://schemas.openxmlformats.org/officeDocument/2006/relationships/tags" Target="../tags/tag42.xml"/><Relationship Id="rId10" Type="http://schemas.openxmlformats.org/officeDocument/2006/relationships/image" Target="../media/image23.png"/><Relationship Id="rId4" Type="http://schemas.openxmlformats.org/officeDocument/2006/relationships/tags" Target="../tags/tag41.xml"/><Relationship Id="rId9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23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microsoft.com/office/2007/relationships/hdphoto" Target="../media/hdphoto11.wdp"/><Relationship Id="rId2" Type="http://schemas.openxmlformats.org/officeDocument/2006/relationships/tags" Target="../tags/tag47.xml"/><Relationship Id="rId16" Type="http://schemas.openxmlformats.org/officeDocument/2006/relationships/image" Target="../media/image27.pn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40.png"/><Relationship Id="rId5" Type="http://schemas.openxmlformats.org/officeDocument/2006/relationships/tags" Target="../tags/tag50.xml"/><Relationship Id="rId15" Type="http://schemas.openxmlformats.org/officeDocument/2006/relationships/hyperlink" Target="&#36229;&#38142;&#25509;&#25991;&#20214;/A%20Let's%20talk.mp3" TargetMode="Externa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9" Type="http://schemas.openxmlformats.org/officeDocument/2006/relationships/audio" Target="../media/media2.mp3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My%20favourite%20season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46.png"/><Relationship Id="rId5" Type="http://schemas.microsoft.com/office/2007/relationships/hdphoto" Target="../media/hdphoto12.wdp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47.png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microsoft.com/office/2007/relationships/hdphoto" Target="../media/hdphoto3.wdp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23.png"/><Relationship Id="rId5" Type="http://schemas.openxmlformats.org/officeDocument/2006/relationships/tags" Target="../tags/tag59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58.xml"/><Relationship Id="rId9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5" Type="http://schemas.openxmlformats.org/officeDocument/2006/relationships/image" Target="../media/image48.jpe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49.jpe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52.png"/><Relationship Id="rId18" Type="http://schemas.microsoft.com/office/2007/relationships/hdphoto" Target="../media/hdphoto17.wdp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microsoft.com/office/2007/relationships/hdphoto" Target="../media/hdphoto14.wdp"/><Relationship Id="rId17" Type="http://schemas.openxmlformats.org/officeDocument/2006/relationships/image" Target="../media/image54.png"/><Relationship Id="rId2" Type="http://schemas.openxmlformats.org/officeDocument/2006/relationships/tags" Target="../tags/tag67.xml"/><Relationship Id="rId16" Type="http://schemas.microsoft.com/office/2007/relationships/hdphoto" Target="../media/hdphoto16.wdp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51.png"/><Relationship Id="rId5" Type="http://schemas.openxmlformats.org/officeDocument/2006/relationships/tags" Target="../tags/tag70.xml"/><Relationship Id="rId15" Type="http://schemas.openxmlformats.org/officeDocument/2006/relationships/image" Target="../media/image53.png"/><Relationship Id="rId10" Type="http://schemas.openxmlformats.org/officeDocument/2006/relationships/image" Target="../media/image15.png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2.xml"/><Relationship Id="rId1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2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favourite season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921" y="1428919"/>
            <a:ext cx="1126871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   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>
                <a:latin typeface="Comic Sans MS" panose="030F0702030302020204" pitchFamily="66" charset="0"/>
              </a:rPr>
              <a:t>It's a windy day.</a:t>
            </a:r>
            <a:endParaRPr lang="zh-CN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	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>
                <a:latin typeface="Comic Sans MS" panose="030F0702030302020204" pitchFamily="66" charset="0"/>
              </a:rPr>
              <a:t>Yes. It's cold, too.</a:t>
            </a:r>
            <a:endParaRPr lang="zh-CN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	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Mike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>
                <a:latin typeface="Comic Sans MS" panose="030F0702030302020204" pitchFamily="66" charset="0"/>
              </a:rPr>
              <a:t>What's your </a:t>
            </a:r>
            <a:r>
              <a:rPr lang="en-US" altLang="zh-CN" sz="3200" dirty="0" err="1">
                <a:latin typeface="Comic Sans MS" panose="030F0702030302020204" pitchFamily="66" charset="0"/>
              </a:rPr>
              <a:t>favourite</a:t>
            </a:r>
            <a:r>
              <a:rPr lang="en-US" altLang="zh-CN" sz="3200" dirty="0">
                <a:latin typeface="Comic Sans MS" panose="030F0702030302020204" pitchFamily="66" charset="0"/>
              </a:rPr>
              <a:t> season, Chen </a:t>
            </a:r>
            <a:r>
              <a:rPr lang="en-US" altLang="zh-CN" sz="3200" dirty="0" err="1">
                <a:latin typeface="Comic Sans MS" panose="030F0702030302020204" pitchFamily="66" charset="0"/>
              </a:rPr>
              <a:t>Jie</a:t>
            </a:r>
            <a:r>
              <a:rPr lang="en-US" altLang="zh-CN" sz="3200" dirty="0">
                <a:latin typeface="Comic Sans MS" panose="030F0702030302020204" pitchFamily="66" charset="0"/>
              </a:rPr>
              <a:t>?</a:t>
            </a:r>
            <a:endParaRPr lang="zh-CN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	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>
                <a:latin typeface="Comic Sans MS" panose="030F0702030302020204" pitchFamily="66" charset="0"/>
              </a:rPr>
              <a:t>Autumn. It is beautiful here in Beijing. </a:t>
            </a:r>
            <a:endParaRPr lang="zh-CN" altLang="zh-CN" sz="3200" dirty="0">
              <a:latin typeface="Comic Sans MS" panose="030F0702030302020204" pitchFamily="66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 flipV="1">
            <a:off x="2859558" y="2947773"/>
            <a:ext cx="3665220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 flipV="1">
            <a:off x="2618258" y="2259433"/>
            <a:ext cx="3305810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 flipV="1">
            <a:off x="2783993" y="4459708"/>
            <a:ext cx="1821815" cy="40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2" name="try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41533" y="4215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4" y="244930"/>
            <a:ext cx="605641" cy="7468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50175" y="406990"/>
            <a:ext cx="3304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match.</a:t>
            </a:r>
            <a:endParaRPr lang="en-US" altLang="zh-CN" sz="3200" dirty="0" smtClean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0200" y="1034219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cloudy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0200" y="2695537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windy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0200" y="1864878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sunny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0200" y="3526196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snowy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5575" y="1327906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65575" y="2191506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hot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5575" y="3055106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cold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5575" y="3918707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cool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Picture 10" descr="http://d01.paixin.com/thumbs/4606693/112572588/staff_1024.jpg?watermark/1/image/aHR0cDovL2QwMC5wYWl4aW4uY29tL3dtX2RwXzM2MF9iaWdnZXIucG5n/dissolve/100/gravity/SouthWest/dx/0/dy/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86786" l="1429" r="98214">
                        <a14:foregroundMark x1="16071" y1="55000" x2="16071" y2="55000"/>
                        <a14:foregroundMark x1="26786" y1="68929" x2="26786" y2="68929"/>
                        <a14:foregroundMark x1="45000" y1="68214" x2="45000" y2="68214"/>
                        <a14:foregroundMark x1="54286" y1="51429" x2="54286" y2="51429"/>
                        <a14:foregroundMark x1="73929" y1="60714" x2="73929" y2="60714"/>
                        <a14:foregroundMark x1="87500" y1="65000" x2="87500" y2="65000"/>
                        <a14:foregroundMark x1="62857" y1="67500" x2="62857" y2="67500"/>
                      </a14:backgroundRemoval>
                    </a14:imgEffect>
                  </a14:imgLayer>
                </a14:imgProps>
              </a:ext>
            </a:extLst>
          </a:blip>
          <a:srcRect t="6250" b="20101"/>
          <a:stretch>
            <a:fillRect/>
          </a:stretch>
        </p:blipFill>
        <p:spPr bwMode="auto">
          <a:xfrm>
            <a:off x="5625248" y="791201"/>
            <a:ext cx="963684" cy="709744"/>
          </a:xfrm>
          <a:prstGeom prst="rect">
            <a:avLst/>
          </a:prstGeom>
          <a:noFill/>
        </p:spPr>
      </p:pic>
      <p:pic>
        <p:nvPicPr>
          <p:cNvPr id="16" name="Picture 4" descr="http://d10.paixin.com/thumbs/7045070/141719868/staff_1024.jpg?watermark/1/image/aHR0cDovL2QwMC5wYWl4aW4uY29tL3dtX2RwXzM2MF9iaWdnZXIucG5n/dissolve/100/gravity/SouthWest/dx/0/dy/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4" b="89262" l="9732" r="89933">
                        <a14:foregroundMark x1="27852" y1="71477" x2="27852" y2="71477"/>
                        <a14:foregroundMark x1="39262" y1="69128" x2="39262" y2="69128"/>
                        <a14:foregroundMark x1="52349" y1="76846" x2="52349" y2="76846"/>
                        <a14:foregroundMark x1="66779" y1="69128" x2="66779" y2="69128"/>
                      </a14:backgroundRemoval>
                    </a14:imgEffect>
                  </a14:imgLayer>
                </a14:imgProps>
              </a:ext>
            </a:extLst>
          </a:blip>
          <a:srcRect b="14095"/>
          <a:stretch>
            <a:fillRect/>
          </a:stretch>
        </p:blipFill>
        <p:spPr bwMode="auto">
          <a:xfrm>
            <a:off x="5434013" y="1581806"/>
            <a:ext cx="1247014" cy="1071247"/>
          </a:xfrm>
          <a:prstGeom prst="rect">
            <a:avLst/>
          </a:prstGeom>
          <a:noFill/>
        </p:spPr>
      </p:pic>
      <p:pic>
        <p:nvPicPr>
          <p:cNvPr id="17" name="Picture 6" descr="http://d00.paixin.com/thumbs/1378127/11262007/staff_1024.jpg?watermark/1/image/aHR0cDovL2QwMC5wYWl4aW4uY29tL3dtX2RwXzM2MF9iaWdnZXIucG5n/dissolve/100/gravity/SouthWest/dx/0/dy/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95" b="92166" l="9846" r="89846">
                        <a14:foregroundMark x1="15385" y1="44700" x2="15385" y2="44700"/>
                        <a14:foregroundMark x1="17538" y1="29493" x2="17538" y2="29493"/>
                        <a14:foregroundMark x1="24308" y1="19355" x2="24308" y2="19355"/>
                        <a14:foregroundMark x1="32000" y1="15207" x2="32000" y2="15207"/>
                        <a14:foregroundMark x1="40308" y1="19816" x2="40308" y2="19816"/>
                        <a14:foregroundMark x1="45846" y1="32258" x2="45846" y2="32258"/>
                      </a14:backgroundRemoval>
                    </a14:imgEffect>
                  </a14:imgLayer>
                </a14:imgProps>
              </a:ext>
            </a:extLst>
          </a:blip>
          <a:srcRect b="12659"/>
          <a:stretch>
            <a:fillRect/>
          </a:stretch>
        </p:blipFill>
        <p:spPr bwMode="auto">
          <a:xfrm>
            <a:off x="5434013" y="2653053"/>
            <a:ext cx="1346155" cy="783831"/>
          </a:xfrm>
          <a:prstGeom prst="rect">
            <a:avLst/>
          </a:prstGeom>
          <a:noFill/>
        </p:spPr>
      </p:pic>
      <p:pic>
        <p:nvPicPr>
          <p:cNvPr id="18" name="Picture 8" descr="http://d01.paixin.com/thumbs/1030387/109083346/staff_1024.jpg?watermark/1/image/aHR0cDovL2QwMC5wYWl4aW4uY29tL3dtX2RwXzM2MF9iaWdnZXIucG5n/dissolve/100/gravity/SouthWest/dx/0/dy/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D9EAF1"/>
              </a:clrFrom>
              <a:clrTo>
                <a:srgbClr val="D9EAF1">
                  <a:alpha val="0"/>
                </a:srgbClr>
              </a:clrTo>
            </a:clrChange>
          </a:blip>
          <a:srcRect b="20394"/>
          <a:stretch>
            <a:fillRect/>
          </a:stretch>
        </p:blipFill>
        <p:spPr bwMode="auto">
          <a:xfrm>
            <a:off x="5434013" y="4798180"/>
            <a:ext cx="1083266" cy="86234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050200" y="4356856"/>
            <a:ext cx="1562100" cy="790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rainy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Picture 2" descr="http://img.599ku.com/element_pic/7/4/49/88/7a3ac183ef0486719534263b5562891c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4013" y="3601039"/>
            <a:ext cx="1032984" cy="1032984"/>
          </a:xfrm>
          <a:prstGeom prst="rect">
            <a:avLst/>
          </a:prstGeom>
          <a:noFill/>
        </p:spPr>
      </p:pic>
      <p:cxnSp>
        <p:nvCxnSpPr>
          <p:cNvPr id="24" name="直接连接符 23"/>
          <p:cNvCxnSpPr/>
          <p:nvPr/>
        </p:nvCxnSpPr>
        <p:spPr>
          <a:xfrm>
            <a:off x="2343150" y="1500945"/>
            <a:ext cx="3305175" cy="1589879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190750" y="2331604"/>
            <a:ext cx="3305175" cy="1589879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190750" y="3208301"/>
            <a:ext cx="3457575" cy="1807369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2361820" y="1215195"/>
            <a:ext cx="3429380" cy="2708274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2220516" y="2191506"/>
            <a:ext cx="3361134" cy="2609386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10" idx="1"/>
          </p:cNvCxnSpPr>
          <p:nvPr/>
        </p:nvCxnSpPr>
        <p:spPr>
          <a:xfrm flipH="1">
            <a:off x="6517279" y="1723194"/>
            <a:ext cx="3248296" cy="12588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6517279" y="2807440"/>
            <a:ext cx="3248296" cy="12588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2" idx="1"/>
          </p:cNvCxnSpPr>
          <p:nvPr/>
        </p:nvCxnSpPr>
        <p:spPr>
          <a:xfrm flipH="1" flipV="1">
            <a:off x="6681027" y="1215196"/>
            <a:ext cx="3084548" cy="223519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3" idx="1"/>
          </p:cNvCxnSpPr>
          <p:nvPr/>
        </p:nvCxnSpPr>
        <p:spPr>
          <a:xfrm flipH="1">
            <a:off x="6588932" y="4313995"/>
            <a:ext cx="3176643" cy="10541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 flipV="1">
            <a:off x="6517279" y="2260165"/>
            <a:ext cx="3248296" cy="205382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0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C:\Users\Administrator\Desktop\五下英语课件\人教PEP五下教材图片\24.jpg">
            <a:hlinkClick r:id="rId5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982" r="51155" b="34708"/>
          <a:stretch>
            <a:fillRect/>
          </a:stretch>
        </p:blipFill>
        <p:spPr bwMode="auto">
          <a:xfrm>
            <a:off x="8333522" y="2736666"/>
            <a:ext cx="4229118" cy="361473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99966"/>
            <a:ext cx="605641" cy="74683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445569" y="1659522"/>
            <a:ext cx="9656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How many seasons are there?</a:t>
            </a: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2. Which season does Mike like best?</a:t>
            </a:r>
          </a:p>
          <a:p>
            <a:pPr marL="457200" indent="-45720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3. Which season does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Jones like best?</a:t>
            </a:r>
          </a:p>
          <a:p>
            <a:pPr marL="457200" indent="-45720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4. Which season does Wu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like best?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8"/>
          <p:cNvSpPr txBox="1"/>
          <p:nvPr/>
        </p:nvSpPr>
        <p:spPr>
          <a:xfrm>
            <a:off x="860960" y="66202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84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25" y="660333"/>
            <a:ext cx="7812000" cy="519738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b="8225"/>
          <a:stretch/>
        </p:blipFill>
        <p:spPr bwMode="auto">
          <a:xfrm>
            <a:off x="2461171" y="1155032"/>
            <a:ext cx="7284407" cy="425440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5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C:\Users\Administrator\Desktop\五下英语课件\人教PEP五下教材图片\24.jpg">
            <a:hlinkClick r:id="rId8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982" r="51155" b="34708"/>
          <a:stretch>
            <a:fillRect/>
          </a:stretch>
        </p:blipFill>
        <p:spPr bwMode="auto">
          <a:xfrm>
            <a:off x="8333522" y="2712603"/>
            <a:ext cx="4229118" cy="36147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45569" y="1322640"/>
            <a:ext cx="9656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How many seasons are there?</a:t>
            </a: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2. Which season does Mike like best?</a:t>
            </a:r>
          </a:p>
          <a:p>
            <a:pPr marL="457200" indent="-45720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3. Which season does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Jones like best?</a:t>
            </a:r>
          </a:p>
          <a:p>
            <a:pPr marL="457200" indent="-45720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4. Which season does Wu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like best?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" name="TextBox 6"/>
          <p:cNvSpPr txBox="1"/>
          <p:nvPr>
            <p:custDataLst>
              <p:tags r:id="rId3"/>
            </p:custDataLst>
          </p:nvPr>
        </p:nvSpPr>
        <p:spPr>
          <a:xfrm>
            <a:off x="958035" y="1815009"/>
            <a:ext cx="60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There are four seasons.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10"/>
          <p:cNvSpPr txBox="1"/>
          <p:nvPr>
            <p:custDataLst>
              <p:tags r:id="rId4"/>
            </p:custDataLst>
          </p:nvPr>
        </p:nvSpPr>
        <p:spPr>
          <a:xfrm>
            <a:off x="937938" y="2769603"/>
            <a:ext cx="60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He likes winter best.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11"/>
          <p:cNvSpPr txBox="1"/>
          <p:nvPr>
            <p:custDataLst>
              <p:tags r:id="rId5"/>
            </p:custDataLst>
          </p:nvPr>
        </p:nvSpPr>
        <p:spPr>
          <a:xfrm>
            <a:off x="867599" y="3794535"/>
            <a:ext cx="4330839" cy="59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He likes winter best.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3"/>
          <p:cNvSpPr txBox="1"/>
          <p:nvPr>
            <p:custDataLst>
              <p:tags r:id="rId6"/>
            </p:custDataLst>
          </p:nvPr>
        </p:nvSpPr>
        <p:spPr>
          <a:xfrm>
            <a:off x="857549" y="4819466"/>
            <a:ext cx="7475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He likes spring best.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9"/>
          <a:stretch/>
        </p:blipFill>
        <p:spPr bwMode="auto">
          <a:xfrm>
            <a:off x="437988" y="1071813"/>
            <a:ext cx="4252317" cy="5267617"/>
          </a:xfrm>
          <a:prstGeom prst="rect">
            <a:avLst/>
          </a:prstGeom>
          <a:solidFill>
            <a:srgbClr val="FFDDDD"/>
          </a:solidFill>
          <a:ln>
            <a:noFill/>
          </a:ln>
          <a:effectLst/>
        </p:spPr>
      </p:pic>
      <p:sp>
        <p:nvSpPr>
          <p:cNvPr id="3" name="文本框 8"/>
          <p:cNvSpPr txBox="1"/>
          <p:nvPr/>
        </p:nvSpPr>
        <p:spPr>
          <a:xfrm>
            <a:off x="867587" y="314177"/>
            <a:ext cx="7638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to the tapeand read after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4259179" y="1115628"/>
            <a:ext cx="7724274" cy="5223802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 Jones: Do you like the music, children?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Comic Sans MS" panose="030F0702030302020204" pitchFamily="66" charset="0"/>
              </a:rPr>
              <a:t>Mike: Yes. It’s very beautiful. What is it?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 Jones: </a:t>
            </a:r>
            <a:r>
              <a:rPr lang="en-US" altLang="zh-CN" sz="2800" b="1" i="1" dirty="0" smtClean="0">
                <a:latin typeface="Comic Sans MS" panose="030F0702030302020204" pitchFamily="66" charset="0"/>
              </a:rPr>
              <a:t>The Four Seasons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. Today we’ll draw the seasons. Which </a:t>
            </a:r>
            <a:r>
              <a:rPr lang="en-US" altLang="zh-CN" sz="2800" b="1" smtClean="0">
                <a:latin typeface="Comic Sans MS" panose="030F0702030302020204" pitchFamily="66" charset="0"/>
              </a:rPr>
              <a:t>season  do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you like best, Mike?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Comic Sans MS" panose="030F0702030302020204" pitchFamily="66" charset="0"/>
              </a:rPr>
              <a:t>Mike: Winter. I like snow.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 Jones: I like snow, too. Which season do you like best, Wu </a:t>
            </a:r>
            <a:r>
              <a:rPr lang="en-US" altLang="zh-CN" sz="2800" b="1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Comic Sans MS" panose="030F0702030302020204" pitchFamily="66" charset="0"/>
              </a:rPr>
              <a:t>Wu </a:t>
            </a:r>
            <a:r>
              <a:rPr lang="en-US" altLang="zh-CN" sz="2800" b="1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: Spring. It’s pretty.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 Jones: Yes, it is.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tal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2632" y="280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3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93285" y="2841111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</a:p>
        </p:txBody>
      </p:sp>
    </p:spTree>
    <p:extLst>
      <p:ext uri="{BB962C8B-B14F-4D97-AF65-F5344CB8AC3E}">
        <p14:creationId xmlns:p14="http://schemas.microsoft.com/office/powerpoint/2010/main" val="3413735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xmlns="" id="{84826035-649C-4775-801F-DC1505305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0750" y1="80333" x2="50750" y2="80333"/>
                        <a14:foregroundMark x1="44250" y1="77500" x2="44250" y2="77500"/>
                        <a14:foregroundMark x1="37625" y1="78000" x2="37625" y2="78000"/>
                        <a14:foregroundMark x1="30625" y1="83333" x2="30625" y2="83333"/>
                        <a14:foregroundMark x1="64000" y1="80000" x2="64000" y2="80000"/>
                        <a14:foregroundMark x1="45500" y1="68500" x2="45500" y2="68500"/>
                        <a14:foregroundMark x1="42000" y1="66500" x2="42000" y2="66500"/>
                        <a14:foregroundMark x1="44500" y1="70500" x2="44500" y2="70500"/>
                        <a14:foregroundMark x1="49250" y1="68167" x2="49250" y2="68167"/>
                        <a14:foregroundMark x1="49250" y1="64167" x2="49250" y2="64167"/>
                        <a14:foregroundMark x1="40750" y1="65167" x2="40750" y2="65167"/>
                        <a14:foregroundMark x1="40750" y1="63167" x2="40750" y2="63167"/>
                        <a14:foregroundMark x1="41000" y1="62833" x2="41000" y2="62833"/>
                        <a14:foregroundMark x1="47500" y1="66500" x2="47500" y2="66500"/>
                        <a14:foregroundMark x1="48000" y1="73167" x2="48000" y2="73167"/>
                        <a14:foregroundMark x1="50250" y1="78000" x2="50250" y2="78000"/>
                        <a14:foregroundMark x1="50500" y1="78000" x2="50500" y2="78000"/>
                        <a14:foregroundMark x1="52000" y1="73167" x2="52000" y2="73167"/>
                        <a14:foregroundMark x1="44750" y1="79333" x2="44750" y2="79333"/>
                        <a14:foregroundMark x1="46000" y1="91000" x2="46000" y2="91000"/>
                        <a14:foregroundMark x1="46750" y1="94333" x2="46750" y2="94333"/>
                        <a14:foregroundMark x1="47000" y1="95000" x2="47000" y2="95000"/>
                        <a14:foregroundMark x1="67750" y1="88667" x2="67750" y2="88667"/>
                        <a14:foregroundMark x1="68500" y1="76167" x2="68500" y2="76167"/>
                        <a14:foregroundMark x1="69750" y1="72500" x2="69750" y2="72500"/>
                        <a14:foregroundMark x1="71250" y1="64500" x2="71250" y2="64500"/>
                        <a14:foregroundMark x1="57500" y1="74833" x2="57500" y2="74833"/>
                        <a14:foregroundMark x1="56000" y1="70167" x2="56000" y2="70167"/>
                        <a14:foregroundMark x1="54250" y1="65500" x2="54250" y2="65500"/>
                        <a14:foregroundMark x1="56500" y1="83667" x2="56500" y2="83667"/>
                        <a14:foregroundMark x1="36125" y1="84000" x2="36125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2" r="16547"/>
          <a:stretch>
            <a:fillRect/>
          </a:stretch>
        </p:blipFill>
        <p:spPr bwMode="auto">
          <a:xfrm>
            <a:off x="1384300" y="3762334"/>
            <a:ext cx="1580759" cy="15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9.png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7" b="100000" l="0" r="37290">
                        <a14:foregroundMark x1="1589" y1="54133" x2="3178" y2="55754"/>
                        <a14:foregroundMark x1="654" y1="54943" x2="0" y2="54943"/>
                        <a14:foregroundMark x1="7009" y1="88817" x2="7757" y2="85900"/>
                        <a14:foregroundMark x1="12336" y1="92058" x2="13925" y2="90600"/>
                        <a14:foregroundMark x1="12523" y1="89303" x2="12523" y2="89303"/>
                        <a14:foregroundMark x1="20841" y1="89303" x2="20841" y2="89303"/>
                        <a14:foregroundMark x1="20654" y1="88493" x2="20654" y2="88493"/>
                        <a14:foregroundMark x1="22056" y1="90113" x2="22056" y2="90113"/>
                        <a14:foregroundMark x1="19346" y1="90113" x2="19346" y2="90113"/>
                        <a14:foregroundMark x1="19346" y1="89627" x2="19346" y2="89627"/>
                        <a14:foregroundMark x1="19346" y1="88979" x2="19346" y2="88979"/>
                        <a14:foregroundMark x1="19813" y1="89141" x2="19813" y2="89141"/>
                        <a14:foregroundMark x1="32150" y1="73906" x2="30841" y2="77147"/>
                        <a14:foregroundMark x1="30280" y1="78444" x2="31028" y2="73096"/>
                        <a14:foregroundMark x1="30654" y1="79092" x2="32804" y2="75527"/>
                        <a14:foregroundMark x1="32897" y1="74554" x2="32897" y2="74554"/>
                        <a14:foregroundMark x1="32804" y1="73744" x2="32804" y2="73744"/>
                        <a14:foregroundMark x1="32991" y1="73420" x2="32991" y2="73420"/>
                        <a14:foregroundMark x1="33178" y1="73906" x2="33178" y2="73906"/>
                        <a14:foregroundMark x1="33364" y1="75527" x2="33364" y2="75527"/>
                        <a14:foregroundMark x1="33458" y1="76013" x2="33458" y2="76013"/>
                        <a14:foregroundMark x1="33551" y1="74878" x2="33551" y2="74878"/>
                        <a14:foregroundMark x1="33551" y1="74392" x2="33551" y2="74392"/>
                        <a14:foregroundMark x1="33271" y1="73258" x2="33271" y2="73258"/>
                        <a14:foregroundMark x1="33271" y1="73258" x2="33271" y2="73258"/>
                        <a14:foregroundMark x1="20280" y1="49595" x2="22617" y2="46840"/>
                        <a14:foregroundMark x1="22430" y1="46840" x2="22991" y2="46840"/>
                        <a14:foregroundMark x1="23364" y1="46840" x2="23364" y2="46840"/>
                        <a14:foregroundMark x1="23832" y1="47164" x2="23832" y2="47164"/>
                        <a14:foregroundMark x1="24860" y1="47488" x2="26449" y2="49433"/>
                        <a14:foregroundMark x1="20374" y1="48136" x2="22991" y2="46677"/>
                        <a14:foregroundMark x1="34766" y1="56240" x2="35981" y2="59968"/>
                        <a14:foregroundMark x1="35701" y1="60778" x2="34673" y2="64830"/>
                        <a14:foregroundMark x1="34486" y1="65964" x2="34766" y2="68395"/>
                        <a14:foregroundMark x1="34766" y1="68395" x2="33645" y2="70340"/>
                      </a14:backgroundRemoval>
                    </a14:imgEffect>
                  </a14:imgLayer>
                </a14:imgProps>
              </a:ext>
            </a:extLst>
          </a:blip>
          <a:srcRect t="12895" r="58904"/>
          <a:stretch/>
        </p:blipFill>
        <p:spPr>
          <a:xfrm>
            <a:off x="9068854" y="2676682"/>
            <a:ext cx="3600449" cy="37960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684417" y="1216695"/>
            <a:ext cx="81362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Jones: Do you like the music, children?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Mike: Yes. It’s very beautiful. What is it?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Jones: </a:t>
            </a:r>
            <a:r>
              <a:rPr lang="en-US" altLang="zh-CN" sz="2800" i="1" dirty="0" smtClean="0">
                <a:latin typeface="Comic Sans MS" panose="030F0702030302020204" pitchFamily="66" charset="0"/>
              </a:rPr>
              <a:t>The Four Seasons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Today we’ll draw  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the seasons. Which season do you   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         </a:t>
            </a:r>
            <a:r>
              <a:rPr lang="en-US" altLang="zh-CN" sz="2800" smtClean="0">
                <a:latin typeface="Comic Sans MS" panose="030F0702030302020204" pitchFamily="66" charset="0"/>
              </a:rPr>
              <a:t>like best, Mike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Mike: Winter. I like snow.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Jones: I like snow, too. Which season do you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like best, Wu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Wu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: Spring. It’s pretty.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Jones: Yes, it is.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6" name="文本框 8">
            <a:hlinkClick r:id="rId15" action="ppaction://hlinkfile"/>
          </p:cNvPr>
          <p:cNvSpPr txBox="1"/>
          <p:nvPr>
            <p:custDataLst>
              <p:tags r:id="rId4"/>
            </p:custDataLst>
          </p:nvPr>
        </p:nvSpPr>
        <p:spPr>
          <a:xfrm>
            <a:off x="861188" y="332237"/>
            <a:ext cx="397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</a:p>
        </p:txBody>
      </p:sp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>
          <a:xfrm>
            <a:off x="4752544" y="2960382"/>
            <a:ext cx="36204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1"/>
          <p:cNvSpPr txBox="1"/>
          <p:nvPr>
            <p:custDataLst>
              <p:tags r:id="rId6"/>
            </p:custDataLst>
          </p:nvPr>
        </p:nvSpPr>
        <p:spPr>
          <a:xfrm>
            <a:off x="9133574" y="1236551"/>
            <a:ext cx="2621882" cy="11264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40000"/>
              </a:lnSpc>
              <a:defRPr sz="2400" b="1">
                <a:solidFill>
                  <a:srgbClr val="C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zh-CN" altLang="en-US" dirty="0">
                <a:sym typeface="+mn-ea"/>
              </a:rPr>
              <a:t>询问某人最喜欢哪个季节</a:t>
            </a:r>
          </a:p>
        </p:txBody>
      </p:sp>
      <p:cxnSp>
        <p:nvCxnSpPr>
          <p:cNvPr id="8" name="直接连接符 7"/>
          <p:cNvCxnSpPr/>
          <p:nvPr>
            <p:custDataLst>
              <p:tags r:id="rId7"/>
            </p:custDataLst>
          </p:nvPr>
        </p:nvCxnSpPr>
        <p:spPr>
          <a:xfrm>
            <a:off x="2628111" y="3419346"/>
            <a:ext cx="140148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弧形 12">
            <a:extLst>
              <a:ext uri="{FF2B5EF4-FFF2-40B4-BE49-F238E27FC236}">
                <a16:creationId xmlns:a16="http://schemas.microsoft.com/office/drawing/2014/main" xmlns="" id="{F28561CD-C177-4CE3-BB69-F128C93BA1DB}"/>
              </a:ext>
            </a:extLst>
          </p:cNvPr>
          <p:cNvSpPr/>
          <p:nvPr/>
        </p:nvSpPr>
        <p:spPr>
          <a:xfrm rot="11566102">
            <a:off x="8053383" y="1564916"/>
            <a:ext cx="1139993" cy="1422769"/>
          </a:xfrm>
          <a:prstGeom prst="arc">
            <a:avLst>
              <a:gd name="adj1" fmla="val 19724595"/>
              <a:gd name="adj2" fmla="val 9149696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talk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1882" y="349071"/>
            <a:ext cx="609600" cy="609600"/>
          </a:xfrm>
          <a:prstGeom prst="rect">
            <a:avLst/>
          </a:prstGeom>
        </p:spPr>
      </p:pic>
      <p:sp>
        <p:nvSpPr>
          <p:cNvPr id="17" name="TextBox 30"/>
          <p:cNvSpPr txBox="1"/>
          <p:nvPr/>
        </p:nvSpPr>
        <p:spPr>
          <a:xfrm>
            <a:off x="5197520" y="3422776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4860522" y="3569289"/>
            <a:ext cx="361759" cy="1386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0"/>
          <p:cNvSpPr txBox="1"/>
          <p:nvPr/>
        </p:nvSpPr>
        <p:spPr>
          <a:xfrm>
            <a:off x="6315260" y="4343874"/>
            <a:ext cx="1328561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哪一个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6251370" y="4101967"/>
            <a:ext cx="361759" cy="21868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0"/>
          <p:cNvSpPr txBox="1"/>
          <p:nvPr/>
        </p:nvSpPr>
        <p:spPr>
          <a:xfrm>
            <a:off x="6582774" y="3186474"/>
            <a:ext cx="1328561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季节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6518884" y="2944567"/>
            <a:ext cx="361759" cy="21868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0"/>
          <p:cNvSpPr txBox="1"/>
          <p:nvPr/>
        </p:nvSpPr>
        <p:spPr>
          <a:xfrm>
            <a:off x="4330909" y="5117610"/>
            <a:ext cx="1549236" cy="11072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最；最高程度地</a:t>
            </a: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4029597" y="4543165"/>
            <a:ext cx="599180" cy="5512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ldLvl="0" animBg="1"/>
      <p:bldP spid="13" grpId="0" animBg="1"/>
      <p:bldP spid="17" grpId="0"/>
      <p:bldP spid="20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2" y="1426619"/>
              <a:ext cx="3747133" cy="6539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Which season do you like best?</a:t>
              </a:r>
            </a:p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Winter. 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椭圆 6"/>
          <p:cNvSpPr/>
          <p:nvPr/>
        </p:nvSpPr>
        <p:spPr bwMode="auto">
          <a:xfrm flipH="1">
            <a:off x="719787" y="1064892"/>
            <a:ext cx="1256908" cy="12261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102996" y="336309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 b="1" dirty="0">
                <a:solidFill>
                  <a:schemeClr val="accent2">
                    <a:lumMod val="75000"/>
                  </a:schemeClr>
                </a:solidFill>
                <a:latin typeface="楷体" pitchFamily="49" charset="-122"/>
                <a:ea typeface="楷体" pitchFamily="49" charset="-122"/>
                <a:cs typeface="Times New Roman" panose="02020603050405020304" pitchFamily="18" charset="0"/>
              </a:rPr>
              <a:t>句型：</a:t>
            </a:r>
            <a:r>
              <a:rPr kumimoji="1" lang="zh-CN" altLang="en-US" sz="3600" b="1" dirty="0">
                <a:solidFill>
                  <a:srgbClr val="FE4C83"/>
                </a:solidFill>
                <a:latin typeface="楷体" pitchFamily="49" charset="-122"/>
                <a:ea typeface="楷体" pitchFamily="49" charset="-122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solidFill>
                <a:srgbClr val="FE4C83"/>
              </a:solidFill>
              <a:latin typeface="楷体" pitchFamily="49" charset="-122"/>
              <a:ea typeface="楷体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724011" y="5439889"/>
            <a:ext cx="7068318" cy="779145"/>
            <a:chOff x="854961" y="4214696"/>
            <a:chExt cx="3822686" cy="584641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696"/>
              <a:ext cx="3815746" cy="584641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94822" y="4288074"/>
              <a:ext cx="3782825" cy="437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Which pen do you like best?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597792" y="4541033"/>
            <a:ext cx="7242176" cy="779145"/>
            <a:chOff x="2546122" y="3230477"/>
            <a:chExt cx="4432920" cy="584464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7"/>
              <a:ext cx="4396772" cy="58446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23470" y="3295258"/>
              <a:ext cx="4355572" cy="437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Which </a:t>
              </a:r>
              <a:r>
                <a:rPr kumimoji="1" lang="en-US" altLang="zh-CN" sz="3200" b="1" dirty="0" smtClean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music 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do you like best?</a:t>
              </a:r>
            </a:p>
          </p:txBody>
        </p:sp>
      </p:grp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4192597" y="2357720"/>
            <a:ext cx="6662057" cy="540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2800" dirty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询问某人最</a:t>
            </a:r>
            <a:r>
              <a:rPr lang="zh-CN" altLang="en-US" sz="280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喜欢</a:t>
            </a:r>
            <a:r>
              <a:rPr lang="zh-CN" altLang="en-US" sz="2800" smtClean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的事物</a:t>
            </a:r>
            <a:endParaRPr lang="zh-CN" altLang="en-US" sz="2800" dirty="0">
              <a:solidFill>
                <a:srgbClr val="0099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4109069" y="1560871"/>
            <a:ext cx="2497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哪一个</a:t>
            </a:r>
            <a:endParaRPr lang="zh-CN" altLang="en-US" sz="3200" b="1" dirty="0">
              <a:solidFill>
                <a:srgbClr val="FF66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41743" y="977306"/>
            <a:ext cx="24768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3200" b="1" dirty="0" smtClean="0">
                <a:ln w="12700"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Which</a:t>
            </a:r>
            <a:endParaRPr lang="zh-CN" altLang="en-US" dirty="0">
              <a:ln w="12700">
                <a:solidFill>
                  <a:schemeClr val="bg1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3438523" y="3356880"/>
            <a:ext cx="7431538" cy="94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32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</a:t>
            </a:r>
            <a:r>
              <a:rPr kumimoji="1"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Which </a:t>
            </a:r>
            <a:r>
              <a:rPr kumimoji="1" lang="en-US" altLang="zh-CN" sz="3200" b="1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zh-CN" sz="3200" b="1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zh-CN" altLang="en-US" sz="3200" b="1" smtClean="0">
                <a:latin typeface="楷体" pitchFamily="49" charset="-122"/>
                <a:ea typeface="楷体" pitchFamily="49" charset="-122"/>
                <a:cs typeface="黑体" panose="02010609060101010101" pitchFamily="49" charset="-122"/>
                <a:sym typeface="+mn-ea"/>
              </a:rPr>
              <a:t>事物</a:t>
            </a:r>
            <a:r>
              <a:rPr lang="en-US" altLang="zh-CN" sz="3200" b="1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+ do you like best?</a:t>
            </a:r>
            <a:endParaRPr kumimoji="1" lang="zh-CN" altLang="en-US" sz="3200" b="1" dirty="0">
              <a:solidFill>
                <a:prstClr val="black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kumimoji="1" lang="zh-CN" altLang="en-US" sz="3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2" y="1196759"/>
            <a:ext cx="984040" cy="984040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E5039313-011B-7E02-1D33-055034D1AE4A}"/>
              </a:ext>
            </a:extLst>
          </p:cNvPr>
          <p:cNvGrpSpPr>
            <a:grpSpLocks/>
          </p:cNvGrpSpPr>
          <p:nvPr/>
        </p:nvGrpSpPr>
        <p:grpSpPr bwMode="auto">
          <a:xfrm>
            <a:off x="1179300" y="2446885"/>
            <a:ext cx="9862211" cy="3791980"/>
            <a:chOff x="358774" y="1709150"/>
            <a:chExt cx="8372485" cy="3312793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xmlns="" id="{F2A362C2-F97C-62F3-676F-68153A5AED06}"/>
                </a:ext>
              </a:extLst>
            </p:cNvPr>
            <p:cNvGrpSpPr/>
            <p:nvPr/>
          </p:nvGrpSpPr>
          <p:grpSpPr>
            <a:xfrm>
              <a:off x="2295198" y="1709150"/>
              <a:ext cx="4553603" cy="196961"/>
              <a:chOff x="1460207" y="3268399"/>
              <a:chExt cx="4553603" cy="196961"/>
            </a:xfrm>
            <a:solidFill>
              <a:srgbClr val="00B3F2">
                <a:alpha val="50196"/>
              </a:srgbClr>
            </a:solidFill>
          </p:grpSpPr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xmlns="" id="{11382AAD-12A2-52D7-EDBE-7DFB9035B915}"/>
                  </a:ext>
                </a:extLst>
              </p:cNvPr>
              <p:cNvGrpSpPr/>
              <p:nvPr/>
            </p:nvGrpSpPr>
            <p:grpSpPr>
              <a:xfrm>
                <a:off x="1460207" y="3268399"/>
                <a:ext cx="293497" cy="196762"/>
                <a:chOff x="986881" y="3351113"/>
                <a:chExt cx="293497" cy="196762"/>
              </a:xfrm>
              <a:grpFill/>
            </p:grpSpPr>
            <p:sp>
              <p:nvSpPr>
                <p:cNvPr id="60" name="菱形 59">
                  <a:extLst>
                    <a:ext uri="{FF2B5EF4-FFF2-40B4-BE49-F238E27FC236}">
                      <a16:creationId xmlns:a16="http://schemas.microsoft.com/office/drawing/2014/main" xmlns="" id="{1C816C5C-86D7-AF22-0566-E65C46DB7321}"/>
                    </a:ext>
                  </a:extLst>
                </p:cNvPr>
                <p:cNvSpPr/>
                <p:nvPr/>
              </p:nvSpPr>
              <p:spPr>
                <a:xfrm rot="5400000">
                  <a:off x="1114777" y="3379782"/>
                  <a:ext cx="177867" cy="153334"/>
                </a:xfrm>
                <a:prstGeom prst="diamond">
                  <a:avLst/>
                </a:prstGeom>
                <a:solidFill>
                  <a:srgbClr val="77D4F6"/>
                </a:solidFill>
                <a:ln>
                  <a:solidFill>
                    <a:srgbClr val="00B3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  <p:sp>
              <p:nvSpPr>
                <p:cNvPr id="61" name="菱形 60">
                  <a:extLst>
                    <a:ext uri="{FF2B5EF4-FFF2-40B4-BE49-F238E27FC236}">
                      <a16:creationId xmlns:a16="http://schemas.microsoft.com/office/drawing/2014/main" xmlns="" id="{5C6A805C-116D-2531-DFA8-2F24E13EC211}"/>
                    </a:ext>
                  </a:extLst>
                </p:cNvPr>
                <p:cNvSpPr/>
                <p:nvPr/>
              </p:nvSpPr>
              <p:spPr>
                <a:xfrm rot="5400000">
                  <a:off x="973312" y="3364682"/>
                  <a:ext cx="196762" cy="169623"/>
                </a:xfrm>
                <a:prstGeom prst="diamond">
                  <a:avLst/>
                </a:prstGeom>
                <a:solidFill>
                  <a:srgbClr val="77D4F6"/>
                </a:solidFill>
                <a:ln>
                  <a:solidFill>
                    <a:srgbClr val="00B3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  <p:sp>
              <p:nvSpPr>
                <p:cNvPr id="62" name="菱形 61">
                  <a:extLst>
                    <a:ext uri="{FF2B5EF4-FFF2-40B4-BE49-F238E27FC236}">
                      <a16:creationId xmlns:a16="http://schemas.microsoft.com/office/drawing/2014/main" xmlns="" id="{DC875953-7980-E08D-5F4B-963FEAF52A98}"/>
                    </a:ext>
                  </a:extLst>
                </p:cNvPr>
                <p:cNvSpPr/>
                <p:nvPr/>
              </p:nvSpPr>
              <p:spPr>
                <a:xfrm rot="5400000">
                  <a:off x="1078831" y="3384032"/>
                  <a:ext cx="154408" cy="133111"/>
                </a:xfrm>
                <a:prstGeom prst="diamond">
                  <a:avLst/>
                </a:prstGeom>
                <a:solidFill>
                  <a:srgbClr val="CCEFFC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</p:grp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xmlns="" id="{945AE3DB-6E21-617C-C41B-204D63F31CB7}"/>
                  </a:ext>
                </a:extLst>
              </p:cNvPr>
              <p:cNvGrpSpPr/>
              <p:nvPr/>
            </p:nvGrpSpPr>
            <p:grpSpPr>
              <a:xfrm>
                <a:off x="5720313" y="3268598"/>
                <a:ext cx="293497" cy="196762"/>
                <a:chOff x="-600917" y="3351113"/>
                <a:chExt cx="293497" cy="196762"/>
              </a:xfrm>
              <a:grpFill/>
            </p:grpSpPr>
            <p:sp>
              <p:nvSpPr>
                <p:cNvPr id="57" name="菱形 56">
                  <a:extLst>
                    <a:ext uri="{FF2B5EF4-FFF2-40B4-BE49-F238E27FC236}">
                      <a16:creationId xmlns:a16="http://schemas.microsoft.com/office/drawing/2014/main" xmlns="" id="{759249EA-1219-7DD6-86F7-3FD8CBAD3EB6}"/>
                    </a:ext>
                  </a:extLst>
                </p:cNvPr>
                <p:cNvSpPr/>
                <p:nvPr/>
              </p:nvSpPr>
              <p:spPr>
                <a:xfrm rot="5400000">
                  <a:off x="-473021" y="3379782"/>
                  <a:ext cx="177867" cy="153334"/>
                </a:xfrm>
                <a:prstGeom prst="diamond">
                  <a:avLst/>
                </a:prstGeom>
                <a:solidFill>
                  <a:srgbClr val="77D4F6"/>
                </a:solidFill>
                <a:ln>
                  <a:solidFill>
                    <a:srgbClr val="00B3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  <p:sp>
              <p:nvSpPr>
                <p:cNvPr id="58" name="菱形 57">
                  <a:extLst>
                    <a:ext uri="{FF2B5EF4-FFF2-40B4-BE49-F238E27FC236}">
                      <a16:creationId xmlns:a16="http://schemas.microsoft.com/office/drawing/2014/main" xmlns="" id="{51C6E1A5-AD9F-08C3-135E-AE18CCFAF97F}"/>
                    </a:ext>
                  </a:extLst>
                </p:cNvPr>
                <p:cNvSpPr/>
                <p:nvPr/>
              </p:nvSpPr>
              <p:spPr>
                <a:xfrm rot="5400000">
                  <a:off x="-614486" y="3364682"/>
                  <a:ext cx="196762" cy="169623"/>
                </a:xfrm>
                <a:prstGeom prst="diamond">
                  <a:avLst/>
                </a:prstGeom>
                <a:solidFill>
                  <a:srgbClr val="77D4F6"/>
                </a:solidFill>
                <a:ln>
                  <a:solidFill>
                    <a:srgbClr val="00B3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  <p:sp>
              <p:nvSpPr>
                <p:cNvPr id="59" name="菱形 58">
                  <a:extLst>
                    <a:ext uri="{FF2B5EF4-FFF2-40B4-BE49-F238E27FC236}">
                      <a16:creationId xmlns:a16="http://schemas.microsoft.com/office/drawing/2014/main" xmlns="" id="{7FCFBD3A-C742-2A0F-2745-A535949A09D8}"/>
                    </a:ext>
                  </a:extLst>
                </p:cNvPr>
                <p:cNvSpPr/>
                <p:nvPr/>
              </p:nvSpPr>
              <p:spPr>
                <a:xfrm rot="5400000">
                  <a:off x="-530851" y="3384032"/>
                  <a:ext cx="154408" cy="133111"/>
                </a:xfrm>
                <a:prstGeom prst="diamond">
                  <a:avLst/>
                </a:prstGeom>
                <a:solidFill>
                  <a:srgbClr val="CCEFFC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</p:grpSp>
        </p:grpSp>
        <p:sp>
          <p:nvSpPr>
            <p:cNvPr id="54" name="矩形: 圆角 30">
              <a:extLst>
                <a:ext uri="{FF2B5EF4-FFF2-40B4-BE49-F238E27FC236}">
                  <a16:creationId xmlns:a16="http://schemas.microsoft.com/office/drawing/2014/main" xmlns="" id="{AFCF3DE8-42B8-3570-E71E-F9B9BAD5042E}"/>
                </a:ext>
              </a:extLst>
            </p:cNvPr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1618238 w 8338528"/>
                <a:gd name="connsiteY2" fmla="*/ 3342 h 3129314"/>
                <a:gd name="connsiteX3" fmla="*/ 8008354 w 8338528"/>
                <a:gd name="connsiteY3" fmla="*/ 0 h 3129314"/>
                <a:gd name="connsiteX4" fmla="*/ 8338528 w 8338528"/>
                <a:gd name="connsiteY4" fmla="*/ 330174 h 3129314"/>
                <a:gd name="connsiteX5" fmla="*/ 8338528 w 8338528"/>
                <a:gd name="connsiteY5" fmla="*/ 2799140 h 3129314"/>
                <a:gd name="connsiteX6" fmla="*/ 8008354 w 8338528"/>
                <a:gd name="connsiteY6" fmla="*/ 3129314 h 3129314"/>
                <a:gd name="connsiteX7" fmla="*/ 330174 w 8338528"/>
                <a:gd name="connsiteY7" fmla="*/ 3129314 h 3129314"/>
                <a:gd name="connsiteX8" fmla="*/ 0 w 8338528"/>
                <a:gd name="connsiteY8" fmla="*/ 2799140 h 3129314"/>
                <a:gd name="connsiteX9" fmla="*/ 0 w 8338528"/>
                <a:gd name="connsiteY9" fmla="*/ 330174 h 3129314"/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1618238 w 8338528"/>
                <a:gd name="connsiteY2" fmla="*/ 3342 h 3129314"/>
                <a:gd name="connsiteX3" fmla="*/ 6743131 w 8338528"/>
                <a:gd name="connsiteY3" fmla="*/ 3342 h 3129314"/>
                <a:gd name="connsiteX4" fmla="*/ 8008354 w 8338528"/>
                <a:gd name="connsiteY4" fmla="*/ 0 h 3129314"/>
                <a:gd name="connsiteX5" fmla="*/ 8338528 w 8338528"/>
                <a:gd name="connsiteY5" fmla="*/ 330174 h 3129314"/>
                <a:gd name="connsiteX6" fmla="*/ 8338528 w 8338528"/>
                <a:gd name="connsiteY6" fmla="*/ 2799140 h 3129314"/>
                <a:gd name="connsiteX7" fmla="*/ 8008354 w 8338528"/>
                <a:gd name="connsiteY7" fmla="*/ 3129314 h 3129314"/>
                <a:gd name="connsiteX8" fmla="*/ 330174 w 8338528"/>
                <a:gd name="connsiteY8" fmla="*/ 3129314 h 3129314"/>
                <a:gd name="connsiteX9" fmla="*/ 0 w 8338528"/>
                <a:gd name="connsiteY9" fmla="*/ 2799140 h 3129314"/>
                <a:gd name="connsiteX10" fmla="*/ 0 w 8338528"/>
                <a:gd name="connsiteY10" fmla="*/ 330174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799140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618238 w 8338528"/>
                <a:gd name="connsiteY9" fmla="*/ 3342 h 3129314"/>
                <a:gd name="connsiteX10" fmla="*/ 6834571 w 8338528"/>
                <a:gd name="connsiteY10" fmla="*/ 94782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799140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618238 w 8338528"/>
                <a:gd name="connsiteY9" fmla="*/ 3342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799140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724564 w 8338528"/>
                <a:gd name="connsiteY9" fmla="*/ 10431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799140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703298 w 8338528"/>
                <a:gd name="connsiteY9" fmla="*/ 10431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892616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703298 w 8338528"/>
                <a:gd name="connsiteY9" fmla="*/ 10431 h 312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4" name="图片 3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/>
        </p:blipFill>
        <p:spPr>
          <a:xfrm>
            <a:off x="2564985" y="1448047"/>
            <a:ext cx="6594784" cy="396190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66888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2" y="1426619"/>
              <a:ext cx="3747133" cy="6539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Which season do you like best?</a:t>
              </a:r>
            </a:p>
            <a:p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=What’s your </a:t>
              </a:r>
              <a:r>
                <a:rPr kumimoji="1" lang="en-US" altLang="zh-CN" sz="3200" b="1" dirty="0" err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favourite</a:t>
              </a:r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season?</a:t>
              </a:r>
            </a:p>
          </p:txBody>
        </p:sp>
      </p:grpSp>
      <p:sp>
        <p:nvSpPr>
          <p:cNvPr id="7" name="椭圆 6"/>
          <p:cNvSpPr/>
          <p:nvPr/>
        </p:nvSpPr>
        <p:spPr bwMode="auto">
          <a:xfrm flipH="1">
            <a:off x="719787" y="668885"/>
            <a:ext cx="1256908" cy="12261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dirty="0"/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4735612" y="2077228"/>
            <a:ext cx="2223407" cy="6093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2800" dirty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同义句转换</a:t>
            </a:r>
          </a:p>
        </p:txBody>
      </p:sp>
      <p:grpSp>
        <p:nvGrpSpPr>
          <p:cNvPr id="43" name="组合 7"/>
          <p:cNvGrpSpPr/>
          <p:nvPr/>
        </p:nvGrpSpPr>
        <p:grpSpPr bwMode="auto">
          <a:xfrm>
            <a:off x="15562" y="6546395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11095" y="5918609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2" y="789947"/>
            <a:ext cx="984040" cy="98404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E5039313-011B-7E02-1D33-055034D1AE4A}"/>
              </a:ext>
            </a:extLst>
          </p:cNvPr>
          <p:cNvGrpSpPr>
            <a:grpSpLocks/>
          </p:cNvGrpSpPr>
          <p:nvPr/>
        </p:nvGrpSpPr>
        <p:grpSpPr bwMode="auto">
          <a:xfrm>
            <a:off x="792508" y="2260107"/>
            <a:ext cx="10605161" cy="3791980"/>
            <a:chOff x="358774" y="1709150"/>
            <a:chExt cx="8372485" cy="3312793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F2A362C2-F97C-62F3-676F-68153A5AED06}"/>
                </a:ext>
              </a:extLst>
            </p:cNvPr>
            <p:cNvGrpSpPr/>
            <p:nvPr/>
          </p:nvGrpSpPr>
          <p:grpSpPr>
            <a:xfrm>
              <a:off x="2295198" y="1709150"/>
              <a:ext cx="4553603" cy="196961"/>
              <a:chOff x="1460207" y="3268399"/>
              <a:chExt cx="4553603" cy="196961"/>
            </a:xfrm>
            <a:solidFill>
              <a:srgbClr val="00B3F2">
                <a:alpha val="50196"/>
              </a:srgbClr>
            </a:solidFill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xmlns="" id="{11382AAD-12A2-52D7-EDBE-7DFB9035B915}"/>
                  </a:ext>
                </a:extLst>
              </p:cNvPr>
              <p:cNvGrpSpPr/>
              <p:nvPr/>
            </p:nvGrpSpPr>
            <p:grpSpPr>
              <a:xfrm>
                <a:off x="1460207" y="3268399"/>
                <a:ext cx="293497" cy="196762"/>
                <a:chOff x="986881" y="3351113"/>
                <a:chExt cx="293497" cy="196762"/>
              </a:xfrm>
              <a:grpFill/>
            </p:grpSpPr>
            <p:sp>
              <p:nvSpPr>
                <p:cNvPr id="39" name="菱形 38">
                  <a:extLst>
                    <a:ext uri="{FF2B5EF4-FFF2-40B4-BE49-F238E27FC236}">
                      <a16:creationId xmlns:a16="http://schemas.microsoft.com/office/drawing/2014/main" xmlns="" id="{1C816C5C-86D7-AF22-0566-E65C46DB7321}"/>
                    </a:ext>
                  </a:extLst>
                </p:cNvPr>
                <p:cNvSpPr/>
                <p:nvPr/>
              </p:nvSpPr>
              <p:spPr>
                <a:xfrm rot="5400000">
                  <a:off x="1114777" y="3379782"/>
                  <a:ext cx="177867" cy="153334"/>
                </a:xfrm>
                <a:prstGeom prst="diamond">
                  <a:avLst/>
                </a:prstGeom>
                <a:solidFill>
                  <a:srgbClr val="77D4F6"/>
                </a:solidFill>
                <a:ln>
                  <a:solidFill>
                    <a:srgbClr val="00B3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  <p:sp>
              <p:nvSpPr>
                <p:cNvPr id="40" name="菱形 39">
                  <a:extLst>
                    <a:ext uri="{FF2B5EF4-FFF2-40B4-BE49-F238E27FC236}">
                      <a16:creationId xmlns:a16="http://schemas.microsoft.com/office/drawing/2014/main" xmlns="" id="{5C6A805C-116D-2531-DFA8-2F24E13EC211}"/>
                    </a:ext>
                  </a:extLst>
                </p:cNvPr>
                <p:cNvSpPr/>
                <p:nvPr/>
              </p:nvSpPr>
              <p:spPr>
                <a:xfrm rot="5400000">
                  <a:off x="973312" y="3364682"/>
                  <a:ext cx="196762" cy="169623"/>
                </a:xfrm>
                <a:prstGeom prst="diamond">
                  <a:avLst/>
                </a:prstGeom>
                <a:solidFill>
                  <a:srgbClr val="77D4F6"/>
                </a:solidFill>
                <a:ln>
                  <a:solidFill>
                    <a:srgbClr val="00B3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  <p:sp>
              <p:nvSpPr>
                <p:cNvPr id="41" name="菱形 40">
                  <a:extLst>
                    <a:ext uri="{FF2B5EF4-FFF2-40B4-BE49-F238E27FC236}">
                      <a16:creationId xmlns:a16="http://schemas.microsoft.com/office/drawing/2014/main" xmlns="" id="{DC875953-7980-E08D-5F4B-963FEAF52A98}"/>
                    </a:ext>
                  </a:extLst>
                </p:cNvPr>
                <p:cNvSpPr/>
                <p:nvPr/>
              </p:nvSpPr>
              <p:spPr>
                <a:xfrm rot="5400000">
                  <a:off x="1078831" y="3384032"/>
                  <a:ext cx="154408" cy="133111"/>
                </a:xfrm>
                <a:prstGeom prst="diamond">
                  <a:avLst/>
                </a:prstGeom>
                <a:solidFill>
                  <a:srgbClr val="CCEFFC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xmlns="" id="{945AE3DB-6E21-617C-C41B-204D63F31CB7}"/>
                  </a:ext>
                </a:extLst>
              </p:cNvPr>
              <p:cNvGrpSpPr/>
              <p:nvPr/>
            </p:nvGrpSpPr>
            <p:grpSpPr>
              <a:xfrm>
                <a:off x="5720313" y="3268598"/>
                <a:ext cx="293497" cy="196762"/>
                <a:chOff x="-600917" y="3351113"/>
                <a:chExt cx="293497" cy="196762"/>
              </a:xfrm>
              <a:grpFill/>
            </p:grpSpPr>
            <p:sp>
              <p:nvSpPr>
                <p:cNvPr id="34" name="菱形 33">
                  <a:extLst>
                    <a:ext uri="{FF2B5EF4-FFF2-40B4-BE49-F238E27FC236}">
                      <a16:creationId xmlns:a16="http://schemas.microsoft.com/office/drawing/2014/main" xmlns="" id="{759249EA-1219-7DD6-86F7-3FD8CBAD3EB6}"/>
                    </a:ext>
                  </a:extLst>
                </p:cNvPr>
                <p:cNvSpPr/>
                <p:nvPr/>
              </p:nvSpPr>
              <p:spPr>
                <a:xfrm rot="5400000">
                  <a:off x="-473021" y="3379782"/>
                  <a:ext cx="177867" cy="153334"/>
                </a:xfrm>
                <a:prstGeom prst="diamond">
                  <a:avLst/>
                </a:prstGeom>
                <a:solidFill>
                  <a:srgbClr val="77D4F6"/>
                </a:solidFill>
                <a:ln>
                  <a:solidFill>
                    <a:srgbClr val="00B3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  <p:sp>
              <p:nvSpPr>
                <p:cNvPr id="35" name="菱形 34">
                  <a:extLst>
                    <a:ext uri="{FF2B5EF4-FFF2-40B4-BE49-F238E27FC236}">
                      <a16:creationId xmlns:a16="http://schemas.microsoft.com/office/drawing/2014/main" xmlns="" id="{51C6E1A5-AD9F-08C3-135E-AE18CCFAF97F}"/>
                    </a:ext>
                  </a:extLst>
                </p:cNvPr>
                <p:cNvSpPr/>
                <p:nvPr/>
              </p:nvSpPr>
              <p:spPr>
                <a:xfrm rot="5400000">
                  <a:off x="-614486" y="3364682"/>
                  <a:ext cx="196762" cy="169623"/>
                </a:xfrm>
                <a:prstGeom prst="diamond">
                  <a:avLst/>
                </a:prstGeom>
                <a:solidFill>
                  <a:srgbClr val="77D4F6"/>
                </a:solidFill>
                <a:ln>
                  <a:solidFill>
                    <a:srgbClr val="00B3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  <p:sp>
              <p:nvSpPr>
                <p:cNvPr id="36" name="菱形 35">
                  <a:extLst>
                    <a:ext uri="{FF2B5EF4-FFF2-40B4-BE49-F238E27FC236}">
                      <a16:creationId xmlns:a16="http://schemas.microsoft.com/office/drawing/2014/main" xmlns="" id="{7FCFBD3A-C742-2A0F-2745-A535949A09D8}"/>
                    </a:ext>
                  </a:extLst>
                </p:cNvPr>
                <p:cNvSpPr/>
                <p:nvPr/>
              </p:nvSpPr>
              <p:spPr>
                <a:xfrm rot="5400000">
                  <a:off x="-530851" y="3384032"/>
                  <a:ext cx="154408" cy="133111"/>
                </a:xfrm>
                <a:prstGeom prst="diamond">
                  <a:avLst/>
                </a:prstGeom>
                <a:solidFill>
                  <a:srgbClr val="CCEFFC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srgbClr val="0099CC"/>
                    </a:solidFill>
                  </a:endParaRPr>
                </a:p>
              </p:txBody>
            </p:sp>
          </p:grpSp>
        </p:grp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xmlns="" id="{AFCF3DE8-42B8-3570-E71E-F9B9BAD5042E}"/>
                </a:ext>
              </a:extLst>
            </p:cNvPr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1618238 w 8338528"/>
                <a:gd name="connsiteY2" fmla="*/ 3342 h 3129314"/>
                <a:gd name="connsiteX3" fmla="*/ 8008354 w 8338528"/>
                <a:gd name="connsiteY3" fmla="*/ 0 h 3129314"/>
                <a:gd name="connsiteX4" fmla="*/ 8338528 w 8338528"/>
                <a:gd name="connsiteY4" fmla="*/ 330174 h 3129314"/>
                <a:gd name="connsiteX5" fmla="*/ 8338528 w 8338528"/>
                <a:gd name="connsiteY5" fmla="*/ 2799140 h 3129314"/>
                <a:gd name="connsiteX6" fmla="*/ 8008354 w 8338528"/>
                <a:gd name="connsiteY6" fmla="*/ 3129314 h 3129314"/>
                <a:gd name="connsiteX7" fmla="*/ 330174 w 8338528"/>
                <a:gd name="connsiteY7" fmla="*/ 3129314 h 3129314"/>
                <a:gd name="connsiteX8" fmla="*/ 0 w 8338528"/>
                <a:gd name="connsiteY8" fmla="*/ 2799140 h 3129314"/>
                <a:gd name="connsiteX9" fmla="*/ 0 w 8338528"/>
                <a:gd name="connsiteY9" fmla="*/ 330174 h 3129314"/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1618238 w 8338528"/>
                <a:gd name="connsiteY2" fmla="*/ 3342 h 3129314"/>
                <a:gd name="connsiteX3" fmla="*/ 6743131 w 8338528"/>
                <a:gd name="connsiteY3" fmla="*/ 3342 h 3129314"/>
                <a:gd name="connsiteX4" fmla="*/ 8008354 w 8338528"/>
                <a:gd name="connsiteY4" fmla="*/ 0 h 3129314"/>
                <a:gd name="connsiteX5" fmla="*/ 8338528 w 8338528"/>
                <a:gd name="connsiteY5" fmla="*/ 330174 h 3129314"/>
                <a:gd name="connsiteX6" fmla="*/ 8338528 w 8338528"/>
                <a:gd name="connsiteY6" fmla="*/ 2799140 h 3129314"/>
                <a:gd name="connsiteX7" fmla="*/ 8008354 w 8338528"/>
                <a:gd name="connsiteY7" fmla="*/ 3129314 h 3129314"/>
                <a:gd name="connsiteX8" fmla="*/ 330174 w 8338528"/>
                <a:gd name="connsiteY8" fmla="*/ 3129314 h 3129314"/>
                <a:gd name="connsiteX9" fmla="*/ 0 w 8338528"/>
                <a:gd name="connsiteY9" fmla="*/ 2799140 h 3129314"/>
                <a:gd name="connsiteX10" fmla="*/ 0 w 8338528"/>
                <a:gd name="connsiteY10" fmla="*/ 330174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799140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618238 w 8338528"/>
                <a:gd name="connsiteY9" fmla="*/ 3342 h 3129314"/>
                <a:gd name="connsiteX10" fmla="*/ 6834571 w 8338528"/>
                <a:gd name="connsiteY10" fmla="*/ 94782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799140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618238 w 8338528"/>
                <a:gd name="connsiteY9" fmla="*/ 3342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799140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724564 w 8338528"/>
                <a:gd name="connsiteY9" fmla="*/ 10431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799140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703298 w 8338528"/>
                <a:gd name="connsiteY9" fmla="*/ 10431 h 3129314"/>
                <a:gd name="connsiteX0" fmla="*/ 6743131 w 8338528"/>
                <a:gd name="connsiteY0" fmla="*/ 3342 h 3129314"/>
                <a:gd name="connsiteX1" fmla="*/ 8008354 w 8338528"/>
                <a:gd name="connsiteY1" fmla="*/ 0 h 3129314"/>
                <a:gd name="connsiteX2" fmla="*/ 8338528 w 8338528"/>
                <a:gd name="connsiteY2" fmla="*/ 330174 h 3129314"/>
                <a:gd name="connsiteX3" fmla="*/ 8338528 w 8338528"/>
                <a:gd name="connsiteY3" fmla="*/ 2799140 h 3129314"/>
                <a:gd name="connsiteX4" fmla="*/ 8008354 w 8338528"/>
                <a:gd name="connsiteY4" fmla="*/ 3129314 h 3129314"/>
                <a:gd name="connsiteX5" fmla="*/ 330174 w 8338528"/>
                <a:gd name="connsiteY5" fmla="*/ 3129314 h 3129314"/>
                <a:gd name="connsiteX6" fmla="*/ 0 w 8338528"/>
                <a:gd name="connsiteY6" fmla="*/ 2892616 h 3129314"/>
                <a:gd name="connsiteX7" fmla="*/ 0 w 8338528"/>
                <a:gd name="connsiteY7" fmla="*/ 330174 h 3129314"/>
                <a:gd name="connsiteX8" fmla="*/ 330174 w 8338528"/>
                <a:gd name="connsiteY8" fmla="*/ 0 h 3129314"/>
                <a:gd name="connsiteX9" fmla="*/ 1703298 w 8338528"/>
                <a:gd name="connsiteY9" fmla="*/ 10431 h 312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26877" y="2804062"/>
            <a:ext cx="9970153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Which </a:t>
            </a:r>
            <a:r>
              <a:rPr kumimoji="1"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  <a:cs typeface="黑体" panose="02010609060101010101" pitchFamily="49" charset="-122"/>
                <a:sym typeface="+mn-ea"/>
              </a:rPr>
              <a:t>事物</a:t>
            </a:r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+</a:t>
            </a:r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 do you like best?</a:t>
            </a:r>
          </a:p>
          <a:p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=What’s your </a:t>
            </a:r>
            <a:r>
              <a:rPr kumimoji="1" lang="en-US" altLang="zh-CN" sz="3200" b="1" dirty="0" err="1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favourite</a:t>
            </a:r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  <a:cs typeface="黑体" panose="02010609060101010101" pitchFamily="49" charset="-122"/>
                <a:sym typeface="+mn-ea"/>
              </a:rPr>
              <a:t>事物</a:t>
            </a:r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2302" y="3022746"/>
            <a:ext cx="2139352" cy="235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smtClean="0">
                <a:latin typeface="楷体" pitchFamily="49" charset="-122"/>
                <a:ea typeface="楷体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cs typeface="黑体" panose="02010609060101010101" pitchFamily="49" charset="-122"/>
              </a:rPr>
              <a:t>两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黑体" panose="02010609060101010101" pitchFamily="49" charset="-122"/>
              </a:rPr>
              <a:t>个句子都可以用来询问他人最喜欢的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cs typeface="黑体" panose="02010609060101010101" pitchFamily="49" charset="-122"/>
              </a:rPr>
              <a:t>事物。</a:t>
            </a:r>
            <a:endParaRPr lang="zh-CN" altLang="en-US" sz="2800" b="1" dirty="0">
              <a:latin typeface="楷体" pitchFamily="49" charset="-122"/>
              <a:ea typeface="楷体" pitchFamily="49" charset="-122"/>
              <a:cs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54155" y="4576397"/>
            <a:ext cx="10299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Which </a:t>
            </a:r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season</a:t>
            </a:r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do you like best?</a:t>
            </a:r>
          </a:p>
          <a:p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=What’s your </a:t>
            </a:r>
            <a:r>
              <a:rPr kumimoji="1" lang="en-US" altLang="zh-CN" sz="3200" b="1" dirty="0" err="1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favourite</a:t>
            </a:r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  <a:sym typeface="+mn-ea"/>
              </a:rPr>
              <a:t>season </a:t>
            </a:r>
            <a:r>
              <a: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67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标注 9"/>
          <p:cNvSpPr/>
          <p:nvPr/>
        </p:nvSpPr>
        <p:spPr>
          <a:xfrm>
            <a:off x="7098665" y="5091430"/>
            <a:ext cx="3938905" cy="931545"/>
          </a:xfrm>
          <a:prstGeom prst="wedgeRoundRectCallout">
            <a:avLst>
              <a:gd name="adj1" fmla="val -27593"/>
              <a:gd name="adj2" fmla="val -83828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 like English best.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903605" y="1372870"/>
            <a:ext cx="3510915" cy="1062355"/>
          </a:xfrm>
          <a:prstGeom prst="wedgeRoundRectCallout">
            <a:avLst>
              <a:gd name="adj1" fmla="val 26269"/>
              <a:gd name="adj2" fmla="val 9241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Which season do you like best?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7897812" y="1576705"/>
            <a:ext cx="3999865" cy="1156970"/>
          </a:xfrm>
          <a:prstGeom prst="wedgeRoundRectCallout">
            <a:avLst>
              <a:gd name="adj1" fmla="val -39067"/>
              <a:gd name="adj2" fmla="val 71206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 like summer best.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597535" y="4000500"/>
            <a:ext cx="3553460" cy="1481455"/>
          </a:xfrm>
          <a:prstGeom prst="wedgeRoundRectCallout">
            <a:avLst>
              <a:gd name="adj1" fmla="val 55486"/>
              <a:gd name="adj2" fmla="val -45602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Which subject do you like best?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G:\图标+国旗+人物图\公司画图-课件用人物\半身女孩9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29031" y="3027804"/>
            <a:ext cx="2162444" cy="207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79" y="2832633"/>
            <a:ext cx="2184627" cy="23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48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practice.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 play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8440" y="1567543"/>
            <a:ext cx="10816005" cy="468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圆角矩形标注 1"/>
          <p:cNvSpPr/>
          <p:nvPr>
            <p:custDataLst>
              <p:tags r:id="rId4"/>
            </p:custDataLst>
          </p:nvPr>
        </p:nvSpPr>
        <p:spPr>
          <a:xfrm>
            <a:off x="1744345" y="1966595"/>
            <a:ext cx="2988310" cy="916940"/>
          </a:xfrm>
          <a:prstGeom prst="wedgeRoundRectCallout">
            <a:avLst>
              <a:gd name="adj1" fmla="val -44198"/>
              <a:gd name="adj2" fmla="val 635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Which season do you like best?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圆角矩形标注 6"/>
          <p:cNvSpPr/>
          <p:nvPr>
            <p:custDataLst>
              <p:tags r:id="rId5"/>
            </p:custDataLst>
          </p:nvPr>
        </p:nvSpPr>
        <p:spPr>
          <a:xfrm>
            <a:off x="1014297" y="3602277"/>
            <a:ext cx="1296823" cy="668273"/>
          </a:xfrm>
          <a:prstGeom prst="wedgeRoundRectCallout">
            <a:avLst>
              <a:gd name="adj1" fmla="val -29355"/>
              <a:gd name="adj2" fmla="val 7731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Winter.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498440" y="1045029"/>
            <a:ext cx="961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Which season do you like best? Ask and answer.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>
            <a:off x="3778181" y="3999244"/>
            <a:ext cx="954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latin typeface="Comic Sans MS" panose="030F0702030302020204" pitchFamily="66" charset="0"/>
              </a:rPr>
              <a:t>Zoom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8"/>
            </p:custDataLst>
          </p:nvPr>
        </p:nvSpPr>
        <p:spPr>
          <a:xfrm>
            <a:off x="10120366" y="3960725"/>
            <a:ext cx="54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√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387584" y="1630806"/>
            <a:ext cx="6906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A: Which season do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you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like best?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0960" y="4661062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windy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and cool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7" name="文本框 8"/>
          <p:cNvSpPr txBox="1"/>
          <p:nvPr/>
        </p:nvSpPr>
        <p:spPr>
          <a:xfrm>
            <a:off x="777240" y="379730"/>
            <a:ext cx="1036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dialogues according to the following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pictures.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" name="Picture 6" descr="https://ss1.bdstatic.com/70cFvXSh_Q1YnxGkpoWK1HF6hhy/it/u=2498078043,3721810580&amp;fm=15&amp;gp=0.jpg"/>
          <p:cNvPicPr>
            <a:picLocks noChangeAspect="1" noChangeArrowheads="1"/>
          </p:cNvPicPr>
          <p:nvPr/>
        </p:nvPicPr>
        <p:blipFill>
          <a:blip r:embed="rId5"/>
          <a:srcRect l="10833" r="6967" b="8119"/>
          <a:stretch>
            <a:fillRect/>
          </a:stretch>
        </p:blipFill>
        <p:spPr bwMode="auto">
          <a:xfrm>
            <a:off x="1091128" y="1447263"/>
            <a:ext cx="2457450" cy="3213799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4387584" y="2505854"/>
            <a:ext cx="2287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B: Autumn.</a:t>
            </a:r>
          </a:p>
        </p:txBody>
      </p:sp>
      <p:sp>
        <p:nvSpPr>
          <p:cNvPr id="21" name="矩形 20"/>
          <p:cNvSpPr/>
          <p:nvPr/>
        </p:nvSpPr>
        <p:spPr>
          <a:xfrm>
            <a:off x="4387584" y="3251731"/>
            <a:ext cx="1871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A: Why?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87584" y="4108886"/>
            <a:ext cx="4341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Comic Sans MS" panose="030F0702030302020204" pitchFamily="66" charset="0"/>
              </a:rPr>
              <a:t>B: </a:t>
            </a:r>
            <a:r>
              <a:rPr lang="en-US" altLang="zh-CN" sz="3200" smtClean="0">
                <a:latin typeface="Comic Sans MS" panose="030F0702030302020204" pitchFamily="66" charset="0"/>
              </a:rPr>
              <a:t>It’s windy </a:t>
            </a:r>
            <a:r>
              <a:rPr lang="en-US" altLang="zh-CN" sz="3200">
                <a:latin typeface="Comic Sans MS" panose="030F0702030302020204" pitchFamily="66" charset="0"/>
              </a:rPr>
              <a:t>and </a:t>
            </a:r>
            <a:r>
              <a:rPr lang="en-US" altLang="zh-CN" sz="3200" smtClean="0">
                <a:latin typeface="Comic Sans MS" panose="030F0702030302020204" pitchFamily="66" charset="0"/>
              </a:rPr>
              <a:t>cool.</a:t>
            </a:r>
            <a:endParaRPr lang="en-US" altLang="zh-CN" sz="320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26181" y="4076287"/>
            <a:ext cx="154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autumn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timgsa.baidu.com/timg?image&amp;quality=80&amp;size=b9999_10000&amp;sec=1593424409162&amp;di=61b523128c17b6dc8898d02ec8c3cffd&amp;imgtype=0&amp;src=http%3A%2F%2Fb-ssl.duitang.com%2Fuploads%2Fitem%2F201503%2F10%2F20150310002450_C5ReM.jpeg"/>
          <p:cNvPicPr>
            <a:picLocks noChangeAspect="1" noChangeArrowheads="1"/>
          </p:cNvPicPr>
          <p:nvPr/>
        </p:nvPicPr>
        <p:blipFill>
          <a:blip r:embed="rId3"/>
          <a:srcRect l="2173" r="24167"/>
          <a:stretch>
            <a:fillRect/>
          </a:stretch>
        </p:blipFill>
        <p:spPr bwMode="auto">
          <a:xfrm>
            <a:off x="777240" y="1368501"/>
            <a:ext cx="2517219" cy="3248026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4310164" y="1630806"/>
            <a:ext cx="6906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A: Which season do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you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like best?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7" name="文本框 8"/>
          <p:cNvSpPr txBox="1"/>
          <p:nvPr/>
        </p:nvSpPr>
        <p:spPr>
          <a:xfrm>
            <a:off x="777240" y="379730"/>
            <a:ext cx="1036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dialogues according to the following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pictures.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55499" y="2487961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Comic Sans MS" panose="030F0702030302020204" pitchFamily="66" charset="0"/>
              </a:rPr>
              <a:t>B: </a:t>
            </a:r>
            <a:r>
              <a:rPr lang="en-US" altLang="zh-CN" sz="3200" smtClean="0">
                <a:latin typeface="Comic Sans MS" panose="030F0702030302020204" pitchFamily="66" charset="0"/>
              </a:rPr>
              <a:t>…</a:t>
            </a:r>
            <a:endParaRPr lang="zh-CN" altLang="en-US" sz="3200">
              <a:latin typeface="Comic Sans MS" pitchFamily="66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387584" y="3251731"/>
            <a:ext cx="1871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A: Why?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87584" y="4108886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Comic Sans MS" panose="030F0702030302020204" pitchFamily="66" charset="0"/>
              </a:rPr>
              <a:t>B: </a:t>
            </a:r>
            <a:r>
              <a:rPr lang="en-US" altLang="zh-CN" sz="3200" smtClean="0">
                <a:latin typeface="Comic Sans MS" panose="030F0702030302020204" pitchFamily="66" charset="0"/>
              </a:rPr>
              <a:t>…</a:t>
            </a:r>
            <a:endParaRPr lang="zh-CN" altLang="en-US" sz="3200" smtClean="0"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58826" y="4420392"/>
            <a:ext cx="1350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spring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" y="4856313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sunny and warm</a:t>
            </a:r>
          </a:p>
        </p:txBody>
      </p:sp>
    </p:spTree>
    <p:extLst>
      <p:ext uri="{BB962C8B-B14F-4D97-AF65-F5344CB8AC3E}">
        <p14:creationId xmlns:p14="http://schemas.microsoft.com/office/powerpoint/2010/main" val="13961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355499" y="1630806"/>
            <a:ext cx="6906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A: Which season do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you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like best?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7" name="文本框 8"/>
          <p:cNvSpPr txBox="1"/>
          <p:nvPr/>
        </p:nvSpPr>
        <p:spPr>
          <a:xfrm>
            <a:off x="777240" y="379730"/>
            <a:ext cx="1036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dialogues according to the following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pictures.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55499" y="2487961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Comic Sans MS" panose="030F0702030302020204" pitchFamily="66" charset="0"/>
              </a:rPr>
              <a:t>B: </a:t>
            </a:r>
            <a:r>
              <a:rPr lang="en-US" altLang="zh-CN" sz="3200" smtClean="0">
                <a:latin typeface="Comic Sans MS" panose="030F0702030302020204" pitchFamily="66" charset="0"/>
              </a:rPr>
              <a:t>…</a:t>
            </a:r>
            <a:endParaRPr lang="zh-CN" altLang="en-US" sz="3200">
              <a:latin typeface="Comic Sans MS" pitchFamily="66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387584" y="3251731"/>
            <a:ext cx="1871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A: Why?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87584" y="4108886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Comic Sans MS" panose="030F0702030302020204" pitchFamily="66" charset="0"/>
              </a:rPr>
              <a:t>B: </a:t>
            </a:r>
            <a:r>
              <a:rPr lang="en-US" altLang="zh-CN" sz="3200" smtClean="0">
                <a:latin typeface="Comic Sans MS" panose="030F0702030302020204" pitchFamily="66" charset="0"/>
              </a:rPr>
              <a:t>…</a:t>
            </a:r>
            <a:endParaRPr lang="zh-CN" altLang="en-US" sz="3200" smtClean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4995" y="4929379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rainy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2" descr="https://ss1.bdstatic.com/70cFuXSh_Q1YnxGkpoWK1HF6hhy/it/u=3309504225,353227724&amp;fm=26&amp;gp=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" y="1416127"/>
            <a:ext cx="2604848" cy="3200401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458826" y="4324140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450468" y="1528760"/>
            <a:ext cx="6118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    Because the summer is not hot, the winter is not cold, the climate is pleasant, the urban temperature is between 0-29</a:t>
            </a:r>
            <a:r>
              <a:rPr lang="en-US" altLang="zh-CN" sz="2800" dirty="0">
                <a:latin typeface="Comic Sans MS" panose="030F0702030302020204" pitchFamily="66" charset="0"/>
              </a:rPr>
              <a:t> °</a:t>
            </a:r>
            <a:r>
              <a:rPr lang="en-US" altLang="zh-CN" sz="2800" dirty="0">
                <a:latin typeface="Comic Sans MS" panose="030F0702030302020204" pitchFamily="66" charset="0"/>
              </a:rPr>
              <a:t>c</a:t>
            </a:r>
            <a:r>
              <a:rPr lang="en-US" altLang="zh-CN" sz="2800" dirty="0">
                <a:latin typeface="Comic Sans MS" panose="030F0702030302020204" pitchFamily="66" charset="0"/>
              </a:rPr>
              <a:t>,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and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annual temperature difference is the smallest in the country! Such climatic features make Kunming famous as "spring city" both at home and abroad!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1" name="Picture 2" descr="https://iknow-pic.cdn.bcebos.com/5366d0160924ab18e5b8b95f35fae6cd7b890b2f?x-bce-process=image/resize,m_lfit,w_600,h_800,limit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9242" y="1920863"/>
            <a:ext cx="4503737" cy="318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16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43996" y="1213350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、图文配对。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826442" y="5038090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summer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909695" y="5034915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winter 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8321040" y="5104765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autumn 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821815" y="5069840"/>
            <a:ext cx="2187575" cy="5734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spring  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346450" y="3344545"/>
            <a:ext cx="3387725" cy="1878330"/>
          </a:xfrm>
          <a:prstGeom prst="line">
            <a:avLst/>
          </a:prstGeom>
          <a:ln w="28575" cmpd="sng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883785" y="3362325"/>
            <a:ext cx="3898265" cy="186055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2915602" y="3237547"/>
            <a:ext cx="3845245" cy="2038033"/>
          </a:xfrm>
          <a:prstGeom prst="line">
            <a:avLst/>
          </a:prstGeom>
          <a:ln w="28575" cmpd="sng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5058411" y="3086100"/>
            <a:ext cx="3723639" cy="2189480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1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5095" y="1912620"/>
            <a:ext cx="1477010" cy="14725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46" b="97554" l="0" r="99711">
                        <a14:foregroundMark x1="32370" y1="79205" x2="32370" y2="79205"/>
                        <a14:foregroundMark x1="27457" y1="71865" x2="27457" y2="71865"/>
                        <a14:foregroundMark x1="15607" y1="68807" x2="29769" y2="78287"/>
                        <a14:foregroundMark x1="61561" y1="8257" x2="61561" y2="8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120" y="1945005"/>
            <a:ext cx="1552575" cy="14674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5" b="97143" l="34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820" y="1928495"/>
            <a:ext cx="1580515" cy="15557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04" b="100000" l="1475" r="100000">
                        <a14:foregroundMark x1="63127" y1="85670" x2="33628" y2="55452"/>
                        <a14:foregroundMark x1="79646" y1="78816" x2="55162" y2="84735"/>
                        <a14:foregroundMark x1="32153" y1="80997" x2="51327" y2="86916"/>
                        <a14:foregroundMark x1="38643" y1="78193" x2="38643" y2="78193"/>
                        <a14:foregroundMark x1="30383" y1="80062" x2="30383" y2="80062"/>
                        <a14:foregroundMark x1="24779" y1="79439" x2="24779" y2="79439"/>
                        <a14:foregroundMark x1="29204" y1="86916" x2="58112" y2="91589"/>
                        <a14:foregroundMark x1="84661" y1="77570" x2="61357" y2="92835"/>
                        <a14:foregroundMark x1="85251" y1="76947" x2="85251" y2="76947"/>
                        <a14:foregroundMark x1="89086" y1="74766" x2="89086" y2="74766"/>
                        <a14:foregroundMark x1="82301" y1="83489" x2="82301" y2="83489"/>
                        <a14:foregroundMark x1="76401" y1="89408" x2="76401" y2="89408"/>
                        <a14:foregroundMark x1="71386" y1="90966" x2="71386" y2="90966"/>
                        <a14:foregroundMark x1="69027" y1="91589" x2="69027" y2="91589"/>
                        <a14:foregroundMark x1="67552" y1="92212" x2="67552" y2="92212"/>
                        <a14:foregroundMark x1="64012" y1="92835" x2="64012" y2="92835"/>
                        <a14:foregroundMark x1="62537" y1="93458" x2="62537" y2="93458"/>
                        <a14:foregroundMark x1="60177" y1="93458" x2="60177" y2="93458"/>
                        <a14:foregroundMark x1="58112" y1="93458" x2="58112" y2="93458"/>
                        <a14:foregroundMark x1="56342" y1="93458" x2="54277" y2="93458"/>
                        <a14:foregroundMark x1="52507" y1="93458" x2="49263" y2="93458"/>
                        <a14:foregroundMark x1="47493" y1="93458" x2="47493" y2="93458"/>
                        <a14:foregroundMark x1="44248" y1="93458" x2="42478" y2="93458"/>
                        <a14:foregroundMark x1="40413" y1="93458" x2="40413" y2="93458"/>
                        <a14:foregroundMark x1="39823" y1="93458" x2="39823" y2="93458"/>
                        <a14:foregroundMark x1="38053" y1="93458" x2="38053" y2="93458"/>
                        <a14:foregroundMark x1="37463" y1="93458" x2="37463" y2="93458"/>
                        <a14:foregroundMark x1="35988" y1="92212" x2="35988" y2="92212"/>
                        <a14:foregroundMark x1="33628" y1="91589" x2="33628" y2="91589"/>
                        <a14:foregroundMark x1="32153" y1="90343" x2="32153" y2="90343"/>
                        <a14:foregroundMark x1="30383" y1="89408" x2="30383" y2="89408"/>
                        <a14:foregroundMark x1="28614" y1="88162" x2="28614" y2="88162"/>
                        <a14:foregroundMark x1="27139" y1="86916" x2="27139" y2="86916"/>
                        <a14:foregroundMark x1="27139" y1="86916" x2="27139" y2="86916"/>
                        <a14:foregroundMark x1="25369" y1="86293" x2="25369" y2="86293"/>
                        <a14:foregroundMark x1="22714" y1="84112" x2="22714" y2="84112"/>
                        <a14:foregroundMark x1="21534" y1="83489" x2="21534" y2="83489"/>
                        <a14:foregroundMark x1="21534" y1="83489" x2="21534" y2="83489"/>
                        <a14:foregroundMark x1="19764" y1="81620" x2="19764" y2="81620"/>
                        <a14:foregroundMark x1="17699" y1="79439" x2="17699" y2="79439"/>
                        <a14:foregroundMark x1="17699" y1="79439" x2="17699" y2="79439"/>
                        <a14:foregroundMark x1="16519" y1="77570" x2="16519" y2="77570"/>
                        <a14:foregroundMark x1="15929" y1="77570" x2="15929" y2="77570"/>
                        <a14:foregroundMark x1="15929" y1="76947" x2="15929" y2="76947"/>
                        <a14:foregroundMark x1="15339" y1="76324" x2="15339" y2="76324"/>
                        <a14:foregroundMark x1="13864" y1="75389" x2="13864" y2="75389"/>
                        <a14:foregroundMark x1="13864" y1="75389" x2="13864" y2="75389"/>
                        <a14:foregroundMark x1="13274" y1="74766" x2="13274" y2="74766"/>
                        <a14:foregroundMark x1="10914" y1="74143" x2="10914" y2="74143"/>
                        <a14:foregroundMark x1="9440" y1="74143" x2="9440" y2="74143"/>
                        <a14:foregroundMark x1="7670" y1="74143" x2="7670" y2="74143"/>
                        <a14:foregroundMark x1="6490" y1="74143" x2="6490" y2="74143"/>
                        <a14:foregroundMark x1="3245" y1="72274" x2="3245" y2="72274"/>
                        <a14:foregroundMark x1="2065" y1="71651" x2="2065" y2="71651"/>
                        <a14:foregroundMark x1="1475" y1="70717" x2="1475" y2="67601"/>
                        <a14:foregroundMark x1="1475" y1="66978" x2="1475" y2="66978"/>
                        <a14:foregroundMark x1="1475" y1="62928" x2="1475" y2="62928"/>
                        <a14:foregroundMark x1="7080" y1="48287" x2="7080" y2="48287"/>
                        <a14:foregroundMark x1="7080" y1="48287" x2="7080" y2="48287"/>
                        <a14:foregroundMark x1="7670" y1="47664" x2="7670" y2="47664"/>
                        <a14:foregroundMark x1="9440" y1="44237" x2="9440" y2="44237"/>
                        <a14:foregroundMark x1="12094" y1="40187" x2="12094" y2="40187"/>
                        <a14:foregroundMark x1="12684" y1="39564" x2="12684" y2="39564"/>
                        <a14:foregroundMark x1="13864" y1="34891" x2="13864" y2="34891"/>
                        <a14:foregroundMark x1="13864" y1="32710" x2="13864" y2="32710"/>
                        <a14:foregroundMark x1="39233" y1="44860" x2="39233" y2="44860"/>
                        <a14:foregroundMark x1="31563" y1="38318" x2="31563" y2="38318"/>
                        <a14:foregroundMark x1="16519" y1="66978" x2="16519" y2="66978"/>
                        <a14:foregroundMark x1="39233" y1="51402" x2="39233" y2="51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3605" y="1912620"/>
            <a:ext cx="1508125" cy="1427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91"/>
          <p:cNvSpPr/>
          <p:nvPr>
            <p:custDataLst>
              <p:tags r:id="rId1"/>
            </p:custDataLst>
          </p:nvPr>
        </p:nvSpPr>
        <p:spPr>
          <a:xfrm>
            <a:off x="6728771" y="5564567"/>
            <a:ext cx="980185" cy="677986"/>
          </a:xfrm>
          <a:prstGeom prst="rect">
            <a:avLst/>
          </a:prstGeom>
          <a:solidFill>
            <a:srgbClr val="FFFDEE"/>
          </a:solidFill>
          <a:ln>
            <a:solidFill>
              <a:srgbClr val="FFF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8020855" y="3241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矩形 167"/>
          <p:cNvSpPr/>
          <p:nvPr>
            <p:custDataLst>
              <p:tags r:id="rId3"/>
            </p:custDataLst>
          </p:nvPr>
        </p:nvSpPr>
        <p:spPr>
          <a:xfrm>
            <a:off x="351616" y="2106649"/>
            <a:ext cx="11667837" cy="33343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 </a:t>
            </a:r>
            <a:r>
              <a:rPr lang="zh-CN" altLang="en-US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四季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 2. snow(</a:t>
            </a:r>
            <a:r>
              <a:rPr lang="zh-CN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形容词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)________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 sun(</a:t>
            </a:r>
            <a:r>
              <a:rPr lang="zh-CN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形容词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)_________ 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4.wind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zh-CN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形容词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)_________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5. cold(</a:t>
            </a:r>
            <a:r>
              <a:rPr lang="zh-CN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反义词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)_________   6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child(</a:t>
            </a:r>
            <a:r>
              <a:rPr lang="zh-CN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复数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)___________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7. </a:t>
            </a:r>
            <a:r>
              <a:rPr lang="zh-CN" altLang="en-US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哪一个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_______________8. good(</a:t>
            </a:r>
            <a:r>
              <a:rPr lang="zh-CN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最高级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)________</a:t>
            </a:r>
            <a:endParaRPr lang="en-US" altLang="zh-CN" sz="32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6" name="TextBox 55"/>
          <p:cNvSpPr txBox="1"/>
          <p:nvPr>
            <p:custDataLst>
              <p:tags r:id="rId4"/>
            </p:custDataLst>
          </p:nvPr>
        </p:nvSpPr>
        <p:spPr>
          <a:xfrm>
            <a:off x="693335" y="1175657"/>
            <a:ext cx="69434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根据要求写出相应的单词和短语</a:t>
            </a:r>
          </a:p>
        </p:txBody>
      </p:sp>
      <p:sp>
        <p:nvSpPr>
          <p:cNvPr id="45" name="TextBox 44"/>
          <p:cNvSpPr txBox="1"/>
          <p:nvPr>
            <p:custDataLst>
              <p:tags r:id="rId5"/>
            </p:custDataLst>
          </p:nvPr>
        </p:nvSpPr>
        <p:spPr>
          <a:xfrm>
            <a:off x="2185035" y="2147289"/>
            <a:ext cx="3261360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four seasons</a:t>
            </a:r>
          </a:p>
        </p:txBody>
      </p:sp>
      <p:sp>
        <p:nvSpPr>
          <p:cNvPr id="46" name="TextBox 45"/>
          <p:cNvSpPr txBox="1"/>
          <p:nvPr>
            <p:custDataLst>
              <p:tags r:id="rId6"/>
            </p:custDataLst>
          </p:nvPr>
        </p:nvSpPr>
        <p:spPr>
          <a:xfrm>
            <a:off x="3154025" y="4358968"/>
            <a:ext cx="18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which</a:t>
            </a:r>
            <a:endParaRPr lang="zh-CN" altLang="en-US" sz="36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>
            <p:custDataLst>
              <p:tags r:id="rId7"/>
            </p:custDataLst>
          </p:nvPr>
        </p:nvSpPr>
        <p:spPr>
          <a:xfrm>
            <a:off x="3532842" y="2910519"/>
            <a:ext cx="1913553" cy="628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sunny</a:t>
            </a:r>
          </a:p>
        </p:txBody>
      </p:sp>
      <p:sp>
        <p:nvSpPr>
          <p:cNvPr id="52" name="TextBox 51"/>
          <p:cNvSpPr txBox="1"/>
          <p:nvPr>
            <p:custDataLst>
              <p:tags r:id="rId8"/>
            </p:custDataLst>
          </p:nvPr>
        </p:nvSpPr>
        <p:spPr>
          <a:xfrm>
            <a:off x="3946428" y="3624580"/>
            <a:ext cx="127871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hot</a:t>
            </a:r>
          </a:p>
        </p:txBody>
      </p:sp>
      <p:sp>
        <p:nvSpPr>
          <p:cNvPr id="2" name="TextBox 44"/>
          <p:cNvSpPr txBox="1"/>
          <p:nvPr>
            <p:custDataLst>
              <p:tags r:id="rId9"/>
            </p:custDataLst>
          </p:nvPr>
        </p:nvSpPr>
        <p:spPr>
          <a:xfrm>
            <a:off x="9122130" y="2106649"/>
            <a:ext cx="3261360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snowy</a:t>
            </a:r>
          </a:p>
        </p:txBody>
      </p:sp>
      <p:sp>
        <p:nvSpPr>
          <p:cNvPr id="3" name="TextBox 44"/>
          <p:cNvSpPr txBox="1"/>
          <p:nvPr>
            <p:custDataLst>
              <p:tags r:id="rId10"/>
            </p:custDataLst>
          </p:nvPr>
        </p:nvSpPr>
        <p:spPr>
          <a:xfrm>
            <a:off x="8943686" y="2919998"/>
            <a:ext cx="3261360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windy</a:t>
            </a:r>
          </a:p>
        </p:txBody>
      </p:sp>
      <p:sp>
        <p:nvSpPr>
          <p:cNvPr id="4" name="TextBox 44"/>
          <p:cNvSpPr txBox="1"/>
          <p:nvPr>
            <p:custDataLst>
              <p:tags r:id="rId11"/>
            </p:custDataLst>
          </p:nvPr>
        </p:nvSpPr>
        <p:spPr>
          <a:xfrm>
            <a:off x="8758093" y="3659822"/>
            <a:ext cx="2100407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children</a:t>
            </a:r>
          </a:p>
        </p:txBody>
      </p:sp>
      <p:sp>
        <p:nvSpPr>
          <p:cNvPr id="5" name="TextBox 44"/>
          <p:cNvSpPr txBox="1"/>
          <p:nvPr>
            <p:custDataLst>
              <p:tags r:id="rId12"/>
            </p:custDataLst>
          </p:nvPr>
        </p:nvSpPr>
        <p:spPr>
          <a:xfrm>
            <a:off x="9206951" y="4459147"/>
            <a:ext cx="1202690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best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  <p:bldP spid="52" grpId="0"/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79303" y="643113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按照要求完成句子。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576060"/>
            <a:ext cx="111518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1.I  like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green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best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2.best, she, which, like, does, season (?)(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3.My </a:t>
            </a:r>
            <a:r>
              <a:rPr lang="en-US" altLang="zh-CN" sz="2800" dirty="0" err="1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favourite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season is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summer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722630" y="2352665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Which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colour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 do you like best?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613" y="3618454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Which season does she like best?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808613" y="4923145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What’s your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favourite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 season?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939376" y="1444833"/>
            <a:ext cx="7713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What’s the weather like today?</a:t>
            </a:r>
          </a:p>
        </p:txBody>
      </p:sp>
      <p:sp>
        <p:nvSpPr>
          <p:cNvPr id="3" name="矩形 2"/>
          <p:cNvSpPr/>
          <p:nvPr/>
        </p:nvSpPr>
        <p:spPr>
          <a:xfrm>
            <a:off x="1004781" y="3219657"/>
            <a:ext cx="458597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It’s rainy and cold.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15125" y="2393523"/>
            <a:ext cx="4376420" cy="31280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242924" y="-2"/>
            <a:ext cx="2892977" cy="10687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9905" y="305872"/>
            <a:ext cx="1794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Lead in.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2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44650" y="1581150"/>
            <a:ext cx="9498965" cy="4845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单词：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season, which, best, snow.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—Which season do you like best?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— Winter.  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3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1627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9" name="矩形 138"/>
          <p:cNvSpPr/>
          <p:nvPr/>
        </p:nvSpPr>
        <p:spPr>
          <a:xfrm>
            <a:off x="2412405" y="2276922"/>
            <a:ext cx="4020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</a:p>
        </p:txBody>
      </p:sp>
      <p:sp>
        <p:nvSpPr>
          <p:cNvPr id="141" name="矩形 140"/>
          <p:cNvSpPr/>
          <p:nvPr/>
        </p:nvSpPr>
        <p:spPr>
          <a:xfrm>
            <a:off x="6725172" y="2221418"/>
            <a:ext cx="3380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502877" y="3539878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P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aint the seasons of a year.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939376" y="1444833"/>
            <a:ext cx="7713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What’s the weather like today?</a:t>
            </a:r>
          </a:p>
        </p:txBody>
      </p:sp>
      <p:sp>
        <p:nvSpPr>
          <p:cNvPr id="3" name="矩形 2"/>
          <p:cNvSpPr/>
          <p:nvPr/>
        </p:nvSpPr>
        <p:spPr>
          <a:xfrm>
            <a:off x="1004781" y="3219658"/>
            <a:ext cx="472821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It’s windy and cold.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29935" y="2316480"/>
            <a:ext cx="4326255" cy="343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939376" y="1444833"/>
            <a:ext cx="7713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What’s the weather like today?</a:t>
            </a:r>
          </a:p>
        </p:txBody>
      </p:sp>
      <p:sp>
        <p:nvSpPr>
          <p:cNvPr id="3" name="矩形 2"/>
          <p:cNvSpPr/>
          <p:nvPr/>
        </p:nvSpPr>
        <p:spPr>
          <a:xfrm>
            <a:off x="1004781" y="3219658"/>
            <a:ext cx="480187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It’s snowy and cold.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0" y="2315845"/>
            <a:ext cx="4796155" cy="29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939376" y="1444833"/>
            <a:ext cx="7713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What’s the weather like today?</a:t>
            </a:r>
          </a:p>
        </p:txBody>
      </p:sp>
      <p:sp>
        <p:nvSpPr>
          <p:cNvPr id="3" name="矩形 2"/>
          <p:cNvSpPr/>
          <p:nvPr/>
        </p:nvSpPr>
        <p:spPr>
          <a:xfrm>
            <a:off x="1004781" y="3219658"/>
            <a:ext cx="499681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It’s sunny and warm.</a:t>
            </a:r>
          </a:p>
        </p:txBody>
      </p:sp>
      <p:pic>
        <p:nvPicPr>
          <p:cNvPr id="24580" name="Picture 4" descr="https://timgsa.baidu.com/timg?image&amp;quality=80&amp;size=b9999_10000&amp;sec=1593424409162&amp;di=61b523128c17b6dc8898d02ec8c3cffd&amp;imgtype=0&amp;src=http%3A%2F%2Fb-ssl.duitang.com%2Fuploads%2Fitem%2F201503%2F10%2F20150310002450_C5ReM.jpe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 l="2173" r="24167"/>
          <a:stretch>
            <a:fillRect/>
          </a:stretch>
        </p:blipFill>
        <p:spPr bwMode="auto">
          <a:xfrm>
            <a:off x="6950075" y="2317750"/>
            <a:ext cx="2867025" cy="3699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0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seasonmountain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1" y="510638"/>
            <a:ext cx="10228613" cy="57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51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3146" y="1669421"/>
            <a:ext cx="9433586" cy="9772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r>
              <a:rPr lang="en-US" sz="4800" dirty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What’s your </a:t>
            </a:r>
            <a:r>
              <a:rPr lang="en-GB" sz="4800" dirty="0" smtClean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favourite</a:t>
            </a:r>
            <a:r>
              <a:rPr lang="en-US" sz="4800" dirty="0" smtClean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800" dirty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weather</a:t>
            </a:r>
            <a:r>
              <a:rPr lang="en-US" sz="4800" dirty="0" smtClean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?</a:t>
            </a:r>
            <a:endParaRPr lang="en-US" sz="4800" dirty="0">
              <a:solidFill>
                <a:srgbClr val="FF0000"/>
              </a:solidFill>
              <a:effectLst/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53CB59E-B21F-4C17-84FD-AD927FBD5036}"/>
              </a:ext>
            </a:extLst>
          </p:cNvPr>
          <p:cNvSpPr/>
          <p:nvPr/>
        </p:nvSpPr>
        <p:spPr>
          <a:xfrm>
            <a:off x="2200276" y="995677"/>
            <a:ext cx="775572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Talk about your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favourite</a:t>
            </a:r>
            <a:r>
              <a:rPr lang="en-US" altLang="zh-CN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season?</a:t>
            </a:r>
            <a:endParaRPr lang="zh-CN" altLang="en-US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D412A9AB-5067-4561-ACFA-269962A22C9A}"/>
              </a:ext>
            </a:extLst>
          </p:cNvPr>
          <p:cNvSpPr/>
          <p:nvPr/>
        </p:nvSpPr>
        <p:spPr>
          <a:xfrm>
            <a:off x="1605986" y="2001237"/>
            <a:ext cx="854540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3200" smtClean="0">
                <a:latin typeface="Comic Sans MS" panose="030F0702030302020204" pitchFamily="66" charset="0"/>
                <a:ea typeface="黑体" panose="02010609060101010101" pitchFamily="49" charset="-122"/>
              </a:rPr>
              <a:t>Mike and Chen Jie talk </a:t>
            </a:r>
            <a:r>
              <a:rPr lang="en-US" altLang="zh-CN" sz="3200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about weather.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箭头: 下 7">
            <a:extLst>
              <a:ext uri="{FF2B5EF4-FFF2-40B4-BE49-F238E27FC236}">
                <a16:creationId xmlns="" xmlns:a16="http://schemas.microsoft.com/office/drawing/2014/main" id="{283E5CF5-42CD-428F-B2E2-E134C7F4E6BA}"/>
              </a:ext>
            </a:extLst>
          </p:cNvPr>
          <p:cNvSpPr/>
          <p:nvPr/>
        </p:nvSpPr>
        <p:spPr>
          <a:xfrm>
            <a:off x="5281722" y="2639810"/>
            <a:ext cx="509478" cy="5913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8F166C3-815F-4FD2-BDC3-59557BC9E59F}"/>
              </a:ext>
            </a:extLst>
          </p:cNvPr>
          <p:cNvSpPr/>
          <p:nvPr/>
        </p:nvSpPr>
        <p:spPr>
          <a:xfrm>
            <a:off x="2123018" y="3163733"/>
            <a:ext cx="889490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Wu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黑体" panose="02010609060101010101" pitchFamily="49" charset="-122"/>
              </a:rPr>
              <a:t>Binbin</a:t>
            </a:r>
            <a:r>
              <a:rPr lang="en-US" altLang="zh-CN" sz="3200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 talks about his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黑体" panose="02010609060101010101" pitchFamily="49" charset="-122"/>
              </a:rPr>
              <a:t>favourite</a:t>
            </a:r>
            <a:r>
              <a:rPr lang="en-US" altLang="zh-CN" sz="3200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 weather.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6" name="箭头: 下 9">
            <a:extLst>
              <a:ext uri="{FF2B5EF4-FFF2-40B4-BE49-F238E27FC236}">
                <a16:creationId xmlns="" xmlns:a16="http://schemas.microsoft.com/office/drawing/2014/main" id="{A120FABD-0FDC-4D3A-AEB8-F4412826C9D8}"/>
              </a:ext>
            </a:extLst>
          </p:cNvPr>
          <p:cNvSpPr/>
          <p:nvPr/>
        </p:nvSpPr>
        <p:spPr>
          <a:xfrm>
            <a:off x="5257800" y="3837931"/>
            <a:ext cx="533399" cy="592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0C0E0FC5-7074-4D2D-8679-599CDA34002E}"/>
              </a:ext>
            </a:extLst>
          </p:cNvPr>
          <p:cNvSpPr/>
          <p:nvPr/>
        </p:nvSpPr>
        <p:spPr>
          <a:xfrm>
            <a:off x="1226653" y="4311270"/>
            <a:ext cx="1028907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Zoom and Zip talk about their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黑体" panose="02010609060101010101" pitchFamily="49" charset="-122"/>
              </a:rPr>
              <a:t>favourite</a:t>
            </a:r>
            <a:r>
              <a:rPr lang="en-US" altLang="zh-CN" sz="3200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 season.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03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7461" y="1576193"/>
            <a:ext cx="6370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is the weather like today?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44486" y="498222"/>
            <a:ext cx="33858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write.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4" y="330740"/>
            <a:ext cx="605641" cy="74683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8" y="2416603"/>
            <a:ext cx="6028441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0" b="89544" l="2662" r="96198">
                        <a14:foregroundMark x1="15970" y1="58177" x2="15970" y2="58177"/>
                        <a14:backgroundMark x1="6464" y1="60054" x2="6464" y2="60054"/>
                        <a14:backgroundMark x1="7224" y1="56300" x2="7224" y2="56300"/>
                        <a14:backgroundMark x1="4183" y1="66488" x2="4183" y2="66488"/>
                        <a14:backgroundMark x1="4563" y1="62735" x2="4563" y2="62735"/>
                        <a14:backgroundMark x1="29278" y1="12601" x2="29278" y2="12601"/>
                        <a14:backgroundMark x1="30798" y1="16086" x2="30798" y2="16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2" y="1079366"/>
            <a:ext cx="3105149" cy="44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 rot="512421">
            <a:off x="8704667" y="2747356"/>
            <a:ext cx="2117578" cy="1509712"/>
          </a:xfrm>
          <a:prstGeom prst="rect">
            <a:avLst/>
          </a:prstGeom>
          <a:solidFill>
            <a:srgbClr val="B5E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 rot="419966">
            <a:off x="8533373" y="2703174"/>
            <a:ext cx="2460167" cy="1438275"/>
          </a:xfrm>
          <a:prstGeom prst="rect">
            <a:avLst/>
          </a:prstGeom>
          <a:solidFill>
            <a:srgbClr val="B5E0E9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Rainy and cold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Windy and cold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Sunny and warm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104486" y="4405935"/>
            <a:ext cx="4929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It’s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</a:t>
            </a:r>
            <a:r>
              <a:rPr lang="en-US" altLang="zh-CN" sz="3200" smtClean="0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</a:t>
            </a:r>
            <a:r>
              <a:rPr lang="en-US" altLang="zh-CN" sz="3200" smtClean="0">
                <a:latin typeface="Comic Sans MS" panose="030F0702030302020204" pitchFamily="66" charset="0"/>
              </a:rPr>
              <a:t> 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</a:t>
            </a:r>
            <a:r>
              <a:rPr lang="en-US" altLang="zh-CN" sz="3200" smtClean="0">
                <a:latin typeface="Comic Sans MS" panose="030F0702030302020204" pitchFamily="66" charset="0"/>
              </a:rPr>
              <a:t>.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52304" y="4403601"/>
            <a:ext cx="3682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windy  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cold</a:t>
            </a:r>
            <a:endParaRPr lang="zh-CN" altLang="en-US" sz="3200" dirty="0"/>
          </a:p>
        </p:txBody>
      </p:sp>
      <p:pic>
        <p:nvPicPr>
          <p:cNvPr id="12" name="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5416" y="534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1055</Words>
  <Application>Microsoft Office PowerPoint</Application>
  <PresentationFormat>自定义</PresentationFormat>
  <Paragraphs>202</Paragraphs>
  <Slides>32</Slides>
  <Notes>6</Notes>
  <HiddenSlides>0</HiddenSlides>
  <MMClips>4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34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1123</cp:revision>
  <dcterms:created xsi:type="dcterms:W3CDTF">2019-08-19T07:47:00Z</dcterms:created>
  <dcterms:modified xsi:type="dcterms:W3CDTF">2024-03-07T01:54:20Z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08FBCAFA01D84905B454E7784089EAAE_13</vt:lpwstr>
  </property>
  <property fmtid="{D5CDD505-2E9C-101B-9397-08002B2CF9AE}" pid="3" name="KSOProductBuildVer">
    <vt:lpwstr>2052-12.1.0.15990</vt:lpwstr>
  </property>
</Properties>
</file>