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5" r:id="rId3"/>
    <p:sldId id="267" r:id="rId4"/>
    <p:sldId id="369" r:id="rId5"/>
    <p:sldId id="276" r:id="rId6"/>
    <p:sldId id="364" r:id="rId7"/>
    <p:sldId id="365" r:id="rId8"/>
    <p:sldId id="371" r:id="rId9"/>
    <p:sldId id="278" r:id="rId10"/>
    <p:sldId id="367" r:id="rId11"/>
    <p:sldId id="293" r:id="rId12"/>
    <p:sldId id="370" r:id="rId13"/>
    <p:sldId id="279" r:id="rId14"/>
    <p:sldId id="286" r:id="rId15"/>
    <p:sldId id="291" r:id="rId16"/>
    <p:sldId id="292" r:id="rId17"/>
    <p:sldId id="368" r:id="rId18"/>
    <p:sldId id="290" r:id="rId19"/>
    <p:sldId id="295" r:id="rId20"/>
    <p:sldId id="363" r:id="rId21"/>
    <p:sldId id="280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3B1"/>
    <a:srgbClr val="FF9900"/>
    <a:srgbClr val="FF00FF"/>
    <a:srgbClr val="F0C2C7"/>
    <a:srgbClr val="9379F1"/>
    <a:srgbClr val="6CC2C0"/>
    <a:srgbClr val="B5E0E9"/>
    <a:srgbClr val="00FFFF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3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30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94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'ts%20sing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talk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talk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691473" y="2725675"/>
            <a:ext cx="5663733" cy="3062356"/>
            <a:chOff x="-107679" y="2381642"/>
            <a:chExt cx="5663733" cy="3062356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2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err="1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favourite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 season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97667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try </a:t>
              </a:r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talk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40274"/>
            <a:ext cx="5669823" cy="480131"/>
            <a:chOff x="2813952" y="344600"/>
            <a:chExt cx="5669823" cy="480131"/>
          </a:xfrm>
        </p:grpSpPr>
        <p:sp>
          <p:nvSpPr>
            <p:cNvPr id="5" name="矩形 4"/>
            <p:cNvSpPr/>
            <p:nvPr/>
          </p:nvSpPr>
          <p:spPr>
            <a:xfrm>
              <a:off x="4149043" y="344600"/>
              <a:ext cx="282481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Language points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6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ïŝḻiḓê"/>
            <p:cNvSpPr/>
            <p:nvPr/>
          </p:nvSpPr>
          <p:spPr bwMode="auto">
            <a:xfrm flipH="1">
              <a:off x="6909706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927690" y="970689"/>
            <a:ext cx="74085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Which season do you like best?</a:t>
            </a:r>
            <a:endParaRPr lang="zh-CN" altLang="zh-CN" sz="28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5402" y="1844132"/>
            <a:ext cx="10710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【详解】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以特殊疑问词</a:t>
            </a: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which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引导的特殊疑问句。</a:t>
            </a: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which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意思是“哪一个”，用以对选择物品进行提问。</a:t>
            </a:r>
            <a:r>
              <a:rPr lang="zh-CN" altLang="zh-CN" sz="3200" dirty="0">
                <a:latin typeface="Comic Sans MS" panose="030F0702030302020204" pitchFamily="66" charset="0"/>
                <a:ea typeface="楷体" panose="02010609060101010101" pitchFamily="49" charset="-122"/>
              </a:rPr>
              <a:t>　　</a:t>
            </a:r>
          </a:p>
        </p:txBody>
      </p:sp>
      <p:sp>
        <p:nvSpPr>
          <p:cNvPr id="10" name="矩形 9"/>
          <p:cNvSpPr/>
          <p:nvPr/>
        </p:nvSpPr>
        <p:spPr>
          <a:xfrm>
            <a:off x="927691" y="3400468"/>
            <a:ext cx="8302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latin typeface="Comic Sans MS" panose="030F0702030302020204" pitchFamily="66" charset="0"/>
                <a:ea typeface="楷体" panose="02010609060101010101" pitchFamily="49" charset="-122"/>
              </a:rPr>
              <a:t>句型结构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Which+</a:t>
            </a:r>
            <a:r>
              <a:rPr lang="zh-CN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物品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+</a:t>
            </a:r>
            <a:r>
              <a:rPr lang="zh-CN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一般疑问句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+?</a:t>
            </a:r>
            <a:endParaRPr lang="zh-CN" altLang="zh-CN" sz="32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78542" y="4265647"/>
            <a:ext cx="7525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E.g</a:t>
            </a:r>
            <a:r>
              <a:rPr lang="en-US" altLang="zh-CN" sz="3200" dirty="0">
                <a:latin typeface="Comic Sans MS" panose="030F0702030302020204" pitchFamily="66" charset="0"/>
                <a:ea typeface="楷体" panose="02010609060101010101" pitchFamily="49" charset="-122"/>
              </a:rPr>
              <a:t>. </a:t>
            </a: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Which class do you like best? </a:t>
            </a:r>
            <a:endParaRPr lang="en-US" altLang="zh-CN" sz="3200" dirty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  <a:ea typeface="楷体" panose="02010609060101010101" pitchFamily="49" charset="-122"/>
              </a:rPr>
              <a:t>     </a:t>
            </a: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 Which pen do you like best?</a:t>
            </a:r>
            <a:endParaRPr lang="zh-CN" altLang="zh-CN" sz="28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54522" y="1376713"/>
            <a:ext cx="5905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Do you like the music, children?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Yes. It’s very beautiful. What is it?</a:t>
            </a:r>
          </a:p>
          <a:p>
            <a:r>
              <a:rPr lang="en-US" altLang="zh-CN" sz="2800" i="1" dirty="0" smtClean="0">
                <a:latin typeface="Comic Sans MS" panose="030F0702030302020204" pitchFamily="66" charset="0"/>
              </a:rPr>
              <a:t>The Four Seasons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 Today we’ll draw the seasons. Which season do you like best, Mike?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Winter. I like snow.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I like snow, too. Which season do you like best, Wu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Binbin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Spring. It’s pretty.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Yes, it is.</a:t>
            </a: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3" name="Picture 1" descr="C:\Users\Administrator\Desktop\五下英语课件\人教PEP五下教材图片\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82" r="51155" b="34708"/>
          <a:stretch>
            <a:fillRect/>
          </a:stretch>
        </p:blipFill>
        <p:spPr bwMode="auto">
          <a:xfrm>
            <a:off x="-121920" y="2083975"/>
            <a:ext cx="4229118" cy="36147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428521" y="1322227"/>
            <a:ext cx="20193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Mr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Jones:</a:t>
            </a:r>
          </a:p>
          <a:p>
            <a:pPr algn="r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Mike:</a:t>
            </a:r>
          </a:p>
          <a:p>
            <a:pPr algn="r"/>
            <a:r>
              <a:rPr lang="en-US" altLang="zh-CN" sz="2800" dirty="0" err="1" smtClean="0">
                <a:latin typeface="Comic Sans MS" panose="030F0702030302020204" pitchFamily="66" charset="0"/>
              </a:rPr>
              <a:t>Mr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Jones:</a:t>
            </a:r>
          </a:p>
          <a:p>
            <a:pPr algn="r"/>
            <a:endParaRPr lang="en-US" altLang="zh-CN" sz="2800" dirty="0" smtClean="0">
              <a:solidFill>
                <a:srgbClr val="4BB3B1"/>
              </a:solidFill>
              <a:latin typeface="Comic Sans MS" panose="030F0702030302020204" pitchFamily="66" charset="0"/>
            </a:endParaRPr>
          </a:p>
          <a:p>
            <a:pPr algn="r"/>
            <a:endParaRPr lang="en-US" altLang="zh-CN" sz="2800" dirty="0" smtClean="0">
              <a:solidFill>
                <a:srgbClr val="4BB3B1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Mike:</a:t>
            </a:r>
          </a:p>
          <a:p>
            <a:pPr algn="r"/>
            <a:r>
              <a:rPr lang="en-US" altLang="zh-CN" sz="2800" dirty="0" err="1" smtClean="0">
                <a:latin typeface="Comic Sans MS" panose="030F0702030302020204" pitchFamily="66" charset="0"/>
              </a:rPr>
              <a:t>Mr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Jones:</a:t>
            </a:r>
          </a:p>
          <a:p>
            <a:pPr algn="r"/>
            <a:endParaRPr lang="en-US" altLang="zh-CN" sz="2800" dirty="0" smtClean="0">
              <a:solidFill>
                <a:srgbClr val="4BB3B1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altLang="zh-CN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Wu </a:t>
            </a:r>
            <a:r>
              <a:rPr lang="en-US" altLang="zh-CN" sz="28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Binbin</a:t>
            </a:r>
            <a:r>
              <a:rPr lang="en-US" altLang="zh-CN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</a:p>
          <a:p>
            <a:pPr algn="r"/>
            <a:r>
              <a:rPr lang="en-US" altLang="zh-CN" sz="2800" dirty="0" err="1" smtClean="0">
                <a:latin typeface="Comic Sans MS" panose="030F0702030302020204" pitchFamily="66" charset="0"/>
              </a:rPr>
              <a:t>Mr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Jones: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850" y="414663"/>
            <a:ext cx="6734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Listen to the tape and read after it.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tal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1230" y="3944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3893" y="1859595"/>
            <a:ext cx="7321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omic Sans MS" panose="030F0702030302020204" pitchFamily="66" charset="0"/>
              </a:rPr>
              <a:t>1. Read the text freely in groups.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893" y="2788743"/>
            <a:ext cx="627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omic Sans MS" panose="030F0702030302020204" pitchFamily="66" charset="0"/>
              </a:rPr>
              <a:t>2. Act it out group by group.</a:t>
            </a:r>
          </a:p>
          <a:p>
            <a:r>
              <a:rPr lang="en-US" altLang="zh-CN" sz="3600" dirty="0">
                <a:latin typeface="Comic Sans MS" panose="030F0702030302020204" pitchFamily="66" charset="0"/>
              </a:rPr>
              <a:t>    Find the best group.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7" name="Picture 1" descr="C:\Users\Administrator\Desktop\五下英语课件\人教PEP五下教材图片\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82" r="51155" b="34708"/>
          <a:stretch>
            <a:fillRect/>
          </a:stretch>
        </p:blipFill>
        <p:spPr bwMode="auto">
          <a:xfrm>
            <a:off x="7328532" y="1223874"/>
            <a:ext cx="5066027" cy="433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C:\Users\Administrator\Desktop\五下英语课件\人教PEP五下教材图片\24.jpg"/>
          <p:cNvPicPr>
            <a:picLocks noChangeAspect="1" noChangeArrowheads="1"/>
          </p:cNvPicPr>
          <p:nvPr/>
        </p:nvPicPr>
        <p:blipFill>
          <a:blip r:embed="rId2" cstate="print"/>
          <a:srcRect l="5775" t="68262" r="8416" b="4636"/>
          <a:stretch>
            <a:fillRect/>
          </a:stretch>
        </p:blipFill>
        <p:spPr bwMode="auto">
          <a:xfrm>
            <a:off x="-20877" y="1714500"/>
            <a:ext cx="12212878" cy="514350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1213154" y="998157"/>
            <a:ext cx="8720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Which season do you like best? Ask and answer.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3123" y="2016040"/>
            <a:ext cx="2842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grpSp>
        <p:nvGrpSpPr>
          <p:cNvPr id="23" name="组合 101"/>
          <p:cNvGrpSpPr/>
          <p:nvPr/>
        </p:nvGrpSpPr>
        <p:grpSpPr>
          <a:xfrm>
            <a:off x="56291" y="95214"/>
            <a:ext cx="2313726" cy="727439"/>
            <a:chOff x="182825" y="1571625"/>
            <a:chExt cx="2838411" cy="732050"/>
          </a:xfrm>
        </p:grpSpPr>
        <p:sp>
          <p:nvSpPr>
            <p:cNvPr id="2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81142" y="4014789"/>
            <a:ext cx="186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Winter.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2228849" y="1920240"/>
            <a:ext cx="2871803" cy="1208723"/>
          </a:xfrm>
          <a:prstGeom prst="wedgeRoundRectCallout">
            <a:avLst>
              <a:gd name="adj1" fmla="val -70833"/>
              <a:gd name="adj2" fmla="val -555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标注 30"/>
          <p:cNvSpPr/>
          <p:nvPr/>
        </p:nvSpPr>
        <p:spPr>
          <a:xfrm>
            <a:off x="1595406" y="3957638"/>
            <a:ext cx="1772634" cy="542926"/>
          </a:xfrm>
          <a:prstGeom prst="wedgeRoundRectCallout">
            <a:avLst>
              <a:gd name="adj1" fmla="val -33871"/>
              <a:gd name="adj2" fmla="val 10497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64750" y="4229101"/>
            <a:ext cx="121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anose="030F0702030302020204" pitchFamily="66" charset="0"/>
              </a:rPr>
              <a:t>Zoom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575" y="4137661"/>
            <a:ext cx="119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Comic Sans MS" panose="030F0702030302020204" pitchFamily="66" charset="0"/>
              </a:rPr>
              <a:t>✔</a:t>
            </a:r>
            <a:endParaRPr lang="zh-CN" altLang="en-US" sz="4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78968" y="437580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83373" y="955849"/>
            <a:ext cx="8338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、给图片标序号。</a:t>
            </a:r>
            <a:endParaRPr lang="zh-CN" altLang="zh-CN" sz="36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2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3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85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5144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9716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4384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98990" y="5448992"/>
            <a:ext cx="1150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A. spring     B. summer    C. autumn      D. winter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821656" y="4414337"/>
            <a:ext cx="500062" cy="5000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568750" y="4429132"/>
            <a:ext cx="500062" cy="5000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596198" y="4429134"/>
            <a:ext cx="500062" cy="5000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0328535" y="4451936"/>
            <a:ext cx="500062" cy="50006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552400" y="4414337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6198" y="44291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25128" y="442913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5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114550"/>
            <a:ext cx="2600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994" y="1995760"/>
            <a:ext cx="1840229" cy="189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3879" y="2209799"/>
            <a:ext cx="2044699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7875" y="1995761"/>
            <a:ext cx="1890805" cy="181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9839" y="1338657"/>
            <a:ext cx="13224506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</a:rPr>
              <a:t>1.rainy and cold _________  2.windy and warm__________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</a:rPr>
              <a:t>3.sunny and hot __________4.cloudy and cool__________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</a:rPr>
              <a:t>5.snowy and cold__________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9220" y="181712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多雨并且寒冷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69066" y="582298"/>
            <a:ext cx="4754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、英译汉</a:t>
            </a:r>
            <a:r>
              <a:rPr kumimoji="1" lang="zh-CN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381256" y="18165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有风并且温暖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292" y="303428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晴朗并且炎热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6622" y="303083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多云并且凉爽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2490" y="420900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有雪并且寒冷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3580" y="1246011"/>
            <a:ext cx="9233534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(   ) 1.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Winter.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         </a:t>
            </a:r>
          </a:p>
          <a:p>
            <a:endParaRPr lang="en-US" altLang="zh-CN" sz="3200" dirty="0" smtClean="0"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(   ) 2.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Spring.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(   ) 3.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Summer.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459" y="1324986"/>
            <a:ext cx="76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86713" y="486347"/>
            <a:ext cx="6461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正（</a:t>
            </a:r>
            <a:r>
              <a:rPr kumimoji="1" lang="en-US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）误（</a:t>
            </a:r>
            <a:r>
              <a:rPr kumimoji="1" lang="en-US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zh-CN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600" dirty="0"/>
          </a:p>
        </p:txBody>
      </p:sp>
      <p:pic>
        <p:nvPicPr>
          <p:cNvPr id="9217" name="图片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438" y="1215405"/>
            <a:ext cx="2114550" cy="15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4721" y="3226264"/>
            <a:ext cx="212169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图片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9726" y="4712019"/>
            <a:ext cx="2071687" cy="130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9141" y="3297550"/>
            <a:ext cx="76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913" y="5240651"/>
            <a:ext cx="76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50468" y="2779190"/>
            <a:ext cx="6936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Because the summer is not hot, the winter is not cold, the climate is pleasant, the urban temperature is between 0-29 °c, the annual temperature difference is the smallest in the country! Such climatic features make Kunming famous as "spring city" both at home and abroad!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200210" y="223869"/>
            <a:ext cx="282320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I want to know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984" y="1059404"/>
            <a:ext cx="69213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因夏无酷暑、冬无严寒、气候宜人，城区温度在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0—29℃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之间，年温差为全国最小，这样的气候特征使昆明以“春城”而享誉中外！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 descr="https://iknow-pic.cdn.bcebos.com/5366d0160924ab18e5b8b95f35fae6cd7b890b2f?x-bce-process=image/resize,m_lfit,w_600,h_800,limi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2" y="2228850"/>
            <a:ext cx="4503737" cy="318611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695679" y="357166"/>
            <a:ext cx="6921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中国春城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昆明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750" y="2170401"/>
            <a:ext cx="5331909" cy="986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love my country</a:t>
            </a:r>
            <a:r>
              <a:rPr lang="zh-CN" alt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。</a:t>
            </a:r>
            <a:endParaRPr lang="zh-CN" altLang="en-US" sz="4400" dirty="0">
              <a:solidFill>
                <a:srgbClr val="9379F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346" y="3367454"/>
            <a:ext cx="490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我爱我的祖国。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 descr="http://qyyn.zssiji.com/images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7" y="1163637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358328" y="4513030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723" y="1805278"/>
            <a:ext cx="7823905" cy="31947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514350" indent="-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了下列单词</a:t>
            </a:r>
            <a:r>
              <a:rPr lang="zh-CN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514350" indent="-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which, best, snow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学习了下列句型：</a:t>
            </a:r>
          </a:p>
          <a:p>
            <a:pPr lvl="0" indent="304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—Which season do you like best?</a:t>
            </a:r>
          </a:p>
          <a:p>
            <a:pPr lvl="0" indent="304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— Winter.  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453485" y="849086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Let’s sing.</a:t>
            </a:r>
          </a:p>
        </p:txBody>
      </p:sp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47" y="1410039"/>
            <a:ext cx="6845058" cy="49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556452" y="981411"/>
            <a:ext cx="2228850" cy="406050"/>
            <a:chOff x="8289713" y="1109970"/>
            <a:chExt cx="2228850" cy="422184"/>
          </a:xfrm>
        </p:grpSpPr>
        <p:sp>
          <p:nvSpPr>
            <p:cNvPr id="11" name="矩形: 圆角 16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7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488094" y="2230897"/>
            <a:ext cx="3800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dialogue out with your friends.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18117" y="3343028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P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aint the seasons of a year.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using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the sentences we have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349996" y="1707677"/>
            <a:ext cx="16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67859" y="1781119"/>
            <a:ext cx="16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5800" y="438970"/>
            <a:ext cx="8797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Match the words together with the pictures.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041" y="4843211"/>
            <a:ext cx="11460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sunny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rainy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cloudy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windy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snowy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hot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cold</a:t>
            </a:r>
          </a:p>
        </p:txBody>
      </p:sp>
      <p:pic>
        <p:nvPicPr>
          <p:cNvPr id="23" name="图片 2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050" name="Picture 2" descr="http://img.599ku.com/element_pic/7/4/49/88/7a3ac183ef0486719534263b5562891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541" y="1465336"/>
            <a:ext cx="1188134" cy="1188134"/>
          </a:xfrm>
          <a:prstGeom prst="rect">
            <a:avLst/>
          </a:prstGeom>
          <a:noFill/>
        </p:spPr>
      </p:pic>
      <p:pic>
        <p:nvPicPr>
          <p:cNvPr id="2052" name="Picture 4" descr="http://d10.paixin.com/thumbs/7045070/141719868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>
          <a:blip r:embed="rId4" cstate="print"/>
          <a:srcRect b="14095"/>
          <a:stretch>
            <a:fillRect/>
          </a:stretch>
        </p:blipFill>
        <p:spPr bwMode="auto">
          <a:xfrm>
            <a:off x="3050675" y="1354478"/>
            <a:ext cx="1595283" cy="1370427"/>
          </a:xfrm>
          <a:prstGeom prst="rect">
            <a:avLst/>
          </a:prstGeom>
          <a:noFill/>
        </p:spPr>
      </p:pic>
      <p:pic>
        <p:nvPicPr>
          <p:cNvPr id="2054" name="Picture 6" descr="http://d00.paixin.com/thumbs/1378127/11262007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>
          <a:blip r:embed="rId5" cstate="print"/>
          <a:srcRect b="12659"/>
          <a:stretch>
            <a:fillRect/>
          </a:stretch>
        </p:blipFill>
        <p:spPr bwMode="auto">
          <a:xfrm>
            <a:off x="6332735" y="1504786"/>
            <a:ext cx="1837296" cy="1069810"/>
          </a:xfrm>
          <a:prstGeom prst="rect">
            <a:avLst/>
          </a:prstGeom>
          <a:noFill/>
        </p:spPr>
      </p:pic>
      <p:pic>
        <p:nvPicPr>
          <p:cNvPr id="2056" name="Picture 8" descr="http://d01.paixin.com/thumbs/1030387/109083346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9EAF1"/>
              </a:clrFrom>
              <a:clrTo>
                <a:srgbClr val="D9EAF1">
                  <a:alpha val="0"/>
                </a:srgbClr>
              </a:clrTo>
            </a:clrChange>
          </a:blip>
          <a:srcRect b="20394"/>
          <a:stretch>
            <a:fillRect/>
          </a:stretch>
        </p:blipFill>
        <p:spPr bwMode="auto">
          <a:xfrm>
            <a:off x="4699820" y="1354478"/>
            <a:ext cx="1478492" cy="1176970"/>
          </a:xfrm>
          <a:prstGeom prst="rect">
            <a:avLst/>
          </a:prstGeom>
          <a:noFill/>
        </p:spPr>
      </p:pic>
      <p:pic>
        <p:nvPicPr>
          <p:cNvPr id="2058" name="Picture 10" descr="http://d01.paixin.com/thumbs/4606693/112572588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>
          <a:blip r:embed="rId7" cstate="print"/>
          <a:srcRect t="6250" b="20101"/>
          <a:stretch>
            <a:fillRect/>
          </a:stretch>
        </p:blipFill>
        <p:spPr bwMode="auto">
          <a:xfrm>
            <a:off x="387042" y="1671907"/>
            <a:ext cx="1315282" cy="968693"/>
          </a:xfrm>
          <a:prstGeom prst="rect">
            <a:avLst/>
          </a:prstGeom>
          <a:noFill/>
        </p:spPr>
      </p:pic>
      <p:pic>
        <p:nvPicPr>
          <p:cNvPr id="2060" name="Picture 12" descr="http://img.mp.itc.cn/q_70,c_zoom,w_640/upload/20170504/b963a9f53227440a9ccbb9579e03c405_th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rcRect b="9497"/>
          <a:stretch>
            <a:fillRect/>
          </a:stretch>
        </p:blipFill>
        <p:spPr bwMode="auto">
          <a:xfrm>
            <a:off x="9681568" y="1526817"/>
            <a:ext cx="1790436" cy="1147285"/>
          </a:xfrm>
          <a:prstGeom prst="rect">
            <a:avLst/>
          </a:prstGeom>
          <a:noFill/>
        </p:spPr>
      </p:pic>
      <p:pic>
        <p:nvPicPr>
          <p:cNvPr id="2062" name="Picture 14" descr="https://p.ssl.qhimg.com/t011e8bb754dd36eaa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0031" y="1578412"/>
            <a:ext cx="1511537" cy="1044096"/>
          </a:xfrm>
          <a:prstGeom prst="rect">
            <a:avLst/>
          </a:prstGeom>
          <a:noFill/>
        </p:spPr>
      </p:pic>
      <p:cxnSp>
        <p:nvCxnSpPr>
          <p:cNvPr id="19" name="直接连接符 18"/>
          <p:cNvCxnSpPr>
            <a:endCxn id="2050" idx="2"/>
          </p:cNvCxnSpPr>
          <p:nvPr/>
        </p:nvCxnSpPr>
        <p:spPr>
          <a:xfrm flipV="1">
            <a:off x="1020500" y="2653470"/>
            <a:ext cx="1436108" cy="2200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330162" y="2796345"/>
            <a:ext cx="1342098" cy="20716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645958" y="2616508"/>
            <a:ext cx="2482925" cy="2251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5143390" y="2789678"/>
            <a:ext cx="1034922" cy="2078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1191950" y="2653470"/>
            <a:ext cx="6978081" cy="2214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5400000" flipH="1" flipV="1">
            <a:off x="9221861" y="3438333"/>
            <a:ext cx="1928809" cy="781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8882050" y="2674102"/>
            <a:ext cx="2364490" cy="2348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71686" y="1159083"/>
            <a:ext cx="7713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Comic Sans MS" panose="030F0702030302020204" pitchFamily="66" charset="0"/>
              </a:rPr>
              <a:t>What’s the weather like today?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612" y="4241687"/>
            <a:ext cx="476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It’ s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651" y="2633391"/>
            <a:ext cx="11355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sunny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rainy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cloudy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windy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snowy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hot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cold    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6994" y="484774"/>
            <a:ext cx="877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What’s the weather like in the first picture?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2492" y="461652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rainy and cold</a:t>
            </a:r>
          </a:p>
        </p:txBody>
      </p:sp>
      <p:pic>
        <p:nvPicPr>
          <p:cNvPr id="23" name="图片 2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4578" name="Picture 2" descr="https://ss1.bdstatic.com/70cFuXSh_Q1YnxGkpoWK1HF6hhy/it/u=3309504225,35322772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9976" y="1216095"/>
            <a:ext cx="2604848" cy="3200401"/>
          </a:xfrm>
          <a:prstGeom prst="rect">
            <a:avLst/>
          </a:prstGeom>
          <a:noFill/>
        </p:spPr>
      </p:pic>
      <p:pic>
        <p:nvPicPr>
          <p:cNvPr id="24580" name="Picture 4" descr="https://timgsa.baidu.com/timg?image&amp;quality=80&amp;size=b9999_10000&amp;sec=1593424409162&amp;di=61b523128c17b6dc8898d02ec8c3cffd&amp;imgtype=0&amp;src=http%3A%2F%2Fb-ssl.duitang.com%2Fuploads%2Fitem%2F201503%2F10%2F20150310002450_C5ReM.jpeg"/>
          <p:cNvPicPr>
            <a:picLocks noChangeAspect="1" noChangeArrowheads="1"/>
          </p:cNvPicPr>
          <p:nvPr/>
        </p:nvPicPr>
        <p:blipFill>
          <a:blip r:embed="rId4"/>
          <a:srcRect l="2173" r="24167"/>
          <a:stretch>
            <a:fillRect/>
          </a:stretch>
        </p:blipFill>
        <p:spPr bwMode="auto">
          <a:xfrm>
            <a:off x="8286750" y="1339919"/>
            <a:ext cx="2517219" cy="32480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67702" y="4587951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sunny and warm</a:t>
            </a:r>
          </a:p>
        </p:txBody>
      </p:sp>
      <p:pic>
        <p:nvPicPr>
          <p:cNvPr id="24582" name="Picture 6" descr="https://ss1.bdstatic.com/70cFvXSh_Q1YnxGkpoWK1HF6hhy/it/u=2498078043,3721810580&amp;fm=15&amp;gp=0.jpg"/>
          <p:cNvPicPr>
            <a:picLocks noChangeAspect="1" noChangeArrowheads="1"/>
          </p:cNvPicPr>
          <p:nvPr/>
        </p:nvPicPr>
        <p:blipFill>
          <a:blip r:embed="rId5"/>
          <a:srcRect l="10833" r="6967" b="8119"/>
          <a:stretch>
            <a:fillRect/>
          </a:stretch>
        </p:blipFill>
        <p:spPr bwMode="auto">
          <a:xfrm>
            <a:off x="4695116" y="1216095"/>
            <a:ext cx="2457450" cy="32137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52926" y="4616531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windy and cold</a:t>
            </a:r>
          </a:p>
        </p:txBody>
      </p:sp>
      <p:sp>
        <p:nvSpPr>
          <p:cNvPr id="18" name="矩形 17"/>
          <p:cNvSpPr/>
          <p:nvPr/>
        </p:nvSpPr>
        <p:spPr>
          <a:xfrm>
            <a:off x="807382" y="5294672"/>
            <a:ext cx="1059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weather are Mike and Zhang Peng talking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Desktop\五下英语课件\人教PEP五下教材图片\24.jpg"/>
          <p:cNvPicPr>
            <a:picLocks noChangeAspect="1" noChangeArrowheads="1"/>
          </p:cNvPicPr>
          <p:nvPr/>
        </p:nvPicPr>
        <p:blipFill>
          <a:blip r:embed="rId4" cstate="print"/>
          <a:srcRect b="68404"/>
          <a:stretch>
            <a:fillRect/>
          </a:stretch>
        </p:blipFill>
        <p:spPr bwMode="auto">
          <a:xfrm>
            <a:off x="814589" y="890034"/>
            <a:ext cx="10398502" cy="4380731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800545" y="400568"/>
            <a:ext cx="6370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is the weather like today?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Listen and write.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04359">
            <a:off x="7817299" y="2527759"/>
            <a:ext cx="2180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omic Sans MS" panose="030F0702030302020204" pitchFamily="66" charset="0"/>
              </a:rPr>
              <a:t>rainy and cold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omic Sans MS" panose="030F0702030302020204" pitchFamily="66" charset="0"/>
              </a:rPr>
              <a:t>windy and cold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omic Sans MS" panose="030F0702030302020204" pitchFamily="66" charset="0"/>
              </a:rPr>
              <a:t>sunny and warm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6266" y="4866970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Comic Sans MS" panose="030F0702030302020204" pitchFamily="66" charset="0"/>
              </a:rPr>
              <a:t>It’ s </a:t>
            </a:r>
            <a:r>
              <a:rPr lang="en-US" altLang="zh-CN" sz="4000" u="sng" dirty="0" smtClean="0">
                <a:latin typeface="Comic Sans MS" panose="030F0702030302020204" pitchFamily="66" charset="0"/>
              </a:rPr>
              <a:t>        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  </a:t>
            </a:r>
            <a:r>
              <a:rPr lang="en-US" altLang="zh-CN" sz="4000" u="sng" dirty="0" smtClean="0">
                <a:latin typeface="Comic Sans MS" panose="030F0702030302020204" pitchFamily="66" charset="0"/>
              </a:rPr>
              <a:t>        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  </a:t>
            </a:r>
            <a:r>
              <a:rPr lang="en-US" altLang="zh-CN" sz="4000" u="sng" dirty="0" smtClean="0">
                <a:latin typeface="Comic Sans MS" panose="030F0702030302020204" pitchFamily="66" charset="0"/>
              </a:rPr>
              <a:t>        </a:t>
            </a:r>
            <a:r>
              <a:rPr lang="en-US" altLang="zh-CN" sz="4000" dirty="0" smtClean="0">
                <a:latin typeface="Comic Sans MS" panose="030F0702030302020204" pitchFamily="66" charset="0"/>
              </a:rPr>
              <a:t> .</a:t>
            </a:r>
          </a:p>
        </p:txBody>
      </p:sp>
      <p:sp>
        <p:nvSpPr>
          <p:cNvPr id="12" name="矩形 11"/>
          <p:cNvSpPr/>
          <p:nvPr/>
        </p:nvSpPr>
        <p:spPr>
          <a:xfrm>
            <a:off x="2881882" y="4866970"/>
            <a:ext cx="4533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windy  and    cold</a:t>
            </a:r>
            <a:endParaRPr lang="zh-CN" alt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tr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7458" y="9391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1798" y="119080"/>
            <a:ext cx="855482" cy="8744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1321" y="1717361"/>
            <a:ext cx="992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Mike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altLang="zh-CN" sz="2800" dirty="0">
                <a:latin typeface="Comic Sans MS" panose="030F0702030302020204" pitchFamily="66" charset="0"/>
              </a:rPr>
              <a:t>It's a windy day.</a:t>
            </a:r>
            <a:endParaRPr lang="zh-CN" altLang="zh-CN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	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Chen </a:t>
            </a:r>
            <a:r>
              <a:rPr lang="en-US" altLang="zh-CN" sz="28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Jie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altLang="zh-CN" sz="2800" dirty="0">
                <a:latin typeface="Comic Sans MS" panose="030F0702030302020204" pitchFamily="66" charset="0"/>
              </a:rPr>
              <a:t>Yes. It's cold, too.</a:t>
            </a:r>
            <a:endParaRPr lang="zh-CN" altLang="zh-CN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	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Mike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altLang="zh-CN" sz="2800" dirty="0">
                <a:latin typeface="Comic Sans MS" panose="030F0702030302020204" pitchFamily="66" charset="0"/>
              </a:rPr>
              <a:t>What's your </a:t>
            </a:r>
            <a:r>
              <a:rPr lang="en-US" altLang="zh-CN" sz="2800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2800" dirty="0">
                <a:latin typeface="Comic Sans MS" panose="030F0702030302020204" pitchFamily="66" charset="0"/>
              </a:rPr>
              <a:t> season, Chen </a:t>
            </a:r>
            <a:r>
              <a:rPr lang="en-US" altLang="zh-CN" sz="2800" dirty="0" err="1">
                <a:latin typeface="Comic Sans MS" panose="030F0702030302020204" pitchFamily="66" charset="0"/>
              </a:rPr>
              <a:t>Jie</a:t>
            </a:r>
            <a:r>
              <a:rPr lang="en-US" altLang="zh-CN" sz="2800" dirty="0">
                <a:latin typeface="Comic Sans MS" panose="030F0702030302020204" pitchFamily="66" charset="0"/>
              </a:rPr>
              <a:t>?</a:t>
            </a:r>
            <a:endParaRPr lang="zh-CN" altLang="zh-CN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	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Chen </a:t>
            </a:r>
            <a:r>
              <a:rPr lang="en-US" altLang="zh-CN" sz="28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Jie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altLang="zh-CN" sz="2800" dirty="0">
                <a:latin typeface="Comic Sans MS" panose="030F0702030302020204" pitchFamily="66" charset="0"/>
              </a:rPr>
              <a:t>Autumn. It is beautiful here in Beijing. </a:t>
            </a:r>
            <a:endParaRPr lang="zh-CN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7280" y="398893"/>
            <a:ext cx="28082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听力原文：</a:t>
            </a:r>
            <a:endParaRPr lang="en-US" altLang="zh-CN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tr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7911" y="481563"/>
            <a:ext cx="609600" cy="6096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440759" y="2485889"/>
            <a:ext cx="28036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06077" y="3056189"/>
            <a:ext cx="28036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8834" y="1014710"/>
            <a:ext cx="478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Watch the video.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548174" y="1757567"/>
            <a:ext cx="8138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What’s the meaning of “which”, “best” and “snow” in Chinese, please?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414976" y="1416912"/>
            <a:ext cx="2228850" cy="406050"/>
            <a:chOff x="8289713" y="1109970"/>
            <a:chExt cx="2228850" cy="422184"/>
          </a:xfrm>
        </p:grpSpPr>
        <p:sp>
          <p:nvSpPr>
            <p:cNvPr id="33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26848" y="269859"/>
            <a:ext cx="4665104" cy="480131"/>
            <a:chOff x="3288089" y="344600"/>
            <a:chExt cx="4665104" cy="480131"/>
          </a:xfrm>
        </p:grpSpPr>
        <p:sp>
          <p:nvSpPr>
            <p:cNvPr id="17" name="矩形 16"/>
            <p:cNvSpPr/>
            <p:nvPr/>
          </p:nvSpPr>
          <p:spPr>
            <a:xfrm>
              <a:off x="4690860" y="344600"/>
              <a:ext cx="174118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talk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8" name="ïŝḻiḓê"/>
            <p:cNvSpPr/>
            <p:nvPr/>
          </p:nvSpPr>
          <p:spPr bwMode="auto">
            <a:xfrm>
              <a:off x="3288089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ïŝḻiḓê"/>
            <p:cNvSpPr/>
            <p:nvPr/>
          </p:nvSpPr>
          <p:spPr bwMode="auto">
            <a:xfrm flipH="1">
              <a:off x="6379124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31"/>
          <p:cNvSpPr txBox="1"/>
          <p:nvPr/>
        </p:nvSpPr>
        <p:spPr>
          <a:xfrm>
            <a:off x="839912" y="3253483"/>
            <a:ext cx="180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</a:t>
            </a:r>
          </a:p>
        </p:txBody>
      </p:sp>
      <p:pic>
        <p:nvPicPr>
          <p:cNvPr id="23" name="Picture 1" descr="C:\Users\Administrator\Desktop\五下英语课件\人教PEP五下教材图片\2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82" r="51155" b="34708"/>
          <a:stretch>
            <a:fillRect/>
          </a:stretch>
        </p:blipFill>
        <p:spPr bwMode="auto">
          <a:xfrm>
            <a:off x="7617880" y="1924562"/>
            <a:ext cx="4574117" cy="3909617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2105864" y="3254551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err="1" smtClean="0">
                <a:solidFill>
                  <a:srgbClr val="FF0000"/>
                </a:solidFill>
              </a:rPr>
              <a:t>wɪtʃ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31"/>
          <p:cNvSpPr txBox="1"/>
          <p:nvPr/>
        </p:nvSpPr>
        <p:spPr>
          <a:xfrm>
            <a:off x="839912" y="4039308"/>
            <a:ext cx="180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best</a:t>
            </a:r>
          </a:p>
        </p:txBody>
      </p:sp>
      <p:sp>
        <p:nvSpPr>
          <p:cNvPr id="29" name="矩形 28"/>
          <p:cNvSpPr/>
          <p:nvPr/>
        </p:nvSpPr>
        <p:spPr>
          <a:xfrm>
            <a:off x="2133736" y="4026085"/>
            <a:ext cx="1030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[best]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839912" y="4796554"/>
            <a:ext cx="180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snow</a:t>
            </a:r>
          </a:p>
        </p:txBody>
      </p:sp>
      <p:sp>
        <p:nvSpPr>
          <p:cNvPr id="31" name="矩形 30"/>
          <p:cNvSpPr/>
          <p:nvPr/>
        </p:nvSpPr>
        <p:spPr>
          <a:xfrm>
            <a:off x="2140714" y="4797617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err="1" smtClean="0">
                <a:solidFill>
                  <a:srgbClr val="FF0000"/>
                </a:solidFill>
              </a:rPr>
              <a:t>snəu</a:t>
            </a:r>
            <a:r>
              <a:rPr lang="en-US" sz="2800" dirty="0" smtClean="0">
                <a:solidFill>
                  <a:srgbClr val="FF0000"/>
                </a:solidFill>
              </a:rPr>
              <a:t>] 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3768869" y="3210634"/>
            <a:ext cx="147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哪一个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1"/>
          <p:cNvSpPr txBox="1"/>
          <p:nvPr/>
        </p:nvSpPr>
        <p:spPr>
          <a:xfrm>
            <a:off x="3697432" y="4110752"/>
            <a:ext cx="344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最；最高程度地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1"/>
          <p:cNvSpPr txBox="1"/>
          <p:nvPr/>
        </p:nvSpPr>
        <p:spPr>
          <a:xfrm>
            <a:off x="3740291" y="4767979"/>
            <a:ext cx="99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9" grpId="0"/>
      <p:bldP spid="30" grpId="0"/>
      <p:bldP spid="31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4814" y="490392"/>
            <a:ext cx="711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Watch again and answer </a:t>
            </a:r>
            <a:r>
              <a:rPr lang="en-US" altLang="zh-CN" sz="2800" b="1" dirty="0">
                <a:latin typeface="Comic Sans MS" panose="030F0702030302020204" pitchFamily="66" charset="0"/>
              </a:rPr>
              <a:t>the questions.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819" y="1790509"/>
            <a:ext cx="9181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1.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Which season does Mike like best?</a:t>
            </a:r>
          </a:p>
          <a:p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8275" y="2575339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818" y="3392540"/>
            <a:ext cx="941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2.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Which season does Wu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Binbin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 best?</a:t>
            </a:r>
          </a:p>
        </p:txBody>
      </p:sp>
      <p:pic>
        <p:nvPicPr>
          <p:cNvPr id="17" name="图片 1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grpSp>
        <p:nvGrpSpPr>
          <p:cNvPr id="2" name="组合 17"/>
          <p:cNvGrpSpPr/>
          <p:nvPr/>
        </p:nvGrpSpPr>
        <p:grpSpPr>
          <a:xfrm>
            <a:off x="9299475" y="1551621"/>
            <a:ext cx="2228850" cy="406050"/>
            <a:chOff x="8289713" y="1109970"/>
            <a:chExt cx="2228850" cy="422184"/>
          </a:xfrm>
        </p:grpSpPr>
        <p:sp>
          <p:nvSpPr>
            <p:cNvPr id="19" name="矩形: 圆角 18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78275" y="4080661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Spring.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" descr="C:\Users\Administrator\Desktop\五下英语课件\人教PEP五下教材图片\2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82" r="51155" b="34708"/>
          <a:stretch>
            <a:fillRect/>
          </a:stretch>
        </p:blipFill>
        <p:spPr bwMode="auto">
          <a:xfrm>
            <a:off x="7962882" y="2700338"/>
            <a:ext cx="4229118" cy="36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737</Words>
  <Application>Microsoft Office PowerPoint</Application>
  <PresentationFormat>自定义</PresentationFormat>
  <Paragraphs>139</Paragraphs>
  <Slides>21</Slides>
  <Notes>1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Microsoft</cp:lastModifiedBy>
  <cp:revision>591</cp:revision>
  <dcterms:created xsi:type="dcterms:W3CDTF">2019-08-19T07:47:00Z</dcterms:created>
  <dcterms:modified xsi:type="dcterms:W3CDTF">2022-11-03T01:24:09Z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