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2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3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6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7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8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9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10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notesSlides/notesSlide11.xml" ContentType="application/vnd.openxmlformats-officedocument.presentationml.notesSlide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notesSlides/notesSlide12.xml" ContentType="application/vnd.openxmlformats-officedocument.presentationml.notesSlide+xml"/>
  <Override PartName="/ppt/tags/tag135.xml" ContentType="application/vnd.openxmlformats-officedocument.presentationml.tags+xml"/>
  <Override PartName="/ppt/notesSlides/notesSlide13.xml" ContentType="application/vnd.openxmlformats-officedocument.presentationml.notesSlide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65" r:id="rId2"/>
    <p:sldId id="583" r:id="rId3"/>
    <p:sldId id="586" r:id="rId4"/>
    <p:sldId id="588" r:id="rId5"/>
    <p:sldId id="617" r:id="rId6"/>
    <p:sldId id="615" r:id="rId7"/>
    <p:sldId id="547" r:id="rId8"/>
    <p:sldId id="554" r:id="rId9"/>
    <p:sldId id="522" r:id="rId10"/>
    <p:sldId id="523" r:id="rId11"/>
    <p:sldId id="446" r:id="rId12"/>
    <p:sldId id="484" r:id="rId13"/>
    <p:sldId id="587" r:id="rId14"/>
    <p:sldId id="485" r:id="rId15"/>
    <p:sldId id="594" r:id="rId16"/>
    <p:sldId id="595" r:id="rId17"/>
    <p:sldId id="487" r:id="rId18"/>
    <p:sldId id="591" r:id="rId19"/>
    <p:sldId id="593" r:id="rId20"/>
    <p:sldId id="592" r:id="rId21"/>
    <p:sldId id="495" r:id="rId22"/>
    <p:sldId id="531" r:id="rId23"/>
    <p:sldId id="597" r:id="rId24"/>
    <p:sldId id="596" r:id="rId25"/>
    <p:sldId id="508" r:id="rId26"/>
    <p:sldId id="418" r:id="rId27"/>
    <p:sldId id="363" r:id="rId28"/>
    <p:sldId id="280" r:id="rId29"/>
    <p:sldId id="271" r:id="rId30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79" userDrawn="1">
          <p15:clr>
            <a:srgbClr val="A4A3A4"/>
          </p15:clr>
        </p15:guide>
        <p15:guide id="2" pos="38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9582"/>
    <a:srgbClr val="EC8AEE"/>
    <a:srgbClr val="FF9900"/>
    <a:srgbClr val="FF00FF"/>
    <a:srgbClr val="F0C2C7"/>
    <a:srgbClr val="9379F1"/>
    <a:srgbClr val="4BB3B1"/>
    <a:srgbClr val="6CC2C0"/>
    <a:srgbClr val="B5E0E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8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-798" y="-96"/>
      </p:cViewPr>
      <p:guideLst>
        <p:guide orient="horz" pos="2179"/>
        <p:guide pos="380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718" y="-90"/>
      </p:cViewPr>
      <p:guideLst>
        <p:guide orient="horz" pos="2905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322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843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slideMaster" Target="../slideMasters/slideMaster1.xml"/><Relationship Id="rId12" Type="http://schemas.microsoft.com/office/2007/relationships/hdphoto" Target="../media/hdphoto2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.png"/><Relationship Id="rId5" Type="http://schemas.openxmlformats.org/officeDocument/2006/relationships/tags" Target="../tags/tag6.xml"/><Relationship Id="rId10" Type="http://schemas.microsoft.com/office/2007/relationships/hdphoto" Target="../media/hdphoto1.wdp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8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5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矩形: 圆角 12"/>
          <p:cNvSpPr/>
          <p:nvPr userDrawn="1"/>
        </p:nvSpPr>
        <p:spPr>
          <a:xfrm>
            <a:off x="311150" y="313898"/>
            <a:ext cx="11569700" cy="6196084"/>
          </a:xfrm>
          <a:prstGeom prst="roundRect">
            <a:avLst>
              <a:gd name="adj" fmla="val 19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2024/2/20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8" name="图片 7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11" name="图片 10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12" name="图片 11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1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110067"/>
            <a:ext cx="520700" cy="69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image" Target="../media/image33.png"/><Relationship Id="rId3" Type="http://schemas.openxmlformats.org/officeDocument/2006/relationships/tags" Target="../tags/tag47.xml"/><Relationship Id="rId7" Type="http://schemas.openxmlformats.org/officeDocument/2006/relationships/tags" Target="../tags/tag49.xml"/><Relationship Id="rId12" Type="http://schemas.openxmlformats.org/officeDocument/2006/relationships/image" Target="../media/image29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microsoft.com/office/2007/relationships/media" Target="../media/media1.mp3"/><Relationship Id="rId11" Type="http://schemas.openxmlformats.org/officeDocument/2006/relationships/notesSlide" Target="../notesSlides/notesSlide4.xml"/><Relationship Id="rId5" Type="http://schemas.openxmlformats.org/officeDocument/2006/relationships/audio" Target="NULL" TargetMode="Externa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48.xml"/><Relationship Id="rId9" Type="http://schemas.openxmlformats.org/officeDocument/2006/relationships/tags" Target="../tags/tag5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9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13" Type="http://schemas.openxmlformats.org/officeDocument/2006/relationships/image" Target="../media/image38.png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12" Type="http://schemas.microsoft.com/office/2007/relationships/hdphoto" Target="../media/hdphoto4.wdp"/><Relationship Id="rId17" Type="http://schemas.openxmlformats.org/officeDocument/2006/relationships/image" Target="../media/image39.png"/><Relationship Id="rId2" Type="http://schemas.openxmlformats.org/officeDocument/2006/relationships/tags" Target="../tags/tag53.xml"/><Relationship Id="rId16" Type="http://schemas.openxmlformats.org/officeDocument/2006/relationships/image" Target="../media/image28.png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image" Target="../media/image19.png"/><Relationship Id="rId5" Type="http://schemas.openxmlformats.org/officeDocument/2006/relationships/tags" Target="../tags/tag56.xml"/><Relationship Id="rId15" Type="http://schemas.openxmlformats.org/officeDocument/2006/relationships/image" Target="../media/image32.png"/><Relationship Id="rId10" Type="http://schemas.openxmlformats.org/officeDocument/2006/relationships/notesSlide" Target="../notesSlides/notesSlide6.xml"/><Relationship Id="rId4" Type="http://schemas.openxmlformats.org/officeDocument/2006/relationships/tags" Target="../tags/tag55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Relationship Id="rId6" Type="http://schemas.openxmlformats.org/officeDocument/2006/relationships/hyperlink" Target="&#36229;&#38142;&#25509;&#25991;&#20214;/Let's%20learn.mp4" TargetMode="External"/><Relationship Id="rId5" Type="http://schemas.openxmlformats.org/officeDocument/2006/relationships/image" Target="../media/image15.emf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66.xml"/><Relationship Id="rId13" Type="http://schemas.openxmlformats.org/officeDocument/2006/relationships/image" Target="../media/image41.png"/><Relationship Id="rId3" Type="http://schemas.openxmlformats.org/officeDocument/2006/relationships/tags" Target="../tags/tag63.xml"/><Relationship Id="rId7" Type="http://schemas.openxmlformats.org/officeDocument/2006/relationships/audio" Target="../media/media1.mp3"/><Relationship Id="rId12" Type="http://schemas.openxmlformats.org/officeDocument/2006/relationships/notesSlide" Target="../notesSlides/notesSlide7.xml"/><Relationship Id="rId2" Type="http://schemas.openxmlformats.org/officeDocument/2006/relationships/tags" Target="../tags/tag62.xml"/><Relationship Id="rId16" Type="http://schemas.microsoft.com/office/2007/relationships/hdphoto" Target="../media/hdphoto4.wdp"/><Relationship Id="rId1" Type="http://schemas.openxmlformats.org/officeDocument/2006/relationships/tags" Target="../tags/tag61.xml"/><Relationship Id="rId6" Type="http://schemas.microsoft.com/office/2007/relationships/media" Target="../media/media1.mp3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65.xml"/><Relationship Id="rId15" Type="http://schemas.openxmlformats.org/officeDocument/2006/relationships/image" Target="../media/image19.png"/><Relationship Id="rId10" Type="http://schemas.openxmlformats.org/officeDocument/2006/relationships/tags" Target="../tags/tag68.xml"/><Relationship Id="rId4" Type="http://schemas.openxmlformats.org/officeDocument/2006/relationships/tags" Target="../tags/tag64.xml"/><Relationship Id="rId9" Type="http://schemas.openxmlformats.org/officeDocument/2006/relationships/tags" Target="../tags/tag67.xml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71.xml"/><Relationship Id="rId7" Type="http://schemas.openxmlformats.org/officeDocument/2006/relationships/image" Target="../media/image42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13" Type="http://schemas.openxmlformats.org/officeDocument/2006/relationships/image" Target="../media/image44.png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12" Type="http://schemas.openxmlformats.org/officeDocument/2006/relationships/image" Target="../media/image43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11" Type="http://schemas.openxmlformats.org/officeDocument/2006/relationships/image" Target="../media/image42.png"/><Relationship Id="rId5" Type="http://schemas.openxmlformats.org/officeDocument/2006/relationships/tags" Target="../tags/tag76.xml"/><Relationship Id="rId15" Type="http://schemas.openxmlformats.org/officeDocument/2006/relationships/image" Target="../media/image46.png"/><Relationship Id="rId10" Type="http://schemas.microsoft.com/office/2007/relationships/hdphoto" Target="../media/hdphoto4.wdp"/><Relationship Id="rId4" Type="http://schemas.openxmlformats.org/officeDocument/2006/relationships/tags" Target="../tags/tag75.xml"/><Relationship Id="rId9" Type="http://schemas.openxmlformats.org/officeDocument/2006/relationships/image" Target="../media/image19.png"/><Relationship Id="rId1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86.xml"/><Relationship Id="rId13" Type="http://schemas.openxmlformats.org/officeDocument/2006/relationships/audio" Target="../media/media2.m4a"/><Relationship Id="rId18" Type="http://schemas.openxmlformats.org/officeDocument/2006/relationships/image" Target="../media/image47.png"/><Relationship Id="rId3" Type="http://schemas.openxmlformats.org/officeDocument/2006/relationships/tags" Target="../tags/tag81.xml"/><Relationship Id="rId21" Type="http://schemas.microsoft.com/office/2007/relationships/hdphoto" Target="../media/hdphoto6.wdp"/><Relationship Id="rId7" Type="http://schemas.openxmlformats.org/officeDocument/2006/relationships/tags" Target="../tags/tag85.xml"/><Relationship Id="rId12" Type="http://schemas.microsoft.com/office/2007/relationships/media" Target="../media/media2.m4a"/><Relationship Id="rId17" Type="http://schemas.microsoft.com/office/2007/relationships/hdphoto" Target="../media/hdphoto4.wdp"/><Relationship Id="rId2" Type="http://schemas.openxmlformats.org/officeDocument/2006/relationships/tags" Target="../tags/tag80.xml"/><Relationship Id="rId16" Type="http://schemas.openxmlformats.org/officeDocument/2006/relationships/image" Target="../media/image19.png"/><Relationship Id="rId20" Type="http://schemas.openxmlformats.org/officeDocument/2006/relationships/image" Target="../media/image48.png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1" Type="http://schemas.openxmlformats.org/officeDocument/2006/relationships/tags" Target="../tags/tag89.xml"/><Relationship Id="rId5" Type="http://schemas.openxmlformats.org/officeDocument/2006/relationships/tags" Target="../tags/tag83.xml"/><Relationship Id="rId15" Type="http://schemas.openxmlformats.org/officeDocument/2006/relationships/notesSlide" Target="../notesSlides/notesSlide8.xml"/><Relationship Id="rId10" Type="http://schemas.openxmlformats.org/officeDocument/2006/relationships/tags" Target="../tags/tag88.xml"/><Relationship Id="rId19" Type="http://schemas.openxmlformats.org/officeDocument/2006/relationships/image" Target="../media/image29.png"/><Relationship Id="rId4" Type="http://schemas.openxmlformats.org/officeDocument/2006/relationships/tags" Target="../tags/tag82.xml"/><Relationship Id="rId9" Type="http://schemas.openxmlformats.org/officeDocument/2006/relationships/tags" Target="../tags/tag87.xml"/><Relationship Id="rId1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13" Type="http://schemas.openxmlformats.org/officeDocument/2006/relationships/notesSlide" Target="../notesSlides/notesSlide9.xml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11" Type="http://schemas.openxmlformats.org/officeDocument/2006/relationships/tags" Target="../tags/tag100.xml"/><Relationship Id="rId5" Type="http://schemas.openxmlformats.org/officeDocument/2006/relationships/tags" Target="../tags/tag94.xml"/><Relationship Id="rId10" Type="http://schemas.openxmlformats.org/officeDocument/2006/relationships/tags" Target="../tags/tag99.xml"/><Relationship Id="rId4" Type="http://schemas.openxmlformats.org/officeDocument/2006/relationships/tags" Target="../tags/tag93.xml"/><Relationship Id="rId9" Type="http://schemas.openxmlformats.org/officeDocument/2006/relationships/tags" Target="../tags/tag98.xml"/><Relationship Id="rId1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13" Type="http://schemas.openxmlformats.org/officeDocument/2006/relationships/notesSlide" Target="../notesSlides/notesSlide10.xml"/><Relationship Id="rId3" Type="http://schemas.openxmlformats.org/officeDocument/2006/relationships/tags" Target="../tags/tag103.xml"/><Relationship Id="rId7" Type="http://schemas.openxmlformats.org/officeDocument/2006/relationships/tags" Target="../tags/tag107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tags" Target="../tags/tag111.xml"/><Relationship Id="rId5" Type="http://schemas.openxmlformats.org/officeDocument/2006/relationships/tags" Target="../tags/tag105.xml"/><Relationship Id="rId10" Type="http://schemas.openxmlformats.org/officeDocument/2006/relationships/tags" Target="../tags/tag110.xml"/><Relationship Id="rId4" Type="http://schemas.openxmlformats.org/officeDocument/2006/relationships/tags" Target="../tags/tag104.xml"/><Relationship Id="rId9" Type="http://schemas.openxmlformats.org/officeDocument/2006/relationships/tags" Target="../tags/tag109.xml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&#36229;&#38142;&#25509;&#25991;&#20214;/Ask%20the%20questions.mp4" TargetMode="Externa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19.xml"/><Relationship Id="rId13" Type="http://schemas.openxmlformats.org/officeDocument/2006/relationships/notesSlide" Target="../notesSlides/notesSlide11.xml"/><Relationship Id="rId3" Type="http://schemas.openxmlformats.org/officeDocument/2006/relationships/tags" Target="../tags/tag114.xml"/><Relationship Id="rId7" Type="http://schemas.openxmlformats.org/officeDocument/2006/relationships/tags" Target="../tags/tag118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tags" Target="../tags/tag122.xml"/><Relationship Id="rId5" Type="http://schemas.openxmlformats.org/officeDocument/2006/relationships/tags" Target="../tags/tag116.xml"/><Relationship Id="rId10" Type="http://schemas.openxmlformats.org/officeDocument/2006/relationships/tags" Target="../tags/tag121.xml"/><Relationship Id="rId4" Type="http://schemas.openxmlformats.org/officeDocument/2006/relationships/tags" Target="../tags/tag115.xml"/><Relationship Id="rId9" Type="http://schemas.openxmlformats.org/officeDocument/2006/relationships/tags" Target="../tags/tag120.xml"/><Relationship Id="rId1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30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50.png"/><Relationship Id="rId3" Type="http://schemas.openxmlformats.org/officeDocument/2006/relationships/tags" Target="../tags/tag125.xml"/><Relationship Id="rId7" Type="http://schemas.openxmlformats.org/officeDocument/2006/relationships/tags" Target="../tags/tag129.xml"/><Relationship Id="rId12" Type="http://schemas.openxmlformats.org/officeDocument/2006/relationships/tags" Target="../tags/tag134.xml"/><Relationship Id="rId17" Type="http://schemas.openxmlformats.org/officeDocument/2006/relationships/image" Target="../media/image49.png"/><Relationship Id="rId2" Type="http://schemas.openxmlformats.org/officeDocument/2006/relationships/tags" Target="../tags/tag124.xml"/><Relationship Id="rId16" Type="http://schemas.microsoft.com/office/2007/relationships/hdphoto" Target="../media/hdphoto4.wdp"/><Relationship Id="rId1" Type="http://schemas.openxmlformats.org/officeDocument/2006/relationships/tags" Target="../tags/tag123.xml"/><Relationship Id="rId6" Type="http://schemas.openxmlformats.org/officeDocument/2006/relationships/tags" Target="../tags/tag128.xml"/><Relationship Id="rId11" Type="http://schemas.openxmlformats.org/officeDocument/2006/relationships/tags" Target="../tags/tag133.xml"/><Relationship Id="rId5" Type="http://schemas.openxmlformats.org/officeDocument/2006/relationships/tags" Target="../tags/tag127.xml"/><Relationship Id="rId15" Type="http://schemas.openxmlformats.org/officeDocument/2006/relationships/image" Target="../media/image19.png"/><Relationship Id="rId10" Type="http://schemas.openxmlformats.org/officeDocument/2006/relationships/tags" Target="../tags/tag132.xml"/><Relationship Id="rId4" Type="http://schemas.openxmlformats.org/officeDocument/2006/relationships/tags" Target="../tags/tag126.xml"/><Relationship Id="rId9" Type="http://schemas.openxmlformats.org/officeDocument/2006/relationships/tags" Target="../tags/tag131.xml"/><Relationship Id="rId1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5.xml"/><Relationship Id="rId6" Type="http://schemas.openxmlformats.org/officeDocument/2006/relationships/image" Target="../media/image51.tiff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5" Type="http://schemas.openxmlformats.org/officeDocument/2006/relationships/image" Target="../media/image53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40.xml"/><Relationship Id="rId7" Type="http://schemas.openxmlformats.org/officeDocument/2006/relationships/image" Target="../media/image17.png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2.xml"/><Relationship Id="rId4" Type="http://schemas.openxmlformats.org/officeDocument/2006/relationships/tags" Target="../tags/tag14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7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20.xml"/><Relationship Id="rId18" Type="http://schemas.openxmlformats.org/officeDocument/2006/relationships/image" Target="../media/image20.png"/><Relationship Id="rId3" Type="http://schemas.openxmlformats.org/officeDocument/2006/relationships/tags" Target="../tags/tag10.xml"/><Relationship Id="rId21" Type="http://schemas.openxmlformats.org/officeDocument/2006/relationships/image" Target="../media/image23.png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17" Type="http://schemas.microsoft.com/office/2007/relationships/hdphoto" Target="../media/hdphoto4.wdp"/><Relationship Id="rId2" Type="http://schemas.openxmlformats.org/officeDocument/2006/relationships/tags" Target="../tags/tag9.xml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24" Type="http://schemas.openxmlformats.org/officeDocument/2006/relationships/image" Target="../media/image26.png"/><Relationship Id="rId5" Type="http://schemas.openxmlformats.org/officeDocument/2006/relationships/tags" Target="../tags/tag12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25.png"/><Relationship Id="rId10" Type="http://schemas.openxmlformats.org/officeDocument/2006/relationships/tags" Target="../tags/tag17.xml"/><Relationship Id="rId19" Type="http://schemas.openxmlformats.org/officeDocument/2006/relationships/image" Target="../media/image21.png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tags" Target="../tags/tag21.xml"/><Relationship Id="rId22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9.png"/><Relationship Id="rId3" Type="http://schemas.openxmlformats.org/officeDocument/2006/relationships/tags" Target="../tags/tag29.xml"/><Relationship Id="rId7" Type="http://schemas.openxmlformats.org/officeDocument/2006/relationships/tags" Target="../tags/tag31.xml"/><Relationship Id="rId12" Type="http://schemas.openxmlformats.org/officeDocument/2006/relationships/image" Target="../media/image28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0.xml"/><Relationship Id="rId11" Type="http://schemas.microsoft.com/office/2007/relationships/hdphoto" Target="../media/hdphoto4.wdp"/><Relationship Id="rId5" Type="http://schemas.microsoft.com/office/2007/relationships/media" Target="../media/media1.mp3"/><Relationship Id="rId15" Type="http://schemas.microsoft.com/office/2007/relationships/hdphoto" Target="../media/hdphoto5.wdp"/><Relationship Id="rId10" Type="http://schemas.openxmlformats.org/officeDocument/2006/relationships/image" Target="../media/image19.png"/><Relationship Id="rId4" Type="http://schemas.openxmlformats.org/officeDocument/2006/relationships/audio" Target="NULL" TargetMode="External"/><Relationship Id="rId9" Type="http://schemas.openxmlformats.org/officeDocument/2006/relationships/notesSlide" Target="../notesSlides/notesSlide1.xml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13" Type="http://schemas.openxmlformats.org/officeDocument/2006/relationships/image" Target="../media/image29.png"/><Relationship Id="rId3" Type="http://schemas.openxmlformats.org/officeDocument/2006/relationships/tags" Target="../tags/tag34.xml"/><Relationship Id="rId7" Type="http://schemas.microsoft.com/office/2007/relationships/media" Target="../media/media1.mp3"/><Relationship Id="rId12" Type="http://schemas.openxmlformats.org/officeDocument/2006/relationships/image" Target="../media/image31.jpe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audio" Target="NULL" TargetMode="External"/><Relationship Id="rId11" Type="http://schemas.openxmlformats.org/officeDocument/2006/relationships/notesSlide" Target="../notesSlides/notesSlide2.xml"/><Relationship Id="rId5" Type="http://schemas.openxmlformats.org/officeDocument/2006/relationships/tags" Target="../tags/tag36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35.xml"/><Relationship Id="rId9" Type="http://schemas.openxmlformats.org/officeDocument/2006/relationships/tags" Target="../tags/tag3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3" Type="http://schemas.openxmlformats.org/officeDocument/2006/relationships/audio" Target="NULL" TargetMode="External"/><Relationship Id="rId7" Type="http://schemas.openxmlformats.org/officeDocument/2006/relationships/tags" Target="../tags/tag43.xml"/><Relationship Id="rId12" Type="http://schemas.openxmlformats.org/officeDocument/2006/relationships/image" Target="../media/image32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2.xml"/><Relationship Id="rId11" Type="http://schemas.openxmlformats.org/officeDocument/2006/relationships/image" Target="../media/image29.png"/><Relationship Id="rId5" Type="http://schemas.openxmlformats.org/officeDocument/2006/relationships/tags" Target="../tags/tag41.xml"/><Relationship Id="rId10" Type="http://schemas.openxmlformats.org/officeDocument/2006/relationships/notesSlide" Target="../notesSlides/notesSlide3.xml"/><Relationship Id="rId4" Type="http://schemas.microsoft.com/office/2007/relationships/media" Target="../media/media1.mp3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75" y="4970059"/>
            <a:ext cx="2648841" cy="1887941"/>
          </a:xfrm>
          <a:prstGeom prst="rect">
            <a:avLst/>
          </a:prstGeom>
        </p:spPr>
      </p:pic>
      <p:pic>
        <p:nvPicPr>
          <p:cNvPr id="5" name="图片 4" descr="菠萝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65397" y="1674512"/>
            <a:ext cx="225386" cy="3805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696" y="743014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492" y="4818413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4784981" y="2300004"/>
            <a:ext cx="6603365" cy="3837305"/>
            <a:chOff x="-434704" y="2381642"/>
            <a:chExt cx="6603365" cy="3837305"/>
          </a:xfrm>
        </p:grpSpPr>
        <p:sp>
          <p:nvSpPr>
            <p:cNvPr id="54" name="文本框 7"/>
            <p:cNvSpPr txBox="1"/>
            <p:nvPr/>
          </p:nvSpPr>
          <p:spPr>
            <a:xfrm>
              <a:off x="-107679" y="2381642"/>
              <a:ext cx="5663733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1</a:t>
              </a:r>
            </a:p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My day</a:t>
              </a: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51336"/>
              <a:ext cx="3864160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B</a:t>
              </a: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-434704" y="4900052"/>
              <a:ext cx="6603365" cy="13188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 Let’s learn &amp; Do a survey</a:t>
              </a:r>
            </a:p>
          </p:txBody>
        </p:sp>
      </p:grpSp>
      <p:pic>
        <p:nvPicPr>
          <p:cNvPr id="28" name="图片 27" descr="18398011"/>
          <p:cNvPicPr/>
          <p:nvPr/>
        </p:nvPicPr>
        <p:blipFill>
          <a:blip r:embed="rId7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8243623" y="1208911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8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6590283" y="1294601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9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10972096" y="1619395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87366" y="443125"/>
            <a:ext cx="52600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人 教 </a:t>
            </a:r>
            <a:r>
              <a:rPr lang="en-US" altLang="zh-CN" sz="2400" b="1" dirty="0"/>
              <a:t>PEP </a:t>
            </a:r>
            <a:r>
              <a:rPr lang="zh-CN" altLang="en-US" sz="2400" b="1" dirty="0"/>
              <a:t>版 英 语 五年 级 下 册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8" y="1208911"/>
            <a:ext cx="3820124" cy="47107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715842" y="1099111"/>
            <a:ext cx="6351905" cy="1574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smtClean="0">
                <a:solidFill>
                  <a:srgbClr val="FF0000"/>
                </a:solidFill>
                <a:latin typeface="Comic Sans MS" panose="030F0702030302020204" pitchFamily="66" charset="0"/>
              </a:rPr>
              <a:t>take a dancing class</a:t>
            </a:r>
            <a:endParaRPr lang="en-US" altLang="zh-CN" sz="3600" smtClean="0">
              <a:latin typeface="Comic Sans MS" panose="030F0702030302020204" pitchFamily="66" charset="0"/>
            </a:endParaRPr>
          </a:p>
          <a:p>
            <a:r>
              <a:rPr lang="zh-CN" altLang="en-US" sz="3600" smtClean="0">
                <a:latin typeface="Comic Sans MS" panose="030F0702030302020204" pitchFamily="66" charset="0"/>
              </a:rPr>
              <a:t>上舞蹈课</a:t>
            </a:r>
          </a:p>
        </p:txBody>
      </p:sp>
      <p:sp>
        <p:nvSpPr>
          <p:cNvPr id="5" name="圆角矩形 4"/>
          <p:cNvSpPr/>
          <p:nvPr>
            <p:custDataLst>
              <p:tags r:id="rId1"/>
            </p:custDataLst>
          </p:nvPr>
        </p:nvSpPr>
        <p:spPr>
          <a:xfrm>
            <a:off x="4704183" y="3589434"/>
            <a:ext cx="1064338" cy="5660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短语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TextBox 16"/>
          <p:cNvSpPr txBox="1"/>
          <p:nvPr>
            <p:custDataLst>
              <p:tags r:id="rId2"/>
            </p:custDataLst>
          </p:nvPr>
        </p:nvSpPr>
        <p:spPr>
          <a:xfrm>
            <a:off x="6024767" y="3358268"/>
            <a:ext cx="610806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mic Sans MS" panose="030F0702030302020204" pitchFamily="66" charset="0"/>
              </a:rPr>
              <a:t>take a/an +</a:t>
            </a:r>
            <a:r>
              <a:rPr lang="zh-CN" sz="3200" dirty="0" smtClean="0">
                <a:latin typeface="Comic Sans MS" panose="030F0702030302020204" pitchFamily="66" charset="0"/>
              </a:rPr>
              <a:t>科目</a:t>
            </a:r>
            <a:r>
              <a:rPr lang="en-US" sz="3200" dirty="0" smtClean="0">
                <a:latin typeface="Comic Sans MS" panose="030F0702030302020204" pitchFamily="66" charset="0"/>
              </a:rPr>
              <a:t> class</a:t>
            </a:r>
            <a:r>
              <a:rPr lang="zh-CN" sz="3200" dirty="0" smtClean="0">
                <a:latin typeface="Comic Sans MS" panose="030F0702030302020204" pitchFamily="66" charset="0"/>
              </a:rPr>
              <a:t>上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......</a:t>
            </a:r>
            <a:r>
              <a:rPr lang="zh-CN" altLang="zh-CN" sz="3200" dirty="0" smtClean="0">
                <a:latin typeface="Comic Sans MS" panose="030F0702030302020204" pitchFamily="66" charset="0"/>
              </a:rPr>
              <a:t>课</a:t>
            </a:r>
            <a:endParaRPr lang="en-US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eg. take /</a:t>
            </a:r>
            <a:r>
              <a:rPr lang="en-US" sz="3200" dirty="0" smtClean="0">
                <a:latin typeface="Comic Sans MS" panose="030F0702030302020204" pitchFamily="66" charset="0"/>
              </a:rPr>
              <a:t>have an English class</a:t>
            </a:r>
          </a:p>
        </p:txBody>
      </p:sp>
      <p:sp>
        <p:nvSpPr>
          <p:cNvPr id="2" name="圆角矩形 1"/>
          <p:cNvSpPr/>
          <p:nvPr>
            <p:custDataLst>
              <p:tags r:id="rId3"/>
            </p:custDataLst>
          </p:nvPr>
        </p:nvSpPr>
        <p:spPr>
          <a:xfrm>
            <a:off x="4716057" y="2648589"/>
            <a:ext cx="1052463" cy="5577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smtClean="0">
                <a:latin typeface="楷体" panose="02010609060101010101" pitchFamily="49" charset="-122"/>
                <a:ea typeface="楷体" panose="02010609060101010101" pitchFamily="49" charset="-122"/>
              </a:rPr>
              <a:t>同义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TextBox 16"/>
          <p:cNvSpPr txBox="1"/>
          <p:nvPr>
            <p:custDataLst>
              <p:tags r:id="rId4"/>
            </p:custDataLst>
          </p:nvPr>
        </p:nvSpPr>
        <p:spPr>
          <a:xfrm>
            <a:off x="6017892" y="2511863"/>
            <a:ext cx="4752975" cy="9461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mic Sans MS" panose="030F0702030302020204" pitchFamily="66" charset="0"/>
              </a:rPr>
              <a:t>have a dancing class.</a:t>
            </a:r>
          </a:p>
        </p:txBody>
      </p:sp>
      <p:pic>
        <p:nvPicPr>
          <p:cNvPr id="6" name="B Let's learn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26451" end="1372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21238" y="1125929"/>
            <a:ext cx="782790" cy="758916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5582" y="1370330"/>
            <a:ext cx="3348990" cy="3199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文本框 2"/>
          <p:cNvSpPr txBox="1"/>
          <p:nvPr>
            <p:custDataLst>
              <p:tags r:id="rId8"/>
            </p:custDataLst>
          </p:nvPr>
        </p:nvSpPr>
        <p:spPr>
          <a:xfrm>
            <a:off x="1661160" y="5221780"/>
            <a:ext cx="8871585" cy="802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I always</a:t>
            </a:r>
            <a:r>
              <a:rPr lang="en-US" sz="32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 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_______________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_on Sundays</a:t>
            </a:r>
            <a:r>
              <a:rPr lang="en-US" sz="32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.</a:t>
            </a:r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4" name="TextBox 14"/>
          <p:cNvSpPr txBox="1"/>
          <p:nvPr>
            <p:custDataLst>
              <p:tags r:id="rId9"/>
            </p:custDataLst>
          </p:nvPr>
        </p:nvSpPr>
        <p:spPr>
          <a:xfrm>
            <a:off x="3335655" y="5221780"/>
            <a:ext cx="5364480" cy="7613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take a dancing class</a:t>
            </a:r>
          </a:p>
          <a:p>
            <a:endParaRPr lang="en-US" altLang="zh-CN" sz="320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30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/>
      <p:bldP spid="5" grpId="0" bldLvl="0" animBg="1"/>
      <p:bldP spid="17" grpId="0"/>
      <p:bldP spid="2" grpId="0" bldLvl="0" animBg="1"/>
      <p:bldP spid="4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777368" y="379562"/>
            <a:ext cx="3933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quickly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6146" name="Picture 2" descr="C:\Users\ADMINI~1\AppData\Local\Temp\360zip$Temp\360$7\take a dancing class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94" y="1271087"/>
            <a:ext cx="3658279" cy="274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I~1\AppData\Local\Temp\360zip$Temp\360$5\go for a walk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962" y="1038461"/>
            <a:ext cx="3543378" cy="265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INI~1\AppData\Local\Temp\360zip$Temp\360$6\go shopping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37" y="3536973"/>
            <a:ext cx="3903477" cy="292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I~1\AppData\Local\Temp\360zip$Temp\360$2\clean my room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820" y="3153744"/>
            <a:ext cx="3616116" cy="271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777240" y="2632075"/>
            <a:ext cx="3177540" cy="763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rgbClr val="00B05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go for a walk</a:t>
            </a:r>
            <a:endParaRPr lang="en-US" sz="3600" b="1" dirty="0">
              <a:solidFill>
                <a:srgbClr val="00B05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695325" y="1416050"/>
            <a:ext cx="3177540" cy="763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rgbClr val="7030A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go shopping</a:t>
            </a:r>
            <a:endParaRPr lang="en-US" sz="3600" b="1" dirty="0">
              <a:solidFill>
                <a:srgbClr val="7030A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695325" y="3721100"/>
            <a:ext cx="5114290" cy="8210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rgbClr val="00B0F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have a dancing class</a:t>
            </a:r>
            <a:endParaRPr lang="en-US" sz="3600" b="1" dirty="0">
              <a:solidFill>
                <a:srgbClr val="00B0F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777240" y="4903470"/>
            <a:ext cx="3661410" cy="772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clean my room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3691890" y="3072130"/>
            <a:ext cx="5407660" cy="2209165"/>
          </a:xfrm>
          <a:prstGeom prst="line">
            <a:avLst/>
          </a:prstGeom>
          <a:ln w="28575" cmpd="sng">
            <a:solidFill>
              <a:srgbClr val="FF00FF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3216910" y="1921510"/>
            <a:ext cx="5960110" cy="2206625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连接符 15"/>
          <p:cNvCxnSpPr>
            <a:endCxn id="1026" idx="1"/>
          </p:cNvCxnSpPr>
          <p:nvPr/>
        </p:nvCxnSpPr>
        <p:spPr>
          <a:xfrm flipV="1">
            <a:off x="5048250" y="1627505"/>
            <a:ext cx="4024630" cy="244284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3954780" y="2907030"/>
            <a:ext cx="5067300" cy="2393950"/>
          </a:xfrm>
          <a:prstGeom prst="line">
            <a:avLst/>
          </a:prstGeom>
          <a:ln w="28575" cmpd="sng">
            <a:solidFill>
              <a:srgbClr val="7030A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112250" y="4775200"/>
            <a:ext cx="1260475" cy="1219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072880" y="1006475"/>
            <a:ext cx="1299845" cy="1242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108440" y="3530600"/>
            <a:ext cx="1264285" cy="1240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108440" y="2329180"/>
            <a:ext cx="126428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50" y="259336"/>
            <a:ext cx="7383462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5"/>
          <p:cNvSpPr txBox="1"/>
          <p:nvPr>
            <p:custDataLst>
              <p:tags r:id="rId1"/>
            </p:custDataLst>
          </p:nvPr>
        </p:nvSpPr>
        <p:spPr>
          <a:xfrm>
            <a:off x="558139" y="2270093"/>
            <a:ext cx="24808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latin typeface="Comic Sans MS" panose="030F0702030302020204" pitchFamily="66" charset="0"/>
              </a:rPr>
              <a:t>What does Sarah do on Saturdays?</a:t>
            </a:r>
          </a:p>
          <a:p>
            <a:endParaRPr lang="en-US" altLang="zh-CN" sz="3200" smtClean="0">
              <a:latin typeface="Comic Sans MS" panose="030F0702030302020204" pitchFamily="66" charset="0"/>
            </a:endParaRPr>
          </a:p>
        </p:txBody>
      </p:sp>
      <p:sp>
        <p:nvSpPr>
          <p:cNvPr id="10" name="文本框 8"/>
          <p:cNvSpPr txBox="1"/>
          <p:nvPr/>
        </p:nvSpPr>
        <p:spPr>
          <a:xfrm>
            <a:off x="860960" y="421397"/>
            <a:ext cx="435614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Watch </a:t>
            </a:r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and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answer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7914" y="1259692"/>
            <a:ext cx="6801599" cy="4525153"/>
          </a:xfrm>
          <a:prstGeom prst="rect">
            <a:avLst/>
          </a:prstGeom>
        </p:spPr>
      </p:pic>
      <p:pic>
        <p:nvPicPr>
          <p:cNvPr id="1026" name="Picture 2">
            <a:hlinkClick r:id="rId6" action="ppaction://hlinkfile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2"/>
          <a:stretch>
            <a:fillRect/>
          </a:stretch>
        </p:blipFill>
        <p:spPr bwMode="auto">
          <a:xfrm>
            <a:off x="4134472" y="1663489"/>
            <a:ext cx="6136607" cy="3760411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730" y="1200896"/>
            <a:ext cx="12192730" cy="5657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3554864" y="1949380"/>
            <a:ext cx="2371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go for a walk</a:t>
            </a:r>
            <a:endParaRPr lang="zh-CN" altLang="en-US" sz="280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3"/>
            </p:custDataLst>
          </p:nvPr>
        </p:nvSpPr>
        <p:spPr>
          <a:xfrm>
            <a:off x="6323569" y="1567543"/>
            <a:ext cx="2371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go shopping</a:t>
            </a:r>
            <a:endParaRPr lang="zh-CN" altLang="en-US" sz="280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>
            <p:custDataLst>
              <p:tags r:id="rId4"/>
            </p:custDataLst>
          </p:nvPr>
        </p:nvSpPr>
        <p:spPr>
          <a:xfrm>
            <a:off x="8625974" y="1220470"/>
            <a:ext cx="3684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take a dancing class</a:t>
            </a:r>
            <a:endParaRPr lang="zh-CN" altLang="en-US" sz="280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>
            <p:custDataLst>
              <p:tags r:id="rId5"/>
            </p:custDataLst>
          </p:nvPr>
        </p:nvSpPr>
        <p:spPr>
          <a:xfrm>
            <a:off x="818866" y="1386672"/>
            <a:ext cx="2778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clean my room</a:t>
            </a:r>
          </a:p>
        </p:txBody>
      </p:sp>
      <p:sp>
        <p:nvSpPr>
          <p:cNvPr id="12" name="圆角矩形标注 11"/>
          <p:cNvSpPr/>
          <p:nvPr/>
        </p:nvSpPr>
        <p:spPr>
          <a:xfrm>
            <a:off x="3348039" y="4862648"/>
            <a:ext cx="4403439" cy="1041734"/>
          </a:xfrm>
          <a:prstGeom prst="wedgeRoundRectCallout">
            <a:avLst>
              <a:gd name="adj1" fmla="val 61370"/>
              <a:gd name="adj2" fmla="val -1728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smtClean="0">
                <a:solidFill>
                  <a:schemeClr val="tx1"/>
                </a:solidFill>
                <a:latin typeface="Comic Sans MS" panose="030F0702030302020204" pitchFamily="66" charset="0"/>
              </a:rPr>
              <a:t>I often </a:t>
            </a:r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clean my room </a:t>
            </a:r>
            <a:r>
              <a:rPr lang="en-US" altLang="zh-CN" sz="3200" smtClean="0">
                <a:solidFill>
                  <a:schemeClr val="tx1"/>
                </a:solidFill>
                <a:latin typeface="Comic Sans MS" panose="030F0702030302020204" pitchFamily="66" charset="0"/>
              </a:rPr>
              <a:t>on Saturdays!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B Let's learn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38935" y="268345"/>
            <a:ext cx="889635" cy="882650"/>
          </a:xfrm>
          <a:prstGeom prst="rect">
            <a:avLst/>
          </a:prstGeom>
        </p:spPr>
      </p:pic>
      <p:sp>
        <p:nvSpPr>
          <p:cNvPr id="13" name="文本框 8"/>
          <p:cNvSpPr txBox="1"/>
          <p:nvPr/>
        </p:nvSpPr>
        <p:spPr>
          <a:xfrm>
            <a:off x="981275" y="406886"/>
            <a:ext cx="330412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and say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34" y="281834"/>
            <a:ext cx="605641" cy="746835"/>
          </a:xfrm>
          <a:prstGeom prst="rect">
            <a:avLst/>
          </a:prstGeom>
        </p:spPr>
      </p:pic>
      <p:sp>
        <p:nvSpPr>
          <p:cNvPr id="15" name="圆角矩形标注 14"/>
          <p:cNvSpPr/>
          <p:nvPr>
            <p:custDataLst>
              <p:tags r:id="rId8"/>
            </p:custDataLst>
          </p:nvPr>
        </p:nvSpPr>
        <p:spPr>
          <a:xfrm>
            <a:off x="3484516" y="4862648"/>
            <a:ext cx="4403439" cy="1041734"/>
          </a:xfrm>
          <a:prstGeom prst="wedgeRoundRectCallout">
            <a:avLst>
              <a:gd name="adj1" fmla="val 61370"/>
              <a:gd name="adj2" fmla="val -1728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smtClean="0">
                <a:solidFill>
                  <a:schemeClr val="tx1"/>
                </a:solidFill>
                <a:latin typeface="Comic Sans MS" panose="030F0702030302020204" pitchFamily="66" charset="0"/>
              </a:rPr>
              <a:t>I often </a:t>
            </a:r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go for a walk </a:t>
            </a:r>
            <a:r>
              <a:rPr lang="en-US" altLang="zh-CN" sz="3200" smtClean="0">
                <a:solidFill>
                  <a:schemeClr val="tx1"/>
                </a:solidFill>
                <a:latin typeface="Comic Sans MS" panose="030F0702030302020204" pitchFamily="66" charset="0"/>
              </a:rPr>
              <a:t>on Saturdays!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圆角矩形标注 15"/>
          <p:cNvSpPr/>
          <p:nvPr>
            <p:custDataLst>
              <p:tags r:id="rId9"/>
            </p:custDataLst>
          </p:nvPr>
        </p:nvSpPr>
        <p:spPr>
          <a:xfrm>
            <a:off x="3484517" y="4862648"/>
            <a:ext cx="4403439" cy="1041734"/>
          </a:xfrm>
          <a:prstGeom prst="wedgeRoundRectCallout">
            <a:avLst>
              <a:gd name="adj1" fmla="val 61370"/>
              <a:gd name="adj2" fmla="val -1728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smtClean="0">
                <a:solidFill>
                  <a:schemeClr val="tx1"/>
                </a:solidFill>
                <a:latin typeface="Comic Sans MS" panose="030F0702030302020204" pitchFamily="66" charset="0"/>
              </a:rPr>
              <a:t>I often </a:t>
            </a:r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go shopping </a:t>
            </a:r>
            <a:r>
              <a:rPr lang="en-US" altLang="zh-CN" sz="3200" smtClean="0">
                <a:solidFill>
                  <a:schemeClr val="tx1"/>
                </a:solidFill>
                <a:latin typeface="Comic Sans MS" panose="030F0702030302020204" pitchFamily="66" charset="0"/>
              </a:rPr>
              <a:t>on Saturdays!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圆角矩形标注 16"/>
          <p:cNvSpPr/>
          <p:nvPr>
            <p:custDataLst>
              <p:tags r:id="rId10"/>
            </p:custDataLst>
          </p:nvPr>
        </p:nvSpPr>
        <p:spPr>
          <a:xfrm>
            <a:off x="3088453" y="4862648"/>
            <a:ext cx="4762500" cy="1042035"/>
          </a:xfrm>
          <a:prstGeom prst="wedgeRoundRectCallout">
            <a:avLst>
              <a:gd name="adj1" fmla="val 61370"/>
              <a:gd name="adj2" fmla="val -1728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smtClean="0">
                <a:solidFill>
                  <a:schemeClr val="tx1"/>
                </a:solidFill>
                <a:latin typeface="Comic Sans MS" panose="030F0702030302020204" pitchFamily="66" charset="0"/>
              </a:rPr>
              <a:t>I often </a:t>
            </a:r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take a dancing class </a:t>
            </a:r>
            <a:r>
              <a:rPr lang="en-US" altLang="zh-CN" sz="3200" smtClean="0">
                <a:solidFill>
                  <a:schemeClr val="tx1"/>
                </a:solidFill>
                <a:latin typeface="Comic Sans MS" panose="030F0702030302020204" pitchFamily="66" charset="0"/>
              </a:rPr>
              <a:t>on Saturdays!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31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9" grpId="0"/>
      <p:bldP spid="10" grpId="0"/>
      <p:bldP spid="11" grpId="0"/>
      <p:bldP spid="12" grpId="0" animBg="1"/>
      <p:bldP spid="15" grpId="0" bldLvl="0" animBg="1"/>
      <p:bldP spid="16" grpId="0" bldLvl="0" animBg="1"/>
      <p:bldP spid="17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8"/>
          <p:cNvSpPr txBox="1"/>
          <p:nvPr/>
        </p:nvSpPr>
        <p:spPr>
          <a:xfrm>
            <a:off x="792508" y="251795"/>
            <a:ext cx="3151130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 bwMode="auto">
          <a:xfrm>
            <a:off x="1280261" y="1064892"/>
            <a:ext cx="5871166" cy="930163"/>
            <a:chOff x="862511" y="1413046"/>
            <a:chExt cx="4175971" cy="7449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5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6" name="文本框 8"/>
            <p:cNvSpPr txBox="1">
              <a:spLocks noChangeArrowheads="1"/>
            </p:cNvSpPr>
            <p:nvPr/>
          </p:nvSpPr>
          <p:spPr bwMode="auto">
            <a:xfrm>
              <a:off x="1437107" y="1574250"/>
              <a:ext cx="3439342" cy="4683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kumimoji="1" lang="zh-CN" altLang="en-US" sz="3200" b="1">
                  <a:solidFill>
                    <a:srgbClr val="000000"/>
                  </a:solidFill>
                  <a:latin typeface="+mn-ea"/>
                  <a:cs typeface="Times New Roman" panose="02020603050405020304" pitchFamily="18" charset="0"/>
                </a:rPr>
                <a:t>频度副词的位置</a:t>
              </a:r>
              <a:endParaRPr kumimoji="1" lang="en-US" altLang="zh-CN" sz="3200" b="1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 flipH="1">
            <a:off x="850341" y="1064892"/>
            <a:ext cx="1126353" cy="1115907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8" name="椭圆 7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52878" y="2856188"/>
              <a:ext cx="1341544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sp>
        <p:nvSpPr>
          <p:cNvPr id="10" name="矩形 9"/>
          <p:cNvSpPr/>
          <p:nvPr/>
        </p:nvSpPr>
        <p:spPr>
          <a:xfrm>
            <a:off x="1025601" y="2856139"/>
            <a:ext cx="10356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频度副词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通常放在句中，一般位于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实义动词前，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be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动词或情态动词后</a:t>
            </a:r>
            <a:r>
              <a:rPr lang="zh-CN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。有时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也位于句首。</a:t>
            </a:r>
          </a:p>
        </p:txBody>
      </p:sp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1011953" y="4157077"/>
            <a:ext cx="8896322" cy="73723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He is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always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hungry.</a:t>
            </a:r>
            <a:r>
              <a:rPr lang="zh-CN" altLang="zh-CN" sz="2800" dirty="0" smtClean="0">
                <a:latin typeface="Comic Sans MS" panose="030F0702030302020204" pitchFamily="66" charset="0"/>
              </a:rPr>
              <a:t> 他总是饿。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(be</a:t>
            </a:r>
            <a:r>
              <a:rPr lang="zh-CN" altLang="zh-CN" sz="2800" dirty="0" smtClean="0">
                <a:latin typeface="Comic Sans MS" panose="030F0702030302020204" pitchFamily="66" charset="0"/>
              </a:rPr>
              <a:t>动词后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982724" y="4894312"/>
            <a:ext cx="8703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He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often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gets up late.</a:t>
            </a:r>
            <a:r>
              <a:rPr lang="zh-CN" altLang="zh-CN" sz="2800" dirty="0" smtClean="0">
                <a:latin typeface="Comic Sans MS" panose="030F0702030302020204" pitchFamily="66" charset="0"/>
              </a:rPr>
              <a:t>他经常起床很晚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. (</a:t>
            </a:r>
            <a:r>
              <a:rPr lang="zh-CN" altLang="zh-CN" sz="2800" dirty="0" smtClean="0">
                <a:latin typeface="Comic Sans MS" panose="030F0702030302020204" pitchFamily="66" charset="0"/>
              </a:rPr>
              <a:t>实义</a:t>
            </a:r>
            <a:r>
              <a:rPr lang="zh-CN" altLang="zh-CN" sz="2800" smtClean="0">
                <a:latin typeface="Comic Sans MS" panose="030F0702030302020204" pitchFamily="66" charset="0"/>
              </a:rPr>
              <a:t>动词前</a:t>
            </a:r>
            <a:r>
              <a:rPr lang="en-US" altLang="zh-CN" sz="2800" smtClean="0">
                <a:latin typeface="Comic Sans MS" panose="030F0702030302020204" pitchFamily="66" charset="0"/>
              </a:rPr>
              <a:t>)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918581" y="5676632"/>
            <a:ext cx="10552421" cy="6400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Sometimes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we walk to school.</a:t>
            </a:r>
            <a:r>
              <a:rPr lang="zh-CN" altLang="zh-CN" sz="2800" dirty="0" smtClean="0">
                <a:latin typeface="Comic Sans MS" panose="030F0702030302020204" pitchFamily="66" charset="0"/>
              </a:rPr>
              <a:t>有时</a:t>
            </a:r>
            <a:r>
              <a:rPr lang="zh-CN" altLang="zh-CN" sz="2800" dirty="0" smtClean="0">
                <a:latin typeface="Comic Sans MS" panose="030F0702030302020204" pitchFamily="66" charset="0"/>
                <a:sym typeface="+mn-ea"/>
              </a:rPr>
              <a:t>我们</a:t>
            </a:r>
            <a:r>
              <a:rPr lang="zh-CN" altLang="zh-CN" sz="2800" dirty="0" smtClean="0">
                <a:latin typeface="Comic Sans MS" panose="030F0702030302020204" pitchFamily="66" charset="0"/>
              </a:rPr>
              <a:t>步行去学校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.(</a:t>
            </a:r>
            <a:r>
              <a:rPr lang="zh-CN" altLang="zh-CN" sz="2800" dirty="0" smtClean="0">
                <a:latin typeface="Comic Sans MS" panose="030F0702030302020204" pitchFamily="66" charset="0"/>
              </a:rPr>
              <a:t>放在句首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19" name="矩形: 圆角 30"/>
          <p:cNvSpPr/>
          <p:nvPr/>
        </p:nvSpPr>
        <p:spPr bwMode="auto">
          <a:xfrm>
            <a:off x="519935" y="2698309"/>
            <a:ext cx="11163300" cy="4318001"/>
          </a:xfrm>
          <a:custGeom>
            <a:avLst/>
            <a:gdLst>
              <a:gd name="connsiteX0" fmla="*/ 0 w 8338528"/>
              <a:gd name="connsiteY0" fmla="*/ 330174 h 3129314"/>
              <a:gd name="connsiteX1" fmla="*/ 330174 w 8338528"/>
              <a:gd name="connsiteY1" fmla="*/ 0 h 3129314"/>
              <a:gd name="connsiteX2" fmla="*/ 8008354 w 8338528"/>
              <a:gd name="connsiteY2" fmla="*/ 0 h 3129314"/>
              <a:gd name="connsiteX3" fmla="*/ 8338528 w 8338528"/>
              <a:gd name="connsiteY3" fmla="*/ 330174 h 3129314"/>
              <a:gd name="connsiteX4" fmla="*/ 8338528 w 8338528"/>
              <a:gd name="connsiteY4" fmla="*/ 2799140 h 3129314"/>
              <a:gd name="connsiteX5" fmla="*/ 8008354 w 8338528"/>
              <a:gd name="connsiteY5" fmla="*/ 3129314 h 3129314"/>
              <a:gd name="connsiteX6" fmla="*/ 330174 w 8338528"/>
              <a:gd name="connsiteY6" fmla="*/ 3129314 h 3129314"/>
              <a:gd name="connsiteX7" fmla="*/ 0 w 8338528"/>
              <a:gd name="connsiteY7" fmla="*/ 2799140 h 3129314"/>
              <a:gd name="connsiteX8" fmla="*/ 0 w 8338528"/>
              <a:gd name="connsiteY8" fmla="*/ 330174 h 3129314"/>
              <a:gd name="connsiteX0-1" fmla="*/ 0 w 8338528"/>
              <a:gd name="connsiteY0-2" fmla="*/ 330174 h 3129314"/>
              <a:gd name="connsiteX1-3" fmla="*/ 330174 w 8338528"/>
              <a:gd name="connsiteY1-4" fmla="*/ 0 h 3129314"/>
              <a:gd name="connsiteX2-5" fmla="*/ 1618238 w 8338528"/>
              <a:gd name="connsiteY2-6" fmla="*/ 3342 h 3129314"/>
              <a:gd name="connsiteX3-7" fmla="*/ 8008354 w 8338528"/>
              <a:gd name="connsiteY3-8" fmla="*/ 0 h 3129314"/>
              <a:gd name="connsiteX4-9" fmla="*/ 8338528 w 8338528"/>
              <a:gd name="connsiteY4-10" fmla="*/ 330174 h 3129314"/>
              <a:gd name="connsiteX5-11" fmla="*/ 8338528 w 8338528"/>
              <a:gd name="connsiteY5-12" fmla="*/ 2799140 h 3129314"/>
              <a:gd name="connsiteX6-13" fmla="*/ 8008354 w 8338528"/>
              <a:gd name="connsiteY6-14" fmla="*/ 3129314 h 3129314"/>
              <a:gd name="connsiteX7-15" fmla="*/ 330174 w 8338528"/>
              <a:gd name="connsiteY7-16" fmla="*/ 3129314 h 3129314"/>
              <a:gd name="connsiteX8-17" fmla="*/ 0 w 8338528"/>
              <a:gd name="connsiteY8-18" fmla="*/ 2799140 h 3129314"/>
              <a:gd name="connsiteX9" fmla="*/ 0 w 8338528"/>
              <a:gd name="connsiteY9" fmla="*/ 330174 h 3129314"/>
              <a:gd name="connsiteX0-19" fmla="*/ 0 w 8338528"/>
              <a:gd name="connsiteY0-20" fmla="*/ 330174 h 3129314"/>
              <a:gd name="connsiteX1-21" fmla="*/ 330174 w 8338528"/>
              <a:gd name="connsiteY1-22" fmla="*/ 0 h 3129314"/>
              <a:gd name="connsiteX2-23" fmla="*/ 1618238 w 8338528"/>
              <a:gd name="connsiteY2-24" fmla="*/ 3342 h 3129314"/>
              <a:gd name="connsiteX3-25" fmla="*/ 6743131 w 8338528"/>
              <a:gd name="connsiteY3-26" fmla="*/ 3342 h 3129314"/>
              <a:gd name="connsiteX4-27" fmla="*/ 8008354 w 8338528"/>
              <a:gd name="connsiteY4-28" fmla="*/ 0 h 3129314"/>
              <a:gd name="connsiteX5-29" fmla="*/ 8338528 w 8338528"/>
              <a:gd name="connsiteY5-30" fmla="*/ 330174 h 3129314"/>
              <a:gd name="connsiteX6-31" fmla="*/ 8338528 w 8338528"/>
              <a:gd name="connsiteY6-32" fmla="*/ 2799140 h 3129314"/>
              <a:gd name="connsiteX7-33" fmla="*/ 8008354 w 8338528"/>
              <a:gd name="connsiteY7-34" fmla="*/ 3129314 h 3129314"/>
              <a:gd name="connsiteX8-35" fmla="*/ 330174 w 8338528"/>
              <a:gd name="connsiteY8-36" fmla="*/ 3129314 h 3129314"/>
              <a:gd name="connsiteX9-37" fmla="*/ 0 w 8338528"/>
              <a:gd name="connsiteY9-38" fmla="*/ 2799140 h 3129314"/>
              <a:gd name="connsiteX10" fmla="*/ 0 w 8338528"/>
              <a:gd name="connsiteY10" fmla="*/ 330174 h 3129314"/>
              <a:gd name="connsiteX0-39" fmla="*/ 6743131 w 8338528"/>
              <a:gd name="connsiteY0-40" fmla="*/ 3342 h 3129314"/>
              <a:gd name="connsiteX1-41" fmla="*/ 8008354 w 8338528"/>
              <a:gd name="connsiteY1-42" fmla="*/ 0 h 3129314"/>
              <a:gd name="connsiteX2-43" fmla="*/ 8338528 w 8338528"/>
              <a:gd name="connsiteY2-44" fmla="*/ 330174 h 3129314"/>
              <a:gd name="connsiteX3-45" fmla="*/ 8338528 w 8338528"/>
              <a:gd name="connsiteY3-46" fmla="*/ 2799140 h 3129314"/>
              <a:gd name="connsiteX4-47" fmla="*/ 8008354 w 8338528"/>
              <a:gd name="connsiteY4-48" fmla="*/ 3129314 h 3129314"/>
              <a:gd name="connsiteX5-49" fmla="*/ 330174 w 8338528"/>
              <a:gd name="connsiteY5-50" fmla="*/ 3129314 h 3129314"/>
              <a:gd name="connsiteX6-51" fmla="*/ 0 w 8338528"/>
              <a:gd name="connsiteY6-52" fmla="*/ 2799140 h 3129314"/>
              <a:gd name="connsiteX7-53" fmla="*/ 0 w 8338528"/>
              <a:gd name="connsiteY7-54" fmla="*/ 330174 h 3129314"/>
              <a:gd name="connsiteX8-55" fmla="*/ 330174 w 8338528"/>
              <a:gd name="connsiteY8-56" fmla="*/ 0 h 3129314"/>
              <a:gd name="connsiteX9-57" fmla="*/ 1618238 w 8338528"/>
              <a:gd name="connsiteY9-58" fmla="*/ 3342 h 3129314"/>
              <a:gd name="connsiteX10-59" fmla="*/ 6834571 w 8338528"/>
              <a:gd name="connsiteY10-60" fmla="*/ 94782 h 3129314"/>
              <a:gd name="connsiteX0-61" fmla="*/ 6743131 w 8338528"/>
              <a:gd name="connsiteY0-62" fmla="*/ 3342 h 3129314"/>
              <a:gd name="connsiteX1-63" fmla="*/ 8008354 w 8338528"/>
              <a:gd name="connsiteY1-64" fmla="*/ 0 h 3129314"/>
              <a:gd name="connsiteX2-65" fmla="*/ 8338528 w 8338528"/>
              <a:gd name="connsiteY2-66" fmla="*/ 330174 h 3129314"/>
              <a:gd name="connsiteX3-67" fmla="*/ 8338528 w 8338528"/>
              <a:gd name="connsiteY3-68" fmla="*/ 2799140 h 3129314"/>
              <a:gd name="connsiteX4-69" fmla="*/ 8008354 w 8338528"/>
              <a:gd name="connsiteY4-70" fmla="*/ 3129314 h 3129314"/>
              <a:gd name="connsiteX5-71" fmla="*/ 330174 w 8338528"/>
              <a:gd name="connsiteY5-72" fmla="*/ 3129314 h 3129314"/>
              <a:gd name="connsiteX6-73" fmla="*/ 0 w 8338528"/>
              <a:gd name="connsiteY6-74" fmla="*/ 2799140 h 3129314"/>
              <a:gd name="connsiteX7-75" fmla="*/ 0 w 8338528"/>
              <a:gd name="connsiteY7-76" fmla="*/ 330174 h 3129314"/>
              <a:gd name="connsiteX8-77" fmla="*/ 330174 w 8338528"/>
              <a:gd name="connsiteY8-78" fmla="*/ 0 h 3129314"/>
              <a:gd name="connsiteX9-79" fmla="*/ 1618238 w 8338528"/>
              <a:gd name="connsiteY9-80" fmla="*/ 3342 h 3129314"/>
              <a:gd name="connsiteX0-81" fmla="*/ 6743131 w 8338528"/>
              <a:gd name="connsiteY0-82" fmla="*/ 3342 h 3129314"/>
              <a:gd name="connsiteX1-83" fmla="*/ 8008354 w 8338528"/>
              <a:gd name="connsiteY1-84" fmla="*/ 0 h 3129314"/>
              <a:gd name="connsiteX2-85" fmla="*/ 8338528 w 8338528"/>
              <a:gd name="connsiteY2-86" fmla="*/ 330174 h 3129314"/>
              <a:gd name="connsiteX3-87" fmla="*/ 8338528 w 8338528"/>
              <a:gd name="connsiteY3-88" fmla="*/ 2799140 h 3129314"/>
              <a:gd name="connsiteX4-89" fmla="*/ 8008354 w 8338528"/>
              <a:gd name="connsiteY4-90" fmla="*/ 3129314 h 3129314"/>
              <a:gd name="connsiteX5-91" fmla="*/ 330174 w 8338528"/>
              <a:gd name="connsiteY5-92" fmla="*/ 3129314 h 3129314"/>
              <a:gd name="connsiteX6-93" fmla="*/ 0 w 8338528"/>
              <a:gd name="connsiteY6-94" fmla="*/ 2799140 h 3129314"/>
              <a:gd name="connsiteX7-95" fmla="*/ 0 w 8338528"/>
              <a:gd name="connsiteY7-96" fmla="*/ 330174 h 3129314"/>
              <a:gd name="connsiteX8-97" fmla="*/ 330174 w 8338528"/>
              <a:gd name="connsiteY8-98" fmla="*/ 0 h 3129314"/>
              <a:gd name="connsiteX9-99" fmla="*/ 1724564 w 8338528"/>
              <a:gd name="connsiteY9-100" fmla="*/ 10431 h 3129314"/>
              <a:gd name="connsiteX0-101" fmla="*/ 6743131 w 8338528"/>
              <a:gd name="connsiteY0-102" fmla="*/ 3342 h 3129314"/>
              <a:gd name="connsiteX1-103" fmla="*/ 8008354 w 8338528"/>
              <a:gd name="connsiteY1-104" fmla="*/ 0 h 3129314"/>
              <a:gd name="connsiteX2-105" fmla="*/ 8338528 w 8338528"/>
              <a:gd name="connsiteY2-106" fmla="*/ 330174 h 3129314"/>
              <a:gd name="connsiteX3-107" fmla="*/ 8338528 w 8338528"/>
              <a:gd name="connsiteY3-108" fmla="*/ 2799140 h 3129314"/>
              <a:gd name="connsiteX4-109" fmla="*/ 8008354 w 8338528"/>
              <a:gd name="connsiteY4-110" fmla="*/ 3129314 h 3129314"/>
              <a:gd name="connsiteX5-111" fmla="*/ 330174 w 8338528"/>
              <a:gd name="connsiteY5-112" fmla="*/ 3129314 h 3129314"/>
              <a:gd name="connsiteX6-113" fmla="*/ 0 w 8338528"/>
              <a:gd name="connsiteY6-114" fmla="*/ 2799140 h 3129314"/>
              <a:gd name="connsiteX7-115" fmla="*/ 0 w 8338528"/>
              <a:gd name="connsiteY7-116" fmla="*/ 330174 h 3129314"/>
              <a:gd name="connsiteX8-117" fmla="*/ 330174 w 8338528"/>
              <a:gd name="connsiteY8-118" fmla="*/ 0 h 3129314"/>
              <a:gd name="connsiteX9-119" fmla="*/ 1703298 w 8338528"/>
              <a:gd name="connsiteY9-120" fmla="*/ 10431 h 3129314"/>
              <a:gd name="connsiteX0-121" fmla="*/ 6743131 w 8338528"/>
              <a:gd name="connsiteY0-122" fmla="*/ 3342 h 3129314"/>
              <a:gd name="connsiteX1-123" fmla="*/ 8008354 w 8338528"/>
              <a:gd name="connsiteY1-124" fmla="*/ 0 h 3129314"/>
              <a:gd name="connsiteX2-125" fmla="*/ 8338528 w 8338528"/>
              <a:gd name="connsiteY2-126" fmla="*/ 330174 h 3129314"/>
              <a:gd name="connsiteX3-127" fmla="*/ 8338528 w 8338528"/>
              <a:gd name="connsiteY3-128" fmla="*/ 2799140 h 3129314"/>
              <a:gd name="connsiteX4-129" fmla="*/ 8008354 w 8338528"/>
              <a:gd name="connsiteY4-130" fmla="*/ 3129314 h 3129314"/>
              <a:gd name="connsiteX5-131" fmla="*/ 330174 w 8338528"/>
              <a:gd name="connsiteY5-132" fmla="*/ 3129314 h 3129314"/>
              <a:gd name="connsiteX6-133" fmla="*/ 0 w 8338528"/>
              <a:gd name="connsiteY6-134" fmla="*/ 2892616 h 3129314"/>
              <a:gd name="connsiteX7-135" fmla="*/ 0 w 8338528"/>
              <a:gd name="connsiteY7-136" fmla="*/ 330174 h 3129314"/>
              <a:gd name="connsiteX8-137" fmla="*/ 330174 w 8338528"/>
              <a:gd name="connsiteY8-138" fmla="*/ 0 h 3129314"/>
              <a:gd name="connsiteX9-139" fmla="*/ 1703298 w 8338528"/>
              <a:gd name="connsiteY9-140" fmla="*/ 10431 h 31293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8338528" h="3129314">
                <a:moveTo>
                  <a:pt x="6743131" y="3342"/>
                </a:moveTo>
                <a:lnTo>
                  <a:pt x="8008354" y="0"/>
                </a:lnTo>
                <a:cubicBezTo>
                  <a:pt x="8190704" y="0"/>
                  <a:pt x="8338528" y="147824"/>
                  <a:pt x="8338528" y="330174"/>
                </a:cubicBezTo>
                <a:lnTo>
                  <a:pt x="8338528" y="2799140"/>
                </a:lnTo>
                <a:cubicBezTo>
                  <a:pt x="8338528" y="2981490"/>
                  <a:pt x="8190704" y="3129314"/>
                  <a:pt x="8008354" y="3129314"/>
                </a:cubicBezTo>
                <a:lnTo>
                  <a:pt x="330174" y="3129314"/>
                </a:lnTo>
                <a:cubicBezTo>
                  <a:pt x="147824" y="3129314"/>
                  <a:pt x="0" y="3074966"/>
                  <a:pt x="0" y="2892616"/>
                </a:cubicBezTo>
                <a:lnTo>
                  <a:pt x="0" y="330174"/>
                </a:lnTo>
                <a:cubicBezTo>
                  <a:pt x="0" y="147824"/>
                  <a:pt x="147824" y="0"/>
                  <a:pt x="330174" y="0"/>
                </a:cubicBezTo>
                <a:lnTo>
                  <a:pt x="1703298" y="10431"/>
                </a:lnTo>
              </a:path>
            </a:pathLst>
          </a:custGeom>
          <a:noFill/>
          <a:ln w="19050" cmpd="thickThin">
            <a:solidFill>
              <a:srgbClr val="0099CC">
                <a:alpha val="70000"/>
              </a:srgbClr>
            </a:solidFill>
            <a:prstDash val="dash"/>
            <a:headEnd type="diamond" w="med" len="med"/>
            <a:tailEnd type="diamond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/>
          </a:p>
        </p:txBody>
      </p:sp>
      <p:grpSp>
        <p:nvGrpSpPr>
          <p:cNvPr id="20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21" name="图片 8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图片 9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24" name="图片 1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图片 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8"/>
          <p:cNvSpPr txBox="1"/>
          <p:nvPr/>
        </p:nvSpPr>
        <p:spPr>
          <a:xfrm>
            <a:off x="792508" y="251795"/>
            <a:ext cx="3151130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 bwMode="auto">
          <a:xfrm>
            <a:off x="1280261" y="1064892"/>
            <a:ext cx="5871166" cy="930163"/>
            <a:chOff x="862511" y="1413046"/>
            <a:chExt cx="4175971" cy="7449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5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6" name="文本框 8"/>
            <p:cNvSpPr txBox="1">
              <a:spLocks noChangeArrowheads="1"/>
            </p:cNvSpPr>
            <p:nvPr/>
          </p:nvSpPr>
          <p:spPr bwMode="auto">
            <a:xfrm>
              <a:off x="1437107" y="1574250"/>
              <a:ext cx="3439342" cy="4683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kumimoji="1" lang="zh-CN" altLang="en-US" sz="3200" b="1">
                  <a:solidFill>
                    <a:srgbClr val="000000"/>
                  </a:solidFill>
                  <a:latin typeface="+mn-ea"/>
                  <a:cs typeface="Times New Roman" panose="02020603050405020304" pitchFamily="18" charset="0"/>
                </a:rPr>
                <a:t>频度副词的频率排列顺序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 flipH="1">
            <a:off x="850341" y="1064892"/>
            <a:ext cx="1126353" cy="1115907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8" name="椭圆 7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52878" y="2856188"/>
              <a:ext cx="1341544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sp>
        <p:nvSpPr>
          <p:cNvPr id="10" name="矩形 9"/>
          <p:cNvSpPr/>
          <p:nvPr/>
        </p:nvSpPr>
        <p:spPr>
          <a:xfrm>
            <a:off x="1025601" y="2528593"/>
            <a:ext cx="10356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频度</a:t>
            </a:r>
            <a:r>
              <a:rPr lang="zh-CN" altLang="en-US" sz="28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副词</a:t>
            </a:r>
            <a:r>
              <a:rPr lang="zh-CN" altLang="en-US" sz="2800" b="1" smtClean="0">
                <a:latin typeface="楷体" panose="02010609060101010101" pitchFamily="49" charset="-122"/>
                <a:ea typeface="楷体" panose="02010609060101010101" pitchFamily="49" charset="-122"/>
              </a:rPr>
              <a:t>表示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动作所发生的频率，其排列顺序是</a:t>
            </a:r>
            <a:r>
              <a:rPr lang="zh-CN" altLang="en-US" sz="2800" b="1" smtClean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always</a:t>
            </a:r>
            <a:r>
              <a:rPr lang="zh-CN" altLang="en-US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＞</a:t>
            </a:r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usually</a:t>
            </a:r>
            <a:r>
              <a:rPr lang="zh-CN" alt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 ＞ </a:t>
            </a:r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often</a:t>
            </a:r>
            <a:r>
              <a:rPr lang="zh-CN" alt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 ＞ </a:t>
            </a:r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sometimes</a:t>
            </a:r>
            <a:r>
              <a:rPr lang="zh-CN" alt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 ＞ </a:t>
            </a:r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hardly ever</a:t>
            </a:r>
            <a:r>
              <a:rPr lang="zh-CN" alt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 ＞ </a:t>
            </a:r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never</a:t>
            </a:r>
            <a:endParaRPr lang="zh-C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矩形: 圆角 30"/>
          <p:cNvSpPr/>
          <p:nvPr/>
        </p:nvSpPr>
        <p:spPr bwMode="auto">
          <a:xfrm>
            <a:off x="519935" y="2333767"/>
            <a:ext cx="11163300" cy="4682543"/>
          </a:xfrm>
          <a:custGeom>
            <a:avLst/>
            <a:gdLst>
              <a:gd name="connsiteX0" fmla="*/ 0 w 8338528"/>
              <a:gd name="connsiteY0" fmla="*/ 330174 h 3129314"/>
              <a:gd name="connsiteX1" fmla="*/ 330174 w 8338528"/>
              <a:gd name="connsiteY1" fmla="*/ 0 h 3129314"/>
              <a:gd name="connsiteX2" fmla="*/ 8008354 w 8338528"/>
              <a:gd name="connsiteY2" fmla="*/ 0 h 3129314"/>
              <a:gd name="connsiteX3" fmla="*/ 8338528 w 8338528"/>
              <a:gd name="connsiteY3" fmla="*/ 330174 h 3129314"/>
              <a:gd name="connsiteX4" fmla="*/ 8338528 w 8338528"/>
              <a:gd name="connsiteY4" fmla="*/ 2799140 h 3129314"/>
              <a:gd name="connsiteX5" fmla="*/ 8008354 w 8338528"/>
              <a:gd name="connsiteY5" fmla="*/ 3129314 h 3129314"/>
              <a:gd name="connsiteX6" fmla="*/ 330174 w 8338528"/>
              <a:gd name="connsiteY6" fmla="*/ 3129314 h 3129314"/>
              <a:gd name="connsiteX7" fmla="*/ 0 w 8338528"/>
              <a:gd name="connsiteY7" fmla="*/ 2799140 h 3129314"/>
              <a:gd name="connsiteX8" fmla="*/ 0 w 8338528"/>
              <a:gd name="connsiteY8" fmla="*/ 330174 h 3129314"/>
              <a:gd name="connsiteX0-1" fmla="*/ 0 w 8338528"/>
              <a:gd name="connsiteY0-2" fmla="*/ 330174 h 3129314"/>
              <a:gd name="connsiteX1-3" fmla="*/ 330174 w 8338528"/>
              <a:gd name="connsiteY1-4" fmla="*/ 0 h 3129314"/>
              <a:gd name="connsiteX2-5" fmla="*/ 1618238 w 8338528"/>
              <a:gd name="connsiteY2-6" fmla="*/ 3342 h 3129314"/>
              <a:gd name="connsiteX3-7" fmla="*/ 8008354 w 8338528"/>
              <a:gd name="connsiteY3-8" fmla="*/ 0 h 3129314"/>
              <a:gd name="connsiteX4-9" fmla="*/ 8338528 w 8338528"/>
              <a:gd name="connsiteY4-10" fmla="*/ 330174 h 3129314"/>
              <a:gd name="connsiteX5-11" fmla="*/ 8338528 w 8338528"/>
              <a:gd name="connsiteY5-12" fmla="*/ 2799140 h 3129314"/>
              <a:gd name="connsiteX6-13" fmla="*/ 8008354 w 8338528"/>
              <a:gd name="connsiteY6-14" fmla="*/ 3129314 h 3129314"/>
              <a:gd name="connsiteX7-15" fmla="*/ 330174 w 8338528"/>
              <a:gd name="connsiteY7-16" fmla="*/ 3129314 h 3129314"/>
              <a:gd name="connsiteX8-17" fmla="*/ 0 w 8338528"/>
              <a:gd name="connsiteY8-18" fmla="*/ 2799140 h 3129314"/>
              <a:gd name="connsiteX9" fmla="*/ 0 w 8338528"/>
              <a:gd name="connsiteY9" fmla="*/ 330174 h 3129314"/>
              <a:gd name="connsiteX0-19" fmla="*/ 0 w 8338528"/>
              <a:gd name="connsiteY0-20" fmla="*/ 330174 h 3129314"/>
              <a:gd name="connsiteX1-21" fmla="*/ 330174 w 8338528"/>
              <a:gd name="connsiteY1-22" fmla="*/ 0 h 3129314"/>
              <a:gd name="connsiteX2-23" fmla="*/ 1618238 w 8338528"/>
              <a:gd name="connsiteY2-24" fmla="*/ 3342 h 3129314"/>
              <a:gd name="connsiteX3-25" fmla="*/ 6743131 w 8338528"/>
              <a:gd name="connsiteY3-26" fmla="*/ 3342 h 3129314"/>
              <a:gd name="connsiteX4-27" fmla="*/ 8008354 w 8338528"/>
              <a:gd name="connsiteY4-28" fmla="*/ 0 h 3129314"/>
              <a:gd name="connsiteX5-29" fmla="*/ 8338528 w 8338528"/>
              <a:gd name="connsiteY5-30" fmla="*/ 330174 h 3129314"/>
              <a:gd name="connsiteX6-31" fmla="*/ 8338528 w 8338528"/>
              <a:gd name="connsiteY6-32" fmla="*/ 2799140 h 3129314"/>
              <a:gd name="connsiteX7-33" fmla="*/ 8008354 w 8338528"/>
              <a:gd name="connsiteY7-34" fmla="*/ 3129314 h 3129314"/>
              <a:gd name="connsiteX8-35" fmla="*/ 330174 w 8338528"/>
              <a:gd name="connsiteY8-36" fmla="*/ 3129314 h 3129314"/>
              <a:gd name="connsiteX9-37" fmla="*/ 0 w 8338528"/>
              <a:gd name="connsiteY9-38" fmla="*/ 2799140 h 3129314"/>
              <a:gd name="connsiteX10" fmla="*/ 0 w 8338528"/>
              <a:gd name="connsiteY10" fmla="*/ 330174 h 3129314"/>
              <a:gd name="connsiteX0-39" fmla="*/ 6743131 w 8338528"/>
              <a:gd name="connsiteY0-40" fmla="*/ 3342 h 3129314"/>
              <a:gd name="connsiteX1-41" fmla="*/ 8008354 w 8338528"/>
              <a:gd name="connsiteY1-42" fmla="*/ 0 h 3129314"/>
              <a:gd name="connsiteX2-43" fmla="*/ 8338528 w 8338528"/>
              <a:gd name="connsiteY2-44" fmla="*/ 330174 h 3129314"/>
              <a:gd name="connsiteX3-45" fmla="*/ 8338528 w 8338528"/>
              <a:gd name="connsiteY3-46" fmla="*/ 2799140 h 3129314"/>
              <a:gd name="connsiteX4-47" fmla="*/ 8008354 w 8338528"/>
              <a:gd name="connsiteY4-48" fmla="*/ 3129314 h 3129314"/>
              <a:gd name="connsiteX5-49" fmla="*/ 330174 w 8338528"/>
              <a:gd name="connsiteY5-50" fmla="*/ 3129314 h 3129314"/>
              <a:gd name="connsiteX6-51" fmla="*/ 0 w 8338528"/>
              <a:gd name="connsiteY6-52" fmla="*/ 2799140 h 3129314"/>
              <a:gd name="connsiteX7-53" fmla="*/ 0 w 8338528"/>
              <a:gd name="connsiteY7-54" fmla="*/ 330174 h 3129314"/>
              <a:gd name="connsiteX8-55" fmla="*/ 330174 w 8338528"/>
              <a:gd name="connsiteY8-56" fmla="*/ 0 h 3129314"/>
              <a:gd name="connsiteX9-57" fmla="*/ 1618238 w 8338528"/>
              <a:gd name="connsiteY9-58" fmla="*/ 3342 h 3129314"/>
              <a:gd name="connsiteX10-59" fmla="*/ 6834571 w 8338528"/>
              <a:gd name="connsiteY10-60" fmla="*/ 94782 h 3129314"/>
              <a:gd name="connsiteX0-61" fmla="*/ 6743131 w 8338528"/>
              <a:gd name="connsiteY0-62" fmla="*/ 3342 h 3129314"/>
              <a:gd name="connsiteX1-63" fmla="*/ 8008354 w 8338528"/>
              <a:gd name="connsiteY1-64" fmla="*/ 0 h 3129314"/>
              <a:gd name="connsiteX2-65" fmla="*/ 8338528 w 8338528"/>
              <a:gd name="connsiteY2-66" fmla="*/ 330174 h 3129314"/>
              <a:gd name="connsiteX3-67" fmla="*/ 8338528 w 8338528"/>
              <a:gd name="connsiteY3-68" fmla="*/ 2799140 h 3129314"/>
              <a:gd name="connsiteX4-69" fmla="*/ 8008354 w 8338528"/>
              <a:gd name="connsiteY4-70" fmla="*/ 3129314 h 3129314"/>
              <a:gd name="connsiteX5-71" fmla="*/ 330174 w 8338528"/>
              <a:gd name="connsiteY5-72" fmla="*/ 3129314 h 3129314"/>
              <a:gd name="connsiteX6-73" fmla="*/ 0 w 8338528"/>
              <a:gd name="connsiteY6-74" fmla="*/ 2799140 h 3129314"/>
              <a:gd name="connsiteX7-75" fmla="*/ 0 w 8338528"/>
              <a:gd name="connsiteY7-76" fmla="*/ 330174 h 3129314"/>
              <a:gd name="connsiteX8-77" fmla="*/ 330174 w 8338528"/>
              <a:gd name="connsiteY8-78" fmla="*/ 0 h 3129314"/>
              <a:gd name="connsiteX9-79" fmla="*/ 1618238 w 8338528"/>
              <a:gd name="connsiteY9-80" fmla="*/ 3342 h 3129314"/>
              <a:gd name="connsiteX0-81" fmla="*/ 6743131 w 8338528"/>
              <a:gd name="connsiteY0-82" fmla="*/ 3342 h 3129314"/>
              <a:gd name="connsiteX1-83" fmla="*/ 8008354 w 8338528"/>
              <a:gd name="connsiteY1-84" fmla="*/ 0 h 3129314"/>
              <a:gd name="connsiteX2-85" fmla="*/ 8338528 w 8338528"/>
              <a:gd name="connsiteY2-86" fmla="*/ 330174 h 3129314"/>
              <a:gd name="connsiteX3-87" fmla="*/ 8338528 w 8338528"/>
              <a:gd name="connsiteY3-88" fmla="*/ 2799140 h 3129314"/>
              <a:gd name="connsiteX4-89" fmla="*/ 8008354 w 8338528"/>
              <a:gd name="connsiteY4-90" fmla="*/ 3129314 h 3129314"/>
              <a:gd name="connsiteX5-91" fmla="*/ 330174 w 8338528"/>
              <a:gd name="connsiteY5-92" fmla="*/ 3129314 h 3129314"/>
              <a:gd name="connsiteX6-93" fmla="*/ 0 w 8338528"/>
              <a:gd name="connsiteY6-94" fmla="*/ 2799140 h 3129314"/>
              <a:gd name="connsiteX7-95" fmla="*/ 0 w 8338528"/>
              <a:gd name="connsiteY7-96" fmla="*/ 330174 h 3129314"/>
              <a:gd name="connsiteX8-97" fmla="*/ 330174 w 8338528"/>
              <a:gd name="connsiteY8-98" fmla="*/ 0 h 3129314"/>
              <a:gd name="connsiteX9-99" fmla="*/ 1724564 w 8338528"/>
              <a:gd name="connsiteY9-100" fmla="*/ 10431 h 3129314"/>
              <a:gd name="connsiteX0-101" fmla="*/ 6743131 w 8338528"/>
              <a:gd name="connsiteY0-102" fmla="*/ 3342 h 3129314"/>
              <a:gd name="connsiteX1-103" fmla="*/ 8008354 w 8338528"/>
              <a:gd name="connsiteY1-104" fmla="*/ 0 h 3129314"/>
              <a:gd name="connsiteX2-105" fmla="*/ 8338528 w 8338528"/>
              <a:gd name="connsiteY2-106" fmla="*/ 330174 h 3129314"/>
              <a:gd name="connsiteX3-107" fmla="*/ 8338528 w 8338528"/>
              <a:gd name="connsiteY3-108" fmla="*/ 2799140 h 3129314"/>
              <a:gd name="connsiteX4-109" fmla="*/ 8008354 w 8338528"/>
              <a:gd name="connsiteY4-110" fmla="*/ 3129314 h 3129314"/>
              <a:gd name="connsiteX5-111" fmla="*/ 330174 w 8338528"/>
              <a:gd name="connsiteY5-112" fmla="*/ 3129314 h 3129314"/>
              <a:gd name="connsiteX6-113" fmla="*/ 0 w 8338528"/>
              <a:gd name="connsiteY6-114" fmla="*/ 2799140 h 3129314"/>
              <a:gd name="connsiteX7-115" fmla="*/ 0 w 8338528"/>
              <a:gd name="connsiteY7-116" fmla="*/ 330174 h 3129314"/>
              <a:gd name="connsiteX8-117" fmla="*/ 330174 w 8338528"/>
              <a:gd name="connsiteY8-118" fmla="*/ 0 h 3129314"/>
              <a:gd name="connsiteX9-119" fmla="*/ 1703298 w 8338528"/>
              <a:gd name="connsiteY9-120" fmla="*/ 10431 h 3129314"/>
              <a:gd name="connsiteX0-121" fmla="*/ 6743131 w 8338528"/>
              <a:gd name="connsiteY0-122" fmla="*/ 3342 h 3129314"/>
              <a:gd name="connsiteX1-123" fmla="*/ 8008354 w 8338528"/>
              <a:gd name="connsiteY1-124" fmla="*/ 0 h 3129314"/>
              <a:gd name="connsiteX2-125" fmla="*/ 8338528 w 8338528"/>
              <a:gd name="connsiteY2-126" fmla="*/ 330174 h 3129314"/>
              <a:gd name="connsiteX3-127" fmla="*/ 8338528 w 8338528"/>
              <a:gd name="connsiteY3-128" fmla="*/ 2799140 h 3129314"/>
              <a:gd name="connsiteX4-129" fmla="*/ 8008354 w 8338528"/>
              <a:gd name="connsiteY4-130" fmla="*/ 3129314 h 3129314"/>
              <a:gd name="connsiteX5-131" fmla="*/ 330174 w 8338528"/>
              <a:gd name="connsiteY5-132" fmla="*/ 3129314 h 3129314"/>
              <a:gd name="connsiteX6-133" fmla="*/ 0 w 8338528"/>
              <a:gd name="connsiteY6-134" fmla="*/ 2892616 h 3129314"/>
              <a:gd name="connsiteX7-135" fmla="*/ 0 w 8338528"/>
              <a:gd name="connsiteY7-136" fmla="*/ 330174 h 3129314"/>
              <a:gd name="connsiteX8-137" fmla="*/ 330174 w 8338528"/>
              <a:gd name="connsiteY8-138" fmla="*/ 0 h 3129314"/>
              <a:gd name="connsiteX9-139" fmla="*/ 1703298 w 8338528"/>
              <a:gd name="connsiteY9-140" fmla="*/ 10431 h 31293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8338528" h="3129314">
                <a:moveTo>
                  <a:pt x="6743131" y="3342"/>
                </a:moveTo>
                <a:lnTo>
                  <a:pt x="8008354" y="0"/>
                </a:lnTo>
                <a:cubicBezTo>
                  <a:pt x="8190704" y="0"/>
                  <a:pt x="8338528" y="147824"/>
                  <a:pt x="8338528" y="330174"/>
                </a:cubicBezTo>
                <a:lnTo>
                  <a:pt x="8338528" y="2799140"/>
                </a:lnTo>
                <a:cubicBezTo>
                  <a:pt x="8338528" y="2981490"/>
                  <a:pt x="8190704" y="3129314"/>
                  <a:pt x="8008354" y="3129314"/>
                </a:cubicBezTo>
                <a:lnTo>
                  <a:pt x="330174" y="3129314"/>
                </a:lnTo>
                <a:cubicBezTo>
                  <a:pt x="147824" y="3129314"/>
                  <a:pt x="0" y="3074966"/>
                  <a:pt x="0" y="2892616"/>
                </a:cubicBezTo>
                <a:lnTo>
                  <a:pt x="0" y="330174"/>
                </a:lnTo>
                <a:cubicBezTo>
                  <a:pt x="0" y="147824"/>
                  <a:pt x="147824" y="0"/>
                  <a:pt x="330174" y="0"/>
                </a:cubicBezTo>
                <a:lnTo>
                  <a:pt x="1703298" y="10431"/>
                </a:lnTo>
              </a:path>
            </a:pathLst>
          </a:custGeom>
          <a:noFill/>
          <a:ln w="19050" cmpd="thickThin">
            <a:solidFill>
              <a:srgbClr val="0099CC">
                <a:alpha val="70000"/>
              </a:srgbClr>
            </a:solidFill>
            <a:prstDash val="dash"/>
            <a:headEnd type="diamond" w="med" len="med"/>
            <a:tailEnd type="diamond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/>
          </a:p>
        </p:txBody>
      </p:sp>
      <p:grpSp>
        <p:nvGrpSpPr>
          <p:cNvPr id="20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21" name="图片 8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图片 9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24" name="图片 1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图片 1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020" y="3643952"/>
            <a:ext cx="5273287" cy="3157153"/>
          </a:xfrm>
          <a:prstGeom prst="rect">
            <a:avLst/>
          </a:prstGeom>
        </p:spPr>
      </p:pic>
      <p:sp>
        <p:nvSpPr>
          <p:cNvPr id="27" name="矩形 26"/>
          <p:cNvSpPr/>
          <p:nvPr>
            <p:custDataLst>
              <p:tags r:id="rId2"/>
            </p:custDataLst>
          </p:nvPr>
        </p:nvSpPr>
        <p:spPr>
          <a:xfrm>
            <a:off x="2940508" y="3783586"/>
            <a:ext cx="8265160" cy="73723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I </a:t>
            </a:r>
            <a:r>
              <a:rPr lang="en-US" altLang="zh-CN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always</a:t>
            </a:r>
            <a:r>
              <a:rPr lang="en-US" altLang="zh-CN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400" dirty="0">
                <a:latin typeface="Comic Sans MS" panose="030F0702030302020204" pitchFamily="66" charset="0"/>
              </a:rPr>
              <a:t>have some bread and milk for breakfast.</a:t>
            </a:r>
          </a:p>
        </p:txBody>
      </p:sp>
      <p:sp>
        <p:nvSpPr>
          <p:cNvPr id="28" name="矩形 27"/>
          <p:cNvSpPr/>
          <p:nvPr>
            <p:custDataLst>
              <p:tags r:id="rId3"/>
            </p:custDataLst>
          </p:nvPr>
        </p:nvSpPr>
        <p:spPr>
          <a:xfrm>
            <a:off x="3832386" y="4092558"/>
            <a:ext cx="703029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She </a:t>
            </a:r>
            <a:r>
              <a:rPr lang="en-US" altLang="zh-CN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usually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 goes to school by bus.</a:t>
            </a:r>
            <a:endParaRPr lang="zh-CN" altLang="en-US" sz="2400" dirty="0"/>
          </a:p>
        </p:txBody>
      </p:sp>
      <p:sp>
        <p:nvSpPr>
          <p:cNvPr id="29" name="矩形 28"/>
          <p:cNvSpPr/>
          <p:nvPr>
            <p:custDataLst>
              <p:tags r:id="rId4"/>
            </p:custDataLst>
          </p:nvPr>
        </p:nvSpPr>
        <p:spPr>
          <a:xfrm>
            <a:off x="4769576" y="4630095"/>
            <a:ext cx="4457065" cy="6400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He is </a:t>
            </a:r>
            <a:r>
              <a:rPr lang="en-US" altLang="zh-CN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often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 late for school.</a:t>
            </a:r>
            <a:endParaRPr lang="en-US" altLang="zh-CN" sz="2400" dirty="0">
              <a:latin typeface="Comic Sans MS" panose="030F0702030302020204" pitchFamily="66" charset="0"/>
            </a:endParaRPr>
          </a:p>
        </p:txBody>
      </p:sp>
      <p:sp>
        <p:nvSpPr>
          <p:cNvPr id="30" name="矩形 29"/>
          <p:cNvSpPr/>
          <p:nvPr>
            <p:custDataLst>
              <p:tags r:id="rId5"/>
            </p:custDataLst>
          </p:nvPr>
        </p:nvSpPr>
        <p:spPr>
          <a:xfrm>
            <a:off x="4994941" y="5154076"/>
            <a:ext cx="6092825" cy="6400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He </a:t>
            </a:r>
            <a:r>
              <a:rPr lang="en-US" altLang="zh-CN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sometimes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 reads books in the evening.</a:t>
            </a:r>
            <a:endParaRPr lang="en-US" altLang="zh-CN" sz="2400" dirty="0">
              <a:latin typeface="Comic Sans MS" panose="030F0702030302020204" pitchFamily="66" charset="0"/>
            </a:endParaRPr>
          </a:p>
        </p:txBody>
      </p:sp>
      <p:sp>
        <p:nvSpPr>
          <p:cNvPr id="31" name="矩形 30"/>
          <p:cNvSpPr/>
          <p:nvPr>
            <p:custDataLst>
              <p:tags r:id="rId6"/>
            </p:custDataLst>
          </p:nvPr>
        </p:nvSpPr>
        <p:spPr>
          <a:xfrm>
            <a:off x="5668307" y="5624500"/>
            <a:ext cx="4457065" cy="6400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He </a:t>
            </a:r>
            <a:r>
              <a:rPr lang="en-US" altLang="zh-CN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hardly ever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 eats meat.</a:t>
            </a:r>
            <a:endParaRPr lang="en-US" altLang="zh-CN" sz="2400" dirty="0">
              <a:latin typeface="Comic Sans MS" panose="030F0702030302020204" pitchFamily="66" charset="0"/>
            </a:endParaRPr>
          </a:p>
        </p:txBody>
      </p:sp>
      <p:sp>
        <p:nvSpPr>
          <p:cNvPr id="32" name="矩形 31"/>
          <p:cNvSpPr/>
          <p:nvPr>
            <p:custDataLst>
              <p:tags r:id="rId7"/>
            </p:custDataLst>
          </p:nvPr>
        </p:nvSpPr>
        <p:spPr>
          <a:xfrm>
            <a:off x="5951877" y="6122894"/>
            <a:ext cx="4457065" cy="6400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I </a:t>
            </a:r>
            <a:r>
              <a:rPr lang="en-US" altLang="zh-CN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never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 drink beer.</a:t>
            </a:r>
            <a:endParaRPr lang="en-US" altLang="zh-CN" sz="24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777368" y="556986"/>
            <a:ext cx="4354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Look, tick and write. 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436760"/>
            <a:ext cx="605641" cy="746835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8" cstate="print"/>
          <a:srcRect t="4837" b="4485"/>
          <a:stretch>
            <a:fillRect/>
          </a:stretch>
        </p:blipFill>
        <p:spPr bwMode="auto">
          <a:xfrm>
            <a:off x="-8470" y="1761989"/>
            <a:ext cx="12200470" cy="5143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>
            <p:custDataLst>
              <p:tags r:id="rId2"/>
            </p:custDataLst>
          </p:nvPr>
        </p:nvSpPr>
        <p:spPr>
          <a:xfrm>
            <a:off x="489146" y="1307805"/>
            <a:ext cx="9525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What do you do on the weekend?</a:t>
            </a:r>
            <a:endParaRPr lang="zh-CN" altLang="en-US" sz="2800">
              <a:latin typeface="Comic Sans MS" panose="030F0702030302020204" pitchFamily="66" charset="0"/>
            </a:endParaRPr>
          </a:p>
        </p:txBody>
      </p:sp>
      <p:sp>
        <p:nvSpPr>
          <p:cNvPr id="12" name="圆角矩形标注 11"/>
          <p:cNvSpPr/>
          <p:nvPr>
            <p:custDataLst>
              <p:tags r:id="rId3"/>
            </p:custDataLst>
          </p:nvPr>
        </p:nvSpPr>
        <p:spPr>
          <a:xfrm>
            <a:off x="860960" y="1803894"/>
            <a:ext cx="6402943" cy="911106"/>
          </a:xfrm>
          <a:prstGeom prst="wedgeRoundRectCallout">
            <a:avLst>
              <a:gd name="adj1" fmla="val 64565"/>
              <a:gd name="adj2" fmla="val 3094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en-US" altLang="zh-CN" sz="2800" smtClean="0">
                <a:solidFill>
                  <a:srgbClr val="7030A0"/>
                </a:solidFill>
                <a:latin typeface="Comic Sans MS" panose="030F0702030302020204" pitchFamily="66" charset="0"/>
              </a:rPr>
              <a:t>sometimes</a:t>
            </a:r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go shopping </a:t>
            </a:r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</a:rPr>
              <a:t>with my mum </a:t>
            </a:r>
            <a:r>
              <a:rPr lang="en-US" altLang="zh-CN" sz="2800" smtClean="0">
                <a:solidFill>
                  <a:srgbClr val="00B050"/>
                </a:solidFill>
                <a:latin typeface="Comic Sans MS" panose="030F0702030302020204" pitchFamily="66" charset="0"/>
              </a:rPr>
              <a:t>on the weekend.</a:t>
            </a:r>
            <a:endParaRPr lang="en-US" altLang="zh-CN" sz="28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13"/>
          <p:cNvSpPr txBox="1"/>
          <p:nvPr>
            <p:custDataLst>
              <p:tags r:id="rId4"/>
            </p:custDataLst>
          </p:nvPr>
        </p:nvSpPr>
        <p:spPr>
          <a:xfrm>
            <a:off x="3890585" y="3039870"/>
            <a:ext cx="3113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clean my room</a:t>
            </a:r>
            <a:endParaRPr lang="zh-CN" altLang="en-US" sz="280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>
            <p:custDataLst>
              <p:tags r:id="rId5"/>
            </p:custDataLst>
          </p:nvPr>
        </p:nvSpPr>
        <p:spPr>
          <a:xfrm>
            <a:off x="3915556" y="4072270"/>
            <a:ext cx="2481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go shopping</a:t>
            </a:r>
          </a:p>
        </p:txBody>
      </p:sp>
      <p:sp>
        <p:nvSpPr>
          <p:cNvPr id="16" name="TextBox 15"/>
          <p:cNvSpPr txBox="1"/>
          <p:nvPr>
            <p:custDataLst>
              <p:tags r:id="rId6"/>
            </p:custDataLst>
          </p:nvPr>
        </p:nvSpPr>
        <p:spPr>
          <a:xfrm>
            <a:off x="3969579" y="5003522"/>
            <a:ext cx="2481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go for a walk</a:t>
            </a:r>
            <a:endParaRPr lang="zh-CN" altLang="en-US" sz="280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>
            <p:custDataLst>
              <p:tags r:id="rId7"/>
            </p:custDataLst>
          </p:nvPr>
        </p:nvSpPr>
        <p:spPr>
          <a:xfrm>
            <a:off x="3843246" y="5913685"/>
            <a:ext cx="3687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take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a dancing class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7" name="TextBox 17"/>
          <p:cNvSpPr txBox="1"/>
          <p:nvPr>
            <p:custDataLst>
              <p:tags r:id="rId8"/>
            </p:custDataLst>
          </p:nvPr>
        </p:nvSpPr>
        <p:spPr>
          <a:xfrm>
            <a:off x="1547445" y="3932538"/>
            <a:ext cx="24819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always</a:t>
            </a:r>
            <a:endParaRPr lang="en-US" altLang="zh-CN" sz="2800" dirty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often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sometimes</a:t>
            </a:r>
            <a:endParaRPr lang="en-US" altLang="zh-CN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18"/>
          <p:cNvSpPr txBox="1"/>
          <p:nvPr>
            <p:custDataLst>
              <p:tags r:id="rId9"/>
            </p:custDataLst>
          </p:nvPr>
        </p:nvSpPr>
        <p:spPr>
          <a:xfrm>
            <a:off x="7535513" y="4541857"/>
            <a:ext cx="944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with</a:t>
            </a:r>
            <a:endParaRPr lang="zh-CN" altLang="en-US" sz="2800">
              <a:latin typeface="Comic Sans MS" panose="030F0702030302020204" pitchFamily="66" charset="0"/>
            </a:endParaRPr>
          </a:p>
        </p:txBody>
      </p:sp>
      <p:sp>
        <p:nvSpPr>
          <p:cNvPr id="10" name="TextBox 19"/>
          <p:cNvSpPr txBox="1"/>
          <p:nvPr>
            <p:custDataLst>
              <p:tags r:id="rId10"/>
            </p:custDataLst>
          </p:nvPr>
        </p:nvSpPr>
        <p:spPr>
          <a:xfrm>
            <a:off x="8792766" y="4109777"/>
            <a:ext cx="28351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on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Saturdays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on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Sundays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on the weekend</a:t>
            </a:r>
          </a:p>
        </p:txBody>
      </p:sp>
      <p:sp>
        <p:nvSpPr>
          <p:cNvPr id="11" name="TextBox 20"/>
          <p:cNvSpPr txBox="1"/>
          <p:nvPr>
            <p:custDataLst>
              <p:tags r:id="rId11"/>
            </p:custDataLst>
          </p:nvPr>
        </p:nvSpPr>
        <p:spPr>
          <a:xfrm>
            <a:off x="860960" y="4363426"/>
            <a:ext cx="552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I</a:t>
            </a:r>
            <a:endParaRPr lang="zh-CN" altLang="en-US" sz="2800">
              <a:latin typeface="Comic Sans MS" panose="030F0702030302020204" pitchFamily="66" charset="0"/>
            </a:endParaRPr>
          </a:p>
        </p:txBody>
      </p:sp>
      <p:pic>
        <p:nvPicPr>
          <p:cNvPr id="2" name="Do a survey">
            <a:hlinkClick r:id="" action="ppaction://media"/>
          </p:cNvPr>
          <p:cNvPicPr/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3301" y="1872269"/>
            <a:ext cx="1064895" cy="86106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369943" y="194776"/>
            <a:ext cx="3329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44546A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Do a survey</a:t>
            </a:r>
            <a:endParaRPr lang="en-US" altLang="zh-CN" sz="3200" b="1" dirty="0">
              <a:solidFill>
                <a:srgbClr val="44546A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E4A2BF"/>
              </a:clrFrom>
              <a:clrTo>
                <a:srgbClr val="E4A2B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696" b="100000" l="9091" r="96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726" y="76347"/>
            <a:ext cx="785908" cy="82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6" dur="4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bldLvl="0" animBg="1"/>
      <p:bldP spid="5" grpId="0"/>
      <p:bldP spid="15" grpId="0"/>
      <p:bldP spid="16" grpId="0"/>
      <p:bldP spid="17" grpId="0"/>
      <p:bldP spid="7" grpId="0"/>
      <p:bldP spid="8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4" cstate="print"/>
          <a:srcRect t="4837" b="4485"/>
          <a:stretch>
            <a:fillRect/>
          </a:stretch>
        </p:blipFill>
        <p:spPr bwMode="auto">
          <a:xfrm>
            <a:off x="-8470" y="1761989"/>
            <a:ext cx="12200470" cy="5143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>
            <p:custDataLst>
              <p:tags r:id="rId2"/>
            </p:custDataLst>
          </p:nvPr>
        </p:nvSpPr>
        <p:spPr>
          <a:xfrm>
            <a:off x="257134" y="584473"/>
            <a:ext cx="9525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latin typeface="Comic Sans MS" panose="030F0702030302020204" pitchFamily="66" charset="0"/>
              </a:rPr>
              <a:t>What do you do on the weekend?</a:t>
            </a:r>
            <a:endParaRPr lang="zh-CN" altLang="en-US" sz="3200">
              <a:latin typeface="Comic Sans MS" panose="030F0702030302020204" pitchFamily="66" charset="0"/>
            </a:endParaRPr>
          </a:p>
        </p:txBody>
      </p:sp>
      <p:sp>
        <p:nvSpPr>
          <p:cNvPr id="12" name="圆角矩形标注 11"/>
          <p:cNvSpPr/>
          <p:nvPr>
            <p:custDataLst>
              <p:tags r:id="rId3"/>
            </p:custDataLst>
          </p:nvPr>
        </p:nvSpPr>
        <p:spPr>
          <a:xfrm>
            <a:off x="860960" y="1803894"/>
            <a:ext cx="6402943" cy="911106"/>
          </a:xfrm>
          <a:prstGeom prst="wedgeRoundRectCallout">
            <a:avLst>
              <a:gd name="adj1" fmla="val 64565"/>
              <a:gd name="adj2" fmla="val 3094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en-US" altLang="zh-CN" sz="2800">
                <a:solidFill>
                  <a:srgbClr val="7030A0"/>
                </a:solidFill>
                <a:latin typeface="Comic Sans MS" panose="030F0702030302020204" pitchFamily="66" charset="0"/>
              </a:rPr>
              <a:t>often</a:t>
            </a:r>
            <a:r>
              <a:rPr lang="en-US" altLang="zh-CN" sz="280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800">
                <a:solidFill>
                  <a:srgbClr val="FF0000"/>
                </a:solidFill>
                <a:latin typeface="Comic Sans MS" panose="030F0702030302020204" pitchFamily="66" charset="0"/>
              </a:rPr>
              <a:t>clean my room </a:t>
            </a:r>
            <a:r>
              <a:rPr lang="en-US" altLang="zh-CN" sz="280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800">
                <a:solidFill>
                  <a:srgbClr val="00B050"/>
                </a:solidFill>
                <a:latin typeface="Comic Sans MS" panose="030F0702030302020204" pitchFamily="66" charset="0"/>
              </a:rPr>
              <a:t>on the weekend.</a:t>
            </a:r>
            <a:endParaRPr lang="en-US" altLang="zh-CN" sz="28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13"/>
          <p:cNvSpPr txBox="1"/>
          <p:nvPr>
            <p:custDataLst>
              <p:tags r:id="rId4"/>
            </p:custDataLst>
          </p:nvPr>
        </p:nvSpPr>
        <p:spPr>
          <a:xfrm>
            <a:off x="3890585" y="3039870"/>
            <a:ext cx="3113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clean my room</a:t>
            </a:r>
            <a:endParaRPr lang="zh-C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>
            <p:custDataLst>
              <p:tags r:id="rId5"/>
            </p:custDataLst>
          </p:nvPr>
        </p:nvSpPr>
        <p:spPr>
          <a:xfrm>
            <a:off x="3915556" y="4072270"/>
            <a:ext cx="2481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go shopping</a:t>
            </a:r>
          </a:p>
        </p:txBody>
      </p:sp>
      <p:sp>
        <p:nvSpPr>
          <p:cNvPr id="16" name="TextBox 15"/>
          <p:cNvSpPr txBox="1"/>
          <p:nvPr>
            <p:custDataLst>
              <p:tags r:id="rId6"/>
            </p:custDataLst>
          </p:nvPr>
        </p:nvSpPr>
        <p:spPr>
          <a:xfrm>
            <a:off x="3969579" y="5003522"/>
            <a:ext cx="2481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go for a walk</a:t>
            </a:r>
            <a:endParaRPr lang="zh-CN" altLang="en-US" sz="280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>
            <p:custDataLst>
              <p:tags r:id="rId7"/>
            </p:custDataLst>
          </p:nvPr>
        </p:nvSpPr>
        <p:spPr>
          <a:xfrm>
            <a:off x="3847767" y="5913685"/>
            <a:ext cx="3687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take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a dancing class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7" name="TextBox 17"/>
          <p:cNvSpPr txBox="1"/>
          <p:nvPr>
            <p:custDataLst>
              <p:tags r:id="rId8"/>
            </p:custDataLst>
          </p:nvPr>
        </p:nvSpPr>
        <p:spPr>
          <a:xfrm>
            <a:off x="1547445" y="3932538"/>
            <a:ext cx="24819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always</a:t>
            </a:r>
          </a:p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often</a:t>
            </a:r>
            <a:endParaRPr lang="en-US" altLang="zh-CN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usually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sometimes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8" name="TextBox 18"/>
          <p:cNvSpPr txBox="1"/>
          <p:nvPr>
            <p:custDataLst>
              <p:tags r:id="rId9"/>
            </p:custDataLst>
          </p:nvPr>
        </p:nvSpPr>
        <p:spPr>
          <a:xfrm>
            <a:off x="7535513" y="4541857"/>
            <a:ext cx="944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with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0" name="TextBox 19"/>
          <p:cNvSpPr txBox="1"/>
          <p:nvPr>
            <p:custDataLst>
              <p:tags r:id="rId10"/>
            </p:custDataLst>
          </p:nvPr>
        </p:nvSpPr>
        <p:spPr>
          <a:xfrm>
            <a:off x="8792766" y="4109777"/>
            <a:ext cx="28351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on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Saturdays on Sundays 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on the weekend</a:t>
            </a:r>
          </a:p>
        </p:txBody>
      </p:sp>
      <p:sp>
        <p:nvSpPr>
          <p:cNvPr id="11" name="TextBox 20"/>
          <p:cNvSpPr txBox="1"/>
          <p:nvPr>
            <p:custDataLst>
              <p:tags r:id="rId11"/>
            </p:custDataLst>
          </p:nvPr>
        </p:nvSpPr>
        <p:spPr>
          <a:xfrm>
            <a:off x="860960" y="4363426"/>
            <a:ext cx="552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I</a:t>
            </a:r>
            <a:endParaRPr lang="zh-CN" altLang="en-US" sz="28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5" grpId="0"/>
      <p:bldP spid="15" grpId="0"/>
      <p:bldP spid="16" grpId="0"/>
      <p:bldP spid="17" grpId="0"/>
      <p:bldP spid="7" grpId="0"/>
      <p:bldP spid="8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4" cstate="print"/>
          <a:srcRect t="4837" b="4485"/>
          <a:stretch>
            <a:fillRect/>
          </a:stretch>
        </p:blipFill>
        <p:spPr bwMode="auto">
          <a:xfrm>
            <a:off x="-8470" y="1761989"/>
            <a:ext cx="12200470" cy="5143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>
            <p:custDataLst>
              <p:tags r:id="rId2"/>
            </p:custDataLst>
          </p:nvPr>
        </p:nvSpPr>
        <p:spPr>
          <a:xfrm>
            <a:off x="257134" y="584473"/>
            <a:ext cx="9525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latin typeface="Comic Sans MS" panose="030F0702030302020204" pitchFamily="66" charset="0"/>
              </a:rPr>
              <a:t>What do you do on the weekend?</a:t>
            </a:r>
            <a:endParaRPr lang="zh-CN" altLang="en-US" sz="3200">
              <a:latin typeface="Comic Sans MS" panose="030F0702030302020204" pitchFamily="66" charset="0"/>
            </a:endParaRPr>
          </a:p>
        </p:txBody>
      </p:sp>
      <p:sp>
        <p:nvSpPr>
          <p:cNvPr id="12" name="圆角矩形标注 11"/>
          <p:cNvSpPr/>
          <p:nvPr>
            <p:custDataLst>
              <p:tags r:id="rId3"/>
            </p:custDataLst>
          </p:nvPr>
        </p:nvSpPr>
        <p:spPr>
          <a:xfrm>
            <a:off x="860960" y="1803894"/>
            <a:ext cx="6402943" cy="911106"/>
          </a:xfrm>
          <a:prstGeom prst="wedgeRoundRectCallout">
            <a:avLst>
              <a:gd name="adj1" fmla="val 64565"/>
              <a:gd name="adj2" fmla="val 3094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en-US" altLang="zh-CN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usually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take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 dancing class 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with my friends </a:t>
            </a:r>
            <a:r>
              <a:rPr lang="en-US" altLang="zh-CN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on Saturdays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13"/>
          <p:cNvSpPr txBox="1"/>
          <p:nvPr>
            <p:custDataLst>
              <p:tags r:id="rId4"/>
            </p:custDataLst>
          </p:nvPr>
        </p:nvSpPr>
        <p:spPr>
          <a:xfrm>
            <a:off x="3890585" y="3039870"/>
            <a:ext cx="3113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clean my room</a:t>
            </a:r>
            <a:endParaRPr lang="zh-CN" altLang="en-US" sz="280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>
            <p:custDataLst>
              <p:tags r:id="rId5"/>
            </p:custDataLst>
          </p:nvPr>
        </p:nvSpPr>
        <p:spPr>
          <a:xfrm>
            <a:off x="3915556" y="4072270"/>
            <a:ext cx="2481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go shopping</a:t>
            </a:r>
          </a:p>
        </p:txBody>
      </p:sp>
      <p:sp>
        <p:nvSpPr>
          <p:cNvPr id="16" name="TextBox 15"/>
          <p:cNvSpPr txBox="1"/>
          <p:nvPr>
            <p:custDataLst>
              <p:tags r:id="rId6"/>
            </p:custDataLst>
          </p:nvPr>
        </p:nvSpPr>
        <p:spPr>
          <a:xfrm>
            <a:off x="3969579" y="5003522"/>
            <a:ext cx="2481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go for a walk</a:t>
            </a:r>
            <a:endParaRPr lang="zh-CN" altLang="en-US" sz="280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>
            <p:custDataLst>
              <p:tags r:id="rId7"/>
            </p:custDataLst>
          </p:nvPr>
        </p:nvSpPr>
        <p:spPr>
          <a:xfrm>
            <a:off x="3847767" y="5913685"/>
            <a:ext cx="3687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take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dancing class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17"/>
          <p:cNvSpPr txBox="1"/>
          <p:nvPr>
            <p:custDataLst>
              <p:tags r:id="rId8"/>
            </p:custDataLst>
          </p:nvPr>
        </p:nvSpPr>
        <p:spPr>
          <a:xfrm>
            <a:off x="1547445" y="3932538"/>
            <a:ext cx="24819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always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often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usually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sometimes</a:t>
            </a:r>
          </a:p>
        </p:txBody>
      </p:sp>
      <p:sp>
        <p:nvSpPr>
          <p:cNvPr id="8" name="TextBox 18"/>
          <p:cNvSpPr txBox="1"/>
          <p:nvPr>
            <p:custDataLst>
              <p:tags r:id="rId9"/>
            </p:custDataLst>
          </p:nvPr>
        </p:nvSpPr>
        <p:spPr>
          <a:xfrm>
            <a:off x="7677400" y="4541857"/>
            <a:ext cx="944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with</a:t>
            </a:r>
            <a:endParaRPr lang="zh-CN" altLang="en-US" sz="2800">
              <a:latin typeface="Comic Sans MS" panose="030F0702030302020204" pitchFamily="66" charset="0"/>
            </a:endParaRPr>
          </a:p>
        </p:txBody>
      </p:sp>
      <p:sp>
        <p:nvSpPr>
          <p:cNvPr id="10" name="TextBox 19"/>
          <p:cNvSpPr txBox="1"/>
          <p:nvPr>
            <p:custDataLst>
              <p:tags r:id="rId10"/>
            </p:custDataLst>
          </p:nvPr>
        </p:nvSpPr>
        <p:spPr>
          <a:xfrm>
            <a:off x="8792766" y="4109777"/>
            <a:ext cx="28351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on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Saturdays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on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Sundays 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on the weekend</a:t>
            </a:r>
          </a:p>
        </p:txBody>
      </p:sp>
      <p:sp>
        <p:nvSpPr>
          <p:cNvPr id="11" name="TextBox 20"/>
          <p:cNvSpPr txBox="1"/>
          <p:nvPr>
            <p:custDataLst>
              <p:tags r:id="rId11"/>
            </p:custDataLst>
          </p:nvPr>
        </p:nvSpPr>
        <p:spPr>
          <a:xfrm>
            <a:off x="860960" y="4363426"/>
            <a:ext cx="552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I</a:t>
            </a:r>
            <a:endParaRPr lang="zh-CN" altLang="en-US" sz="28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5" grpId="0"/>
      <p:bldP spid="15" grpId="0"/>
      <p:bldP spid="16" grpId="0"/>
      <p:bldP spid="17" grpId="0"/>
      <p:bldP spid="7" grpId="0"/>
      <p:bldP spid="8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000" y="1194723"/>
            <a:ext cx="7135824" cy="4747515"/>
          </a:xfrm>
          <a:prstGeom prst="rect">
            <a:avLst/>
          </a:prstGeom>
        </p:spPr>
      </p:pic>
      <p:pic>
        <p:nvPicPr>
          <p:cNvPr id="2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0" r="1843"/>
          <a:stretch>
            <a:fillRect/>
          </a:stretch>
        </p:blipFill>
        <p:spPr bwMode="auto">
          <a:xfrm>
            <a:off x="2386941" y="1704486"/>
            <a:ext cx="6672928" cy="3889139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09930" y="305873"/>
            <a:ext cx="1965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Warm up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4" cstate="print"/>
          <a:srcRect t="4837" b="4485"/>
          <a:stretch>
            <a:fillRect/>
          </a:stretch>
        </p:blipFill>
        <p:spPr bwMode="auto">
          <a:xfrm>
            <a:off x="-8470" y="1761989"/>
            <a:ext cx="12200470" cy="5143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>
            <p:custDataLst>
              <p:tags r:id="rId2"/>
            </p:custDataLst>
          </p:nvPr>
        </p:nvSpPr>
        <p:spPr>
          <a:xfrm>
            <a:off x="257134" y="584473"/>
            <a:ext cx="9525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latin typeface="Comic Sans MS" panose="030F0702030302020204" pitchFamily="66" charset="0"/>
              </a:rPr>
              <a:t>What do you do on the weekend?</a:t>
            </a:r>
            <a:endParaRPr lang="zh-CN" altLang="en-US" sz="3200">
              <a:latin typeface="Comic Sans MS" panose="030F0702030302020204" pitchFamily="66" charset="0"/>
            </a:endParaRPr>
          </a:p>
        </p:txBody>
      </p:sp>
      <p:sp>
        <p:nvSpPr>
          <p:cNvPr id="12" name="圆角矩形标注 11"/>
          <p:cNvSpPr/>
          <p:nvPr>
            <p:custDataLst>
              <p:tags r:id="rId3"/>
            </p:custDataLst>
          </p:nvPr>
        </p:nvSpPr>
        <p:spPr>
          <a:xfrm>
            <a:off x="860960" y="1803894"/>
            <a:ext cx="6402943" cy="911106"/>
          </a:xfrm>
          <a:prstGeom prst="wedgeRoundRectCallout">
            <a:avLst>
              <a:gd name="adj1" fmla="val 64565"/>
              <a:gd name="adj2" fmla="val 3094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en-US" altLang="zh-CN" sz="2800">
                <a:solidFill>
                  <a:srgbClr val="7030A0"/>
                </a:solidFill>
                <a:latin typeface="Comic Sans MS" panose="030F0702030302020204" pitchFamily="66" charset="0"/>
              </a:rPr>
              <a:t>always</a:t>
            </a:r>
            <a:r>
              <a:rPr lang="en-US" altLang="zh-CN" sz="280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800">
                <a:solidFill>
                  <a:srgbClr val="FF0000"/>
                </a:solidFill>
                <a:latin typeface="Comic Sans MS" panose="030F0702030302020204" pitchFamily="66" charset="0"/>
              </a:rPr>
              <a:t>go for a walk </a:t>
            </a:r>
            <a:r>
              <a:rPr lang="en-US" altLang="zh-CN" sz="2800">
                <a:solidFill>
                  <a:schemeClr val="tx1"/>
                </a:solidFill>
                <a:latin typeface="Comic Sans MS" panose="030F0702030302020204" pitchFamily="66" charset="0"/>
              </a:rPr>
              <a:t>with my parents </a:t>
            </a:r>
            <a:r>
              <a:rPr lang="en-US" altLang="zh-CN" sz="2800">
                <a:solidFill>
                  <a:srgbClr val="00B050"/>
                </a:solidFill>
                <a:latin typeface="Comic Sans MS" panose="030F0702030302020204" pitchFamily="66" charset="0"/>
              </a:rPr>
              <a:t>on Sundays</a:t>
            </a:r>
            <a:r>
              <a:rPr lang="en-US" altLang="zh-CN" sz="280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13"/>
          <p:cNvSpPr txBox="1"/>
          <p:nvPr>
            <p:custDataLst>
              <p:tags r:id="rId4"/>
            </p:custDataLst>
          </p:nvPr>
        </p:nvSpPr>
        <p:spPr>
          <a:xfrm>
            <a:off x="3890585" y="3039870"/>
            <a:ext cx="3113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clean my room</a:t>
            </a:r>
            <a:endParaRPr lang="zh-CN" altLang="en-US" sz="280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>
            <p:custDataLst>
              <p:tags r:id="rId5"/>
            </p:custDataLst>
          </p:nvPr>
        </p:nvSpPr>
        <p:spPr>
          <a:xfrm>
            <a:off x="3915556" y="4072270"/>
            <a:ext cx="2481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go shopping</a:t>
            </a:r>
          </a:p>
        </p:txBody>
      </p:sp>
      <p:sp>
        <p:nvSpPr>
          <p:cNvPr id="16" name="TextBox 15"/>
          <p:cNvSpPr txBox="1"/>
          <p:nvPr>
            <p:custDataLst>
              <p:tags r:id="rId6"/>
            </p:custDataLst>
          </p:nvPr>
        </p:nvSpPr>
        <p:spPr>
          <a:xfrm>
            <a:off x="3969579" y="5003522"/>
            <a:ext cx="2481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go for a walk</a:t>
            </a:r>
            <a:endParaRPr lang="zh-C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>
            <p:custDataLst>
              <p:tags r:id="rId7"/>
            </p:custDataLst>
          </p:nvPr>
        </p:nvSpPr>
        <p:spPr>
          <a:xfrm>
            <a:off x="3847767" y="5913685"/>
            <a:ext cx="3687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take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a dancing class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7" name="TextBox 17"/>
          <p:cNvSpPr txBox="1"/>
          <p:nvPr>
            <p:custDataLst>
              <p:tags r:id="rId8"/>
            </p:custDataLst>
          </p:nvPr>
        </p:nvSpPr>
        <p:spPr>
          <a:xfrm>
            <a:off x="1547445" y="3932538"/>
            <a:ext cx="24819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always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often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usually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sometimes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8" name="TextBox 18"/>
          <p:cNvSpPr txBox="1"/>
          <p:nvPr>
            <p:custDataLst>
              <p:tags r:id="rId9"/>
            </p:custDataLst>
          </p:nvPr>
        </p:nvSpPr>
        <p:spPr>
          <a:xfrm>
            <a:off x="7535513" y="4480302"/>
            <a:ext cx="944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with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0" name="TextBox 19"/>
          <p:cNvSpPr txBox="1"/>
          <p:nvPr>
            <p:custDataLst>
              <p:tags r:id="rId10"/>
            </p:custDataLst>
          </p:nvPr>
        </p:nvSpPr>
        <p:spPr>
          <a:xfrm>
            <a:off x="8792766" y="4109232"/>
            <a:ext cx="28351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on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Saturdays</a:t>
            </a:r>
          </a:p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on Sundays </a:t>
            </a:r>
            <a:endParaRPr lang="en-US" altLang="zh-CN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on the weekend</a:t>
            </a:r>
          </a:p>
        </p:txBody>
      </p:sp>
      <p:sp>
        <p:nvSpPr>
          <p:cNvPr id="11" name="TextBox 20"/>
          <p:cNvSpPr txBox="1"/>
          <p:nvPr>
            <p:custDataLst>
              <p:tags r:id="rId11"/>
            </p:custDataLst>
          </p:nvPr>
        </p:nvSpPr>
        <p:spPr>
          <a:xfrm>
            <a:off x="860960" y="4363426"/>
            <a:ext cx="552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I</a:t>
            </a:r>
            <a:endParaRPr lang="zh-CN" altLang="en-US" sz="28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5" grpId="0"/>
      <p:bldP spid="15" grpId="0"/>
      <p:bldP spid="16" grpId="0"/>
      <p:bldP spid="17" grpId="0"/>
      <p:bldP spid="7" grpId="0"/>
      <p:bldP spid="8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2" name="圆角矩形 1"/>
          <p:cNvSpPr/>
          <p:nvPr>
            <p:custDataLst>
              <p:tags r:id="rId1"/>
            </p:custDataLst>
          </p:nvPr>
        </p:nvSpPr>
        <p:spPr>
          <a:xfrm>
            <a:off x="2710271" y="1559623"/>
            <a:ext cx="8215086" cy="2380342"/>
          </a:xfrm>
          <a:prstGeom prst="roundRect">
            <a:avLst/>
          </a:prstGeom>
          <a:solidFill>
            <a:srgbClr val="F0C2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18"/>
          <p:cNvSpPr txBox="1"/>
          <p:nvPr>
            <p:custDataLst>
              <p:tags r:id="rId2"/>
            </p:custDataLst>
          </p:nvPr>
        </p:nvSpPr>
        <p:spPr>
          <a:xfrm>
            <a:off x="3243580" y="1705610"/>
            <a:ext cx="2448560" cy="5562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clean my room</a:t>
            </a:r>
          </a:p>
        </p:txBody>
      </p:sp>
      <p:sp>
        <p:nvSpPr>
          <p:cNvPr id="20" name="TextBox 19"/>
          <p:cNvSpPr txBox="1"/>
          <p:nvPr>
            <p:custDataLst>
              <p:tags r:id="rId3"/>
            </p:custDataLst>
          </p:nvPr>
        </p:nvSpPr>
        <p:spPr>
          <a:xfrm>
            <a:off x="3253433" y="2261528"/>
            <a:ext cx="2189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go shopping 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>
            <p:custDataLst>
              <p:tags r:id="rId4"/>
            </p:custDataLst>
          </p:nvPr>
        </p:nvSpPr>
        <p:spPr>
          <a:xfrm>
            <a:off x="3253740" y="2819400"/>
            <a:ext cx="2842260" cy="5410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have a dancing class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>
            <p:custDataLst>
              <p:tags r:id="rId5"/>
            </p:custDataLst>
          </p:nvPr>
        </p:nvSpPr>
        <p:spPr>
          <a:xfrm>
            <a:off x="3253433" y="3333098"/>
            <a:ext cx="23114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go for a walk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>
            <p:custDataLst>
              <p:tags r:id="rId6"/>
            </p:custDataLst>
          </p:nvPr>
        </p:nvSpPr>
        <p:spPr>
          <a:xfrm>
            <a:off x="7060344" y="1719052"/>
            <a:ext cx="3719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do morning exercises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4" name="TextBox 23"/>
          <p:cNvSpPr txBox="1"/>
          <p:nvPr>
            <p:custDataLst>
              <p:tags r:id="rId7"/>
            </p:custDataLst>
          </p:nvPr>
        </p:nvSpPr>
        <p:spPr>
          <a:xfrm>
            <a:off x="7016750" y="2247900"/>
            <a:ext cx="2684780" cy="52324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read books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>
            <p:custDataLst>
              <p:tags r:id="rId8"/>
            </p:custDataLst>
          </p:nvPr>
        </p:nvSpPr>
        <p:spPr>
          <a:xfrm>
            <a:off x="7016802" y="2818518"/>
            <a:ext cx="179451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see a film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6" name="TextBox 25"/>
          <p:cNvSpPr txBox="1"/>
          <p:nvPr>
            <p:custDataLst>
              <p:tags r:id="rId9"/>
            </p:custDataLst>
          </p:nvPr>
        </p:nvSpPr>
        <p:spPr>
          <a:xfrm>
            <a:off x="7016802" y="3347612"/>
            <a:ext cx="174307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watch TV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11" name="图片 10" descr="交流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7" cstate="print"/>
          <a:stretch>
            <a:fillRect/>
          </a:stretch>
        </p:blipFill>
        <p:spPr>
          <a:xfrm>
            <a:off x="5138074" y="5226777"/>
            <a:ext cx="1945314" cy="1291137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11"/>
            </p:custDataLst>
          </p:nvPr>
        </p:nvSpPr>
        <p:spPr>
          <a:xfrm>
            <a:off x="1306285" y="4536078"/>
            <a:ext cx="426462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What do you do on the weekend?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4" name="矩形 3"/>
          <p:cNvSpPr/>
          <p:nvPr>
            <p:custDataLst>
              <p:tags r:id="rId12"/>
            </p:custDataLst>
          </p:nvPr>
        </p:nvSpPr>
        <p:spPr>
          <a:xfrm>
            <a:off x="7282180" y="4616450"/>
            <a:ext cx="4306570" cy="9436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I ____on the weekend.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5" name="图片 4" descr="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5280" y="1559560"/>
            <a:ext cx="1893570" cy="2616835"/>
          </a:xfrm>
          <a:prstGeom prst="rect">
            <a:avLst/>
          </a:prstGeom>
        </p:spPr>
      </p:pic>
      <p:sp>
        <p:nvSpPr>
          <p:cNvPr id="17" name="文本框 8"/>
          <p:cNvSpPr txBox="1"/>
          <p:nvPr/>
        </p:nvSpPr>
        <p:spPr>
          <a:xfrm>
            <a:off x="777240" y="379730"/>
            <a:ext cx="9589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Make dialogues using the following </a:t>
            </a:r>
            <a:r>
              <a:rPr 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phrases.</a:t>
            </a:r>
            <a:endParaRPr lang="en-US" sz="320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777240" y="379730"/>
            <a:ext cx="8503238" cy="626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Write something about your weekend. </a:t>
            </a:r>
          </a:p>
          <a:p>
            <a:r>
              <a:rPr 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endParaRPr lang="en-US" sz="320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7" name="圆角矩形标注 6"/>
          <p:cNvSpPr/>
          <p:nvPr>
            <p:custDataLst>
              <p:tags r:id="rId1"/>
            </p:custDataLst>
          </p:nvPr>
        </p:nvSpPr>
        <p:spPr>
          <a:xfrm>
            <a:off x="3824179" y="1827814"/>
            <a:ext cx="7263130" cy="3808711"/>
          </a:xfrm>
          <a:prstGeom prst="wedgeRoundRectCallout">
            <a:avLst>
              <a:gd name="adj1" fmla="val -53151"/>
              <a:gd name="adj2" fmla="val -7029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 am Mary. I’m very busy on the weekend. I often clean my room on </a:t>
            </a:r>
            <a:r>
              <a:rPr lang="en-US" altLang="zh-CN" sz="3200" smtClean="0">
                <a:solidFill>
                  <a:schemeClr val="tx1"/>
                </a:solidFill>
                <a:latin typeface="Comic Sans MS" panose="030F0702030302020204" pitchFamily="66" charset="0"/>
              </a:rPr>
              <a:t>Saturdays…</a:t>
            </a:r>
          </a:p>
          <a:p>
            <a:pPr algn="l"/>
            <a:endParaRPr lang="en-US" altLang="zh-CN" sz="32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l"/>
            <a:endParaRPr lang="en-US" altLang="zh-CN" sz="320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l"/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G:\图标+国旗+人物图\公司画图-课件用人物\半身女孩9.tif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39" y="1732280"/>
            <a:ext cx="2951024" cy="282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直接连接符 3"/>
          <p:cNvCxnSpPr/>
          <p:nvPr/>
        </p:nvCxnSpPr>
        <p:spPr>
          <a:xfrm>
            <a:off x="4203510" y="4217158"/>
            <a:ext cx="629161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203510" y="4942764"/>
            <a:ext cx="629161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6134669" y="3618931"/>
            <a:ext cx="43604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11"/>
          <p:cNvSpPr/>
          <p:nvPr/>
        </p:nvSpPr>
        <p:spPr>
          <a:xfrm>
            <a:off x="1501499" y="1128166"/>
            <a:ext cx="9144054" cy="4393145"/>
          </a:xfrm>
          <a:prstGeom prst="roundRect">
            <a:avLst>
              <a:gd name="adj" fmla="val 6973"/>
            </a:avLst>
          </a:prstGeom>
          <a:solidFill>
            <a:schemeClr val="lt1">
              <a:alpha val="69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1501499" y="1306660"/>
            <a:ext cx="6224176" cy="1011877"/>
            <a:chOff x="3719" y="1701"/>
            <a:chExt cx="3920" cy="967"/>
          </a:xfrm>
        </p:grpSpPr>
        <p:pic>
          <p:nvPicPr>
            <p:cNvPr id="5" name="图片 4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719" y="1701"/>
              <a:ext cx="3920" cy="967"/>
            </a:xfrm>
            <a:prstGeom prst="rect">
              <a:avLst/>
            </a:prstGeom>
          </p:spPr>
        </p:pic>
        <p:sp>
          <p:nvSpPr>
            <p:cNvPr id="6" name="文本框 4"/>
            <p:cNvSpPr txBox="1"/>
            <p:nvPr/>
          </p:nvSpPr>
          <p:spPr>
            <a:xfrm>
              <a:off x="4342" y="1915"/>
              <a:ext cx="2518" cy="63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735" b="1" smtClean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了解周末</a:t>
              </a:r>
              <a:r>
                <a:rPr kumimoji="1" lang="zh-CN" altLang="en-US" sz="3735" b="1" smtClean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活动词组</a:t>
              </a:r>
              <a:endParaRPr kumimoji="1" lang="zh-CN" altLang="en-US" sz="3735" b="1" dirty="0">
                <a:ln>
                  <a:noFill/>
                </a:ln>
                <a:solidFill>
                  <a:srgbClr val="1F1F20"/>
                </a:solidFill>
                <a:effectLst/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423814" y="2543327"/>
            <a:ext cx="7063795" cy="948681"/>
            <a:chOff x="4053" y="2991"/>
            <a:chExt cx="4384" cy="967"/>
          </a:xfrm>
        </p:grpSpPr>
        <p:pic>
          <p:nvPicPr>
            <p:cNvPr id="8" name="图片 7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4128" y="2991"/>
              <a:ext cx="4309" cy="967"/>
            </a:xfrm>
            <a:prstGeom prst="rect">
              <a:avLst/>
            </a:prstGeom>
          </p:spPr>
        </p:pic>
        <p:sp>
          <p:nvSpPr>
            <p:cNvPr id="9" name="文本框 7"/>
            <p:cNvSpPr txBox="1"/>
            <p:nvPr/>
          </p:nvSpPr>
          <p:spPr>
            <a:xfrm>
              <a:off x="4053" y="3117"/>
              <a:ext cx="3832" cy="67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CN" altLang="en-US" sz="3735" b="1" smtClean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记忆</a:t>
              </a:r>
              <a:r>
                <a:rPr kumimoji="1" lang="zh-CN" altLang="en-US" sz="3735" b="1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周末活动词组</a:t>
              </a:r>
              <a:endParaRPr kumimoji="1" lang="zh-CN" altLang="en-US" sz="3735" b="1" dirty="0">
                <a:solidFill>
                  <a:srgbClr val="1F1F20"/>
                </a:solidFill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584091" y="3826042"/>
            <a:ext cx="8140711" cy="1003259"/>
            <a:chOff x="3917" y="4137"/>
            <a:chExt cx="5263" cy="967"/>
          </a:xfrm>
        </p:grpSpPr>
        <p:pic>
          <p:nvPicPr>
            <p:cNvPr id="11" name="图片 10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917" y="4137"/>
              <a:ext cx="5263" cy="967"/>
            </a:xfrm>
            <a:prstGeom prst="rect">
              <a:avLst/>
            </a:prstGeom>
          </p:spPr>
        </p:pic>
        <p:sp>
          <p:nvSpPr>
            <p:cNvPr id="12" name="文本框 10"/>
            <p:cNvSpPr txBox="1"/>
            <p:nvPr/>
          </p:nvSpPr>
          <p:spPr>
            <a:xfrm>
              <a:off x="4376" y="4299"/>
              <a:ext cx="4375" cy="64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CN" altLang="en-US" sz="3735" b="1" smtClean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熟练运用周末</a:t>
              </a:r>
              <a:r>
                <a:rPr kumimoji="1" lang="zh-CN" altLang="en-US" sz="3735" b="1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活动</a:t>
              </a:r>
              <a:r>
                <a:rPr kumimoji="1" lang="zh-CN" altLang="en-US" sz="3735" b="1" smtClean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词组</a:t>
              </a:r>
              <a:r>
                <a:rPr kumimoji="1" lang="zh-CN" altLang="en-US" sz="3735" b="1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表达</a:t>
              </a:r>
              <a:endParaRPr kumimoji="1" lang="zh-CN" altLang="en-US" sz="3735" b="1" dirty="0">
                <a:solidFill>
                  <a:srgbClr val="1F1F20"/>
                </a:solidFill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220005" y="2919184"/>
            <a:ext cx="1175173" cy="467360"/>
            <a:chOff x="7639" y="3163"/>
            <a:chExt cx="1388" cy="552"/>
          </a:xfrm>
        </p:grpSpPr>
        <p:sp>
          <p:nvSpPr>
            <p:cNvPr id="14" name="五角星 5"/>
            <p:cNvSpPr/>
            <p:nvPr/>
          </p:nvSpPr>
          <p:spPr>
            <a:xfrm>
              <a:off x="7639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5" name="五角星 10"/>
            <p:cNvSpPr/>
            <p:nvPr/>
          </p:nvSpPr>
          <p:spPr>
            <a:xfrm>
              <a:off x="8425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  <p:sp>
        <p:nvSpPr>
          <p:cNvPr id="16" name="五角星 23"/>
          <p:cNvSpPr/>
          <p:nvPr/>
        </p:nvSpPr>
        <p:spPr>
          <a:xfrm>
            <a:off x="7782579" y="1636994"/>
            <a:ext cx="510540" cy="46736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7" name="组合 16"/>
          <p:cNvGrpSpPr/>
          <p:nvPr/>
        </p:nvGrpSpPr>
        <p:grpSpPr>
          <a:xfrm>
            <a:off x="8804053" y="4019603"/>
            <a:ext cx="1840653" cy="467360"/>
            <a:chOff x="8075" y="4275"/>
            <a:chExt cx="2174" cy="552"/>
          </a:xfrm>
        </p:grpSpPr>
        <p:sp>
          <p:nvSpPr>
            <p:cNvPr id="18" name="五角星 17"/>
            <p:cNvSpPr/>
            <p:nvPr/>
          </p:nvSpPr>
          <p:spPr>
            <a:xfrm>
              <a:off x="8075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9" name="五角星 18"/>
            <p:cNvSpPr/>
            <p:nvPr/>
          </p:nvSpPr>
          <p:spPr>
            <a:xfrm>
              <a:off x="8861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20" name="五角星 19"/>
            <p:cNvSpPr/>
            <p:nvPr/>
          </p:nvSpPr>
          <p:spPr>
            <a:xfrm>
              <a:off x="9647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3527283" cy="1068779"/>
          </a:xfrm>
          <a:prstGeom prst="rect">
            <a:avLst/>
          </a:prstGeom>
        </p:spPr>
      </p:pic>
      <p:sp>
        <p:nvSpPr>
          <p:cNvPr id="13" name="文本框 8"/>
          <p:cNvSpPr txBox="1"/>
          <p:nvPr/>
        </p:nvSpPr>
        <p:spPr>
          <a:xfrm>
            <a:off x="181147" y="374470"/>
            <a:ext cx="2837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黑体" panose="02010609060101010101" pitchFamily="49" charset="-122"/>
                <a:cs typeface="+mn-cs"/>
              </a:rPr>
              <a:t>Good to know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TextBox 10"/>
          <p:cNvSpPr txBox="1"/>
          <p:nvPr>
            <p:custDataLst>
              <p:tags r:id="rId1"/>
            </p:custDataLst>
          </p:nvPr>
        </p:nvSpPr>
        <p:spPr>
          <a:xfrm>
            <a:off x="-35938" y="1433195"/>
            <a:ext cx="7230135" cy="34366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200000"/>
              </a:lnSpc>
            </a:pPr>
            <a:r>
              <a:rPr lang="en-US" altLang="zh-CN" sz="3200" smtClean="0">
                <a:latin typeface="Comic Sans MS" panose="030F0702030302020204" pitchFamily="66" charset="0"/>
              </a:rPr>
              <a:t>    There is a history in all men’s lives.       </a:t>
            </a:r>
          </a:p>
          <a:p>
            <a:pPr algn="r">
              <a:lnSpc>
                <a:spcPct val="200000"/>
              </a:lnSpc>
            </a:pPr>
            <a:r>
              <a:rPr lang="en-US" altLang="zh-CN" sz="3200" smtClean="0">
                <a:latin typeface="Comic Sans MS" panose="030F0702030302020204" pitchFamily="66" charset="0"/>
              </a:rPr>
              <a:t>--Shakespeare</a:t>
            </a:r>
          </a:p>
          <a:p>
            <a:pPr>
              <a:lnSpc>
                <a:spcPct val="200000"/>
              </a:lnSpc>
            </a:pPr>
            <a:r>
              <a:rPr lang="en-US" altLang="zh-CN" sz="32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lang="zh-CN" altLang="zh-CN" sz="32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每个人</a:t>
            </a:r>
            <a:r>
              <a:rPr lang="zh-CN" altLang="zh-CN" sz="3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的生命里都有一</a:t>
            </a:r>
            <a:r>
              <a:rPr lang="zh-CN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部</a:t>
            </a:r>
            <a:r>
              <a:rPr lang="zh-CN" altLang="zh-CN" sz="32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历史</a:t>
            </a:r>
            <a:r>
              <a:rPr lang="zh-CN" altLang="en-US" sz="32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              </a:t>
            </a:r>
            <a:endParaRPr lang="en-US" altLang="zh-CN" sz="320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>
              <a:lnSpc>
                <a:spcPct val="200000"/>
              </a:lnSpc>
            </a:pPr>
            <a:r>
              <a:rPr lang="en-US" altLang="zh-CN" sz="32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--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莎士比亚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386452" y="2013309"/>
            <a:ext cx="4805548" cy="2856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05395" y="1141401"/>
            <a:ext cx="5757972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一、单项选择</a:t>
            </a:r>
            <a:endParaRPr lang="zh-CN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405130" y="1803837"/>
            <a:ext cx="10898505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(     ) 1. 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  <a:sym typeface="+mn-ea"/>
              </a:rPr>
              <a:t>I  ____ go fishing on Sundays.</a:t>
            </a:r>
            <a:endParaRPr lang="en-US" altLang="zh-CN" sz="2800" dirty="0" smtClean="0">
              <a:ln w="0"/>
              <a:latin typeface="Comic Sans MS" panose="030F0702030302020204" pitchFamily="66" charset="0"/>
              <a:ea typeface="微软雅黑" panose="020B0503020204020204" charset="-122"/>
            </a:endParaRPr>
          </a:p>
          <a:p>
            <a:pPr marL="514350" indent="-514350"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  <a:sym typeface="+mn-ea"/>
              </a:rPr>
              <a:t>            A. some times         B. sometimes      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  <a:sym typeface="+mn-ea"/>
              </a:rPr>
              <a:t>C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  <a:sym typeface="+mn-ea"/>
              </a:rPr>
              <a:t>. some time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(     ) 2. 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I always go ________ a walk on Saturdays.</a:t>
            </a:r>
            <a:endParaRPr lang="en-US" altLang="zh-CN" sz="2800" dirty="0" smtClean="0"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  A. at              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  B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 in                   C. for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(     ) 3.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Let’s take a ________ class together.</a:t>
            </a:r>
            <a:endParaRPr lang="en-US" altLang="zh-CN" sz="2800" dirty="0" smtClean="0"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  A. dance         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 B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 </a:t>
            </a:r>
            <a:r>
              <a:rPr lang="en-US" altLang="zh-CN" sz="2800" dirty="0" err="1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danceing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  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C. dancing</a:t>
            </a:r>
            <a:endParaRPr lang="en-US" altLang="zh-CN" sz="2800" dirty="0" smtClean="0"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</a:t>
            </a:r>
          </a:p>
        </p:txBody>
      </p:sp>
      <p:sp>
        <p:nvSpPr>
          <p:cNvPr id="45" name="TextBox 44"/>
          <p:cNvSpPr txBox="1"/>
          <p:nvPr>
            <p:custDataLst>
              <p:tags r:id="rId3"/>
            </p:custDataLst>
          </p:nvPr>
        </p:nvSpPr>
        <p:spPr>
          <a:xfrm>
            <a:off x="1028968" y="1987987"/>
            <a:ext cx="729615" cy="5829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B</a:t>
            </a:r>
          </a:p>
        </p:txBody>
      </p:sp>
      <p:sp>
        <p:nvSpPr>
          <p:cNvPr id="3" name="TextBox 44"/>
          <p:cNvSpPr txBox="1"/>
          <p:nvPr>
            <p:custDataLst>
              <p:tags r:id="rId4"/>
            </p:custDataLst>
          </p:nvPr>
        </p:nvSpPr>
        <p:spPr>
          <a:xfrm>
            <a:off x="1103898" y="3222373"/>
            <a:ext cx="729615" cy="5829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C</a:t>
            </a:r>
          </a:p>
        </p:txBody>
      </p:sp>
      <p:sp>
        <p:nvSpPr>
          <p:cNvPr id="4" name="TextBox 44"/>
          <p:cNvSpPr txBox="1"/>
          <p:nvPr>
            <p:custDataLst>
              <p:tags r:id="rId5"/>
            </p:custDataLst>
          </p:nvPr>
        </p:nvSpPr>
        <p:spPr>
          <a:xfrm>
            <a:off x="1001672" y="4552295"/>
            <a:ext cx="729615" cy="5829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C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9" y="51894"/>
            <a:ext cx="2892977" cy="106877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43186" y="419745"/>
            <a:ext cx="251385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Exercises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628280" y="880614"/>
            <a:ext cx="5757972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二、按照要求完成句子。</a:t>
            </a:r>
            <a:endParaRPr lang="zh-CN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8" name="矩形 167"/>
          <p:cNvSpPr/>
          <p:nvPr>
            <p:custDataLst>
              <p:tags r:id="rId1"/>
            </p:custDataLst>
          </p:nvPr>
        </p:nvSpPr>
        <p:spPr>
          <a:xfrm>
            <a:off x="561340" y="1813560"/>
            <a:ext cx="11151870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1.I 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often 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clean my room </a:t>
            </a:r>
            <a:r>
              <a:rPr lang="en-US" altLang="zh-CN" sz="2800" u="sng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on Saturdays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.(</a:t>
            </a:r>
            <a:r>
              <a:rPr lang="zh-CN" altLang="en-US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对划线部分提问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2.Sundays, 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my, a, I, for, mum, on, walk, often, </a:t>
            </a:r>
            <a:r>
              <a:rPr lang="en-US" altLang="zh-CN" sz="2800" dirty="0" err="1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go,with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(.)(</a:t>
            </a:r>
            <a:r>
              <a:rPr lang="zh-CN" altLang="en-US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连词成句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3.</a:t>
            </a:r>
            <a:r>
              <a:rPr lang="en-US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usually, the, do, what, weekend, you, on, do,(?)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(</a:t>
            </a:r>
            <a:r>
              <a:rPr lang="zh-CN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连词成句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____________________________________</a:t>
            </a:r>
          </a:p>
        </p:txBody>
      </p:sp>
      <p:sp>
        <p:nvSpPr>
          <p:cNvPr id="45" name="TextBox 44"/>
          <p:cNvSpPr txBox="1"/>
          <p:nvPr>
            <p:custDataLst>
              <p:tags r:id="rId2"/>
            </p:custDataLst>
          </p:nvPr>
        </p:nvSpPr>
        <p:spPr>
          <a:xfrm>
            <a:off x="808355" y="2504440"/>
            <a:ext cx="8339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When do you usually clean your room?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46" name="TextBox 45"/>
          <p:cNvSpPr txBox="1"/>
          <p:nvPr>
            <p:custDataLst>
              <p:tags r:id="rId3"/>
            </p:custDataLst>
          </p:nvPr>
        </p:nvSpPr>
        <p:spPr>
          <a:xfrm>
            <a:off x="808355" y="3855720"/>
            <a:ext cx="90824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I often go for a walk with my mum on Sundays.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2" name="TextBox 45"/>
          <p:cNvSpPr txBox="1"/>
          <p:nvPr>
            <p:custDataLst>
              <p:tags r:id="rId4"/>
            </p:custDataLst>
          </p:nvPr>
        </p:nvSpPr>
        <p:spPr>
          <a:xfrm>
            <a:off x="808355" y="5058410"/>
            <a:ext cx="90824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What do you usually do on the weekend?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67175" y="-1344295"/>
            <a:ext cx="4381500" cy="99187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4" name="组合 32"/>
          <p:cNvGrpSpPr/>
          <p:nvPr/>
        </p:nvGrpSpPr>
        <p:grpSpPr>
          <a:xfrm>
            <a:off x="993427" y="4676561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9776688" y="1188000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5" name="文本框 8"/>
          <p:cNvSpPr txBox="1"/>
          <p:nvPr/>
        </p:nvSpPr>
        <p:spPr>
          <a:xfrm>
            <a:off x="282287" y="38158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2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20215" y="1642110"/>
            <a:ext cx="9178290" cy="37490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1. 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学习</a:t>
            </a:r>
            <a:r>
              <a:rPr lang="zh-CN" alt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了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下列</a:t>
            </a:r>
            <a:r>
              <a:rPr lang="zh-CN" alt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短语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clean my room, go for a walk, go shopping, take a dancing class.</a:t>
            </a:r>
            <a:endParaRPr lang="en-US" altLang="zh-CN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2. 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复习了表示频度的副词：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sometimes, often, usually, always.</a:t>
            </a:r>
            <a:endParaRPr lang="en-US" altLang="zh-CN" sz="2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3. </a:t>
            </a:r>
            <a:r>
              <a:rPr lang="zh-CN" altLang="en-US" sz="28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学习了描述自己周末做某事的</a:t>
            </a:r>
            <a:r>
              <a:rPr lang="zh-CN" altLang="en-US" sz="28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句型：</a:t>
            </a:r>
          </a:p>
          <a:p>
            <a:pPr>
              <a:lnSpc>
                <a:spcPts val="4000"/>
              </a:lnSpc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 sometimes go shopping with my mum on the weekend.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1273359" y="1144545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8" name="组合 34"/>
          <p:cNvGrpSpPr/>
          <p:nvPr/>
        </p:nvGrpSpPr>
        <p:grpSpPr>
          <a:xfrm>
            <a:off x="1767400" y="232689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420948" y="1876304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115" name="图片 1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105" name="文本框 8"/>
          <p:cNvSpPr txBox="1"/>
          <p:nvPr/>
        </p:nvSpPr>
        <p:spPr>
          <a:xfrm>
            <a:off x="295927" y="380749"/>
            <a:ext cx="2501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Homework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2510703" y="2407804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Listen, read and recite the new phrases.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2584153" y="3789719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Do 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“Do a survey”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with your friends.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33" name="矩形 32"/>
          <p:cNvSpPr/>
          <p:nvPr>
            <p:custDataLst>
              <p:tags r:id="rId3"/>
            </p:custDataLst>
          </p:nvPr>
        </p:nvSpPr>
        <p:spPr>
          <a:xfrm>
            <a:off x="6725173" y="2349779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Talk about your 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weekend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and write a short passage.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16870" y="1631044"/>
            <a:ext cx="8138350" cy="2622297"/>
            <a:chOff x="1403349" y="2070100"/>
            <a:chExt cx="8138350" cy="2622297"/>
          </a:xfrm>
        </p:grpSpPr>
        <p:pic>
          <p:nvPicPr>
            <p:cNvPr id="6" name="图片 5" descr="未标题-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9360" y="3746500"/>
              <a:ext cx="3962339" cy="945897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3349" y="2070100"/>
              <a:ext cx="4446271" cy="1852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154355" y="290366"/>
            <a:ext cx="4162545" cy="1890372"/>
            <a:chOff x="6864522" y="413821"/>
            <a:chExt cx="5509982" cy="215265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4522" y="413821"/>
              <a:ext cx="3049601" cy="2152659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10961807" y="1063936"/>
              <a:ext cx="1412697" cy="605564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4991823"/>
            <a:ext cx="2006600" cy="143018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3390630"/>
            <a:ext cx="1534232" cy="1891906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831273" y="2204488"/>
            <a:ext cx="11875" cy="352617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126176" y="2534459"/>
            <a:ext cx="0" cy="2940066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556161" y="1953128"/>
            <a:ext cx="11875" cy="415078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126176" y="5474525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837210" y="5759534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68036" y="6090063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68850" y="728648"/>
            <a:ext cx="10054299" cy="6129352"/>
            <a:chOff x="1159" y="-43"/>
            <a:chExt cx="16882" cy="10842"/>
          </a:xfrm>
        </p:grpSpPr>
        <p:pic>
          <p:nvPicPr>
            <p:cNvPr id="3" name="图片 2" descr="图片3 (1)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9" y="-43"/>
              <a:ext cx="16882" cy="10843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4484" y="1188"/>
              <a:ext cx="12037" cy="1494"/>
            </a:xfrm>
            <a:prstGeom prst="rect">
              <a:avLst/>
            </a:prstGeom>
            <a:solidFill>
              <a:srgbClr val="546D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圆角矩形标注 5"/>
          <p:cNvSpPr/>
          <p:nvPr/>
        </p:nvSpPr>
        <p:spPr>
          <a:xfrm>
            <a:off x="3218213" y="1424574"/>
            <a:ext cx="7659584" cy="1448746"/>
          </a:xfrm>
          <a:prstGeom prst="wedgeRoundRectCallout">
            <a:avLst>
              <a:gd name="adj1" fmla="val -59085"/>
              <a:gd name="adj2" fmla="val 1040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3600" b="1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   Children</a:t>
            </a:r>
            <a:r>
              <a:rPr lang="zh-CN" altLang="en-US" sz="36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, </a:t>
            </a:r>
            <a:r>
              <a:rPr lang="en-US" altLang="zh-CN" sz="3600" b="1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what do you do </a:t>
            </a:r>
            <a:r>
              <a:rPr lang="en-US" altLang="zh-CN" sz="36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on </a:t>
            </a:r>
            <a:r>
              <a:rPr lang="en-US" altLang="zh-CN" sz="3600" b="1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the weekend?</a:t>
            </a:r>
            <a:endParaRPr lang="en-US" altLang="zh-CN" sz="3600" b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13" name="文本框 8"/>
          <p:cNvSpPr txBox="1"/>
          <p:nvPr/>
        </p:nvSpPr>
        <p:spPr>
          <a:xfrm>
            <a:off x="385035" y="341260"/>
            <a:ext cx="2250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Lead in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8"/>
          <p:cNvSpPr txBox="1"/>
          <p:nvPr/>
        </p:nvSpPr>
        <p:spPr>
          <a:xfrm>
            <a:off x="777368" y="379562"/>
            <a:ext cx="3462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Free talk.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79120" y="1396365"/>
            <a:ext cx="2970530" cy="2454910"/>
            <a:chOff x="912" y="2199"/>
            <a:chExt cx="4678" cy="3866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2" y="2199"/>
              <a:ext cx="3201" cy="3201"/>
            </a:xfrm>
            <a:prstGeom prst="rect">
              <a:avLst/>
            </a:prstGeom>
          </p:spPr>
        </p:pic>
        <p:sp>
          <p:nvSpPr>
            <p:cNvPr id="12" name="TextBox 14"/>
            <p:cNvSpPr txBox="1"/>
            <p:nvPr>
              <p:custDataLst>
                <p:tags r:id="rId14"/>
              </p:custDataLst>
            </p:nvPr>
          </p:nvSpPr>
          <p:spPr>
            <a:xfrm>
              <a:off x="912" y="5183"/>
              <a:ext cx="4678" cy="8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280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play basketball</a:t>
              </a:r>
            </a:p>
            <a:p>
              <a:endPara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634740" y="379730"/>
            <a:ext cx="3101975" cy="2911475"/>
            <a:chOff x="5724" y="598"/>
            <a:chExt cx="4885" cy="4585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4" y="598"/>
              <a:ext cx="3927" cy="3927"/>
            </a:xfrm>
            <a:prstGeom prst="rect">
              <a:avLst/>
            </a:prstGeom>
          </p:spPr>
        </p:pic>
        <p:sp>
          <p:nvSpPr>
            <p:cNvPr id="13" name="TextBox 14"/>
            <p:cNvSpPr txBox="1"/>
            <p:nvPr>
              <p:custDataLst>
                <p:tags r:id="rId12"/>
              </p:custDataLst>
            </p:nvPr>
          </p:nvSpPr>
          <p:spPr>
            <a:xfrm>
              <a:off x="5931" y="4301"/>
              <a:ext cx="4678" cy="8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2800" smtClean="0">
                  <a:latin typeface="Comic Sans MS" panose="030F0702030302020204" pitchFamily="66" charset="0"/>
                </a:rPr>
                <a:t>eat breakfast</a:t>
              </a:r>
              <a:endPara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  <a:p>
              <a:endPara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783705" y="647700"/>
            <a:ext cx="2970530" cy="2770505"/>
            <a:chOff x="10683" y="1020"/>
            <a:chExt cx="4678" cy="4363"/>
          </a:xfrm>
        </p:grpSpPr>
        <p:pic>
          <p:nvPicPr>
            <p:cNvPr id="7" name="图片 6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10749" y="1020"/>
              <a:ext cx="4331" cy="3663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>
              <p:custDataLst>
                <p:tags r:id="rId10"/>
              </p:custDataLst>
            </p:nvPr>
          </p:nvSpPr>
          <p:spPr>
            <a:xfrm>
              <a:off x="10683" y="4501"/>
              <a:ext cx="4678" cy="8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280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go for a walk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79120" y="3942715"/>
            <a:ext cx="3053715" cy="2673985"/>
            <a:chOff x="912" y="6209"/>
            <a:chExt cx="4809" cy="4211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1"/>
            <a:stretch>
              <a:fillRect/>
            </a:stretch>
          </p:blipFill>
          <p:spPr>
            <a:xfrm>
              <a:off x="912" y="6209"/>
              <a:ext cx="4203" cy="371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>
              <p:custDataLst>
                <p:tags r:id="rId8"/>
              </p:custDataLst>
            </p:nvPr>
          </p:nvSpPr>
          <p:spPr>
            <a:xfrm>
              <a:off x="1043" y="9538"/>
              <a:ext cx="4678" cy="8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280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watch TV</a:t>
              </a:r>
            </a:p>
            <a:p>
              <a:endPara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632835" y="3429000"/>
            <a:ext cx="2970530" cy="3099435"/>
            <a:chOff x="5721" y="5400"/>
            <a:chExt cx="4678" cy="4881"/>
          </a:xfrm>
        </p:grpSpPr>
        <p:pic>
          <p:nvPicPr>
            <p:cNvPr id="9" name="图片 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2"/>
            <a:stretch>
              <a:fillRect/>
            </a:stretch>
          </p:blipFill>
          <p:spPr>
            <a:xfrm>
              <a:off x="5991" y="5400"/>
              <a:ext cx="4022" cy="3999"/>
            </a:xfrm>
            <a:prstGeom prst="rect">
              <a:avLst/>
            </a:prstGeom>
          </p:spPr>
        </p:pic>
        <p:sp>
          <p:nvSpPr>
            <p:cNvPr id="16" name="TextBox 14"/>
            <p:cNvSpPr txBox="1"/>
            <p:nvPr>
              <p:custDataLst>
                <p:tags r:id="rId6"/>
              </p:custDataLst>
            </p:nvPr>
          </p:nvSpPr>
          <p:spPr>
            <a:xfrm>
              <a:off x="5721" y="9399"/>
              <a:ext cx="4678" cy="8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280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wash clothes</a:t>
              </a:r>
            </a:p>
            <a:p>
              <a:endPara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736715" y="3429000"/>
            <a:ext cx="2970530" cy="3017520"/>
            <a:chOff x="10609" y="5400"/>
            <a:chExt cx="4678" cy="4752"/>
          </a:xfrm>
        </p:grpSpPr>
        <p:pic>
          <p:nvPicPr>
            <p:cNvPr id="10" name="图片 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3"/>
            <a:stretch>
              <a:fillRect/>
            </a:stretch>
          </p:blipFill>
          <p:spPr>
            <a:xfrm>
              <a:off x="10609" y="5400"/>
              <a:ext cx="3743" cy="3853"/>
            </a:xfrm>
            <a:prstGeom prst="rect">
              <a:avLst/>
            </a:prstGeom>
          </p:spPr>
        </p:pic>
        <p:sp>
          <p:nvSpPr>
            <p:cNvPr id="17" name="TextBox 14"/>
            <p:cNvSpPr txBox="1"/>
            <p:nvPr>
              <p:custDataLst>
                <p:tags r:id="rId4"/>
              </p:custDataLst>
            </p:nvPr>
          </p:nvSpPr>
          <p:spPr>
            <a:xfrm>
              <a:off x="10609" y="9270"/>
              <a:ext cx="4678" cy="8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280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play football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9575800" y="1826895"/>
            <a:ext cx="2970530" cy="3560445"/>
            <a:chOff x="15080" y="2877"/>
            <a:chExt cx="4678" cy="5607"/>
          </a:xfrm>
        </p:grpSpPr>
        <p:pic>
          <p:nvPicPr>
            <p:cNvPr id="11" name="图片 1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4"/>
            <a:stretch>
              <a:fillRect/>
            </a:stretch>
          </p:blipFill>
          <p:spPr>
            <a:xfrm>
              <a:off x="15361" y="2877"/>
              <a:ext cx="3720" cy="4725"/>
            </a:xfrm>
            <a:prstGeom prst="rect">
              <a:avLst/>
            </a:prstGeom>
          </p:spPr>
        </p:pic>
        <p:sp>
          <p:nvSpPr>
            <p:cNvPr id="18" name="TextBox 14"/>
            <p:cNvSpPr txBox="1"/>
            <p:nvPr>
              <p:custDataLst>
                <p:tags r:id="rId2"/>
              </p:custDataLst>
            </p:nvPr>
          </p:nvSpPr>
          <p:spPr>
            <a:xfrm>
              <a:off x="15080" y="7602"/>
              <a:ext cx="4678" cy="8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280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water flowers</a:t>
              </a:r>
            </a:p>
            <a:p>
              <a:endPara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ISS_31320_04871 [转换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3" r="27462"/>
          <a:stretch/>
        </p:blipFill>
        <p:spPr bwMode="auto">
          <a:xfrm>
            <a:off x="784952" y="724709"/>
            <a:ext cx="9778681" cy="552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2519918" y="3165528"/>
            <a:ext cx="7641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prstClr val="black"/>
                </a:solidFill>
                <a:latin typeface="Comic Sans MS" panose="030F0702030302020204" pitchFamily="66" charset="0"/>
                <a:cs typeface="Segoe UI Semilight" pitchFamily="34" charset="0"/>
              </a:rPr>
              <a:t>Let’s introduce </a:t>
            </a:r>
            <a:r>
              <a:rPr lang="en-US" altLang="zh-CN" sz="3600" dirty="0" smtClean="0">
                <a:solidFill>
                  <a:prstClr val="black"/>
                </a:solidFill>
                <a:latin typeface="Comic Sans MS" panose="030F0702030302020204" pitchFamily="66" charset="0"/>
                <a:cs typeface="Segoe UI Semilight" pitchFamily="34" charset="0"/>
              </a:rPr>
              <a:t>weekend </a:t>
            </a:r>
            <a:r>
              <a:rPr lang="en-US" altLang="zh-CN" sz="3600" dirty="0" smtClean="0">
                <a:solidFill>
                  <a:prstClr val="black"/>
                </a:solidFill>
                <a:latin typeface="Comic Sans MS" panose="030F0702030302020204" pitchFamily="66" charset="0"/>
                <a:cs typeface="Segoe UI Semilight" pitchFamily="34" charset="0"/>
              </a:rPr>
              <a:t>activities.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53754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1"/>
          <p:cNvSpPr txBox="1"/>
          <p:nvPr>
            <p:custDataLst>
              <p:tags r:id="rId1"/>
            </p:custDataLst>
          </p:nvPr>
        </p:nvSpPr>
        <p:spPr>
          <a:xfrm>
            <a:off x="2023794" y="941854"/>
            <a:ext cx="9556750" cy="1066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1" smtClean="0">
                <a:solidFill>
                  <a:srgbClr val="0070C0"/>
                </a:solidFill>
                <a:latin typeface="Comic Sans MS" panose="030F0702030302020204" pitchFamily="66" charset="0"/>
              </a:rPr>
              <a:t>Talk about </a:t>
            </a:r>
            <a:r>
              <a:rPr lang="en-US" altLang="zh-CN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the activities on </a:t>
            </a:r>
            <a:r>
              <a:rPr lang="en-US" altLang="zh-CN" sz="3200" b="1">
                <a:solidFill>
                  <a:srgbClr val="0070C0"/>
                </a:solidFill>
                <a:latin typeface="Comic Sans MS" panose="030F0702030302020204" pitchFamily="66" charset="0"/>
              </a:rPr>
              <a:t>the </a:t>
            </a:r>
            <a:r>
              <a:rPr lang="en-US" altLang="zh-CN" sz="3200" b="1" smtClean="0">
                <a:solidFill>
                  <a:srgbClr val="0070C0"/>
                </a:solidFill>
                <a:latin typeface="Comic Sans MS" panose="030F0702030302020204" pitchFamily="66" charset="0"/>
              </a:rPr>
              <a:t>weekend.</a:t>
            </a:r>
            <a:endParaRPr lang="en-US" altLang="zh-CN" sz="32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TextBox 31"/>
          <p:cNvSpPr txBox="1"/>
          <p:nvPr>
            <p:custDataLst>
              <p:tags r:id="rId2"/>
            </p:custDataLst>
          </p:nvPr>
        </p:nvSpPr>
        <p:spPr>
          <a:xfrm>
            <a:off x="2107215" y="3286238"/>
            <a:ext cx="7701649" cy="1025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</a:rPr>
              <a:t>Talk about </a:t>
            </a:r>
            <a:r>
              <a:rPr lang="en-US" altLang="zh-CN" sz="3200" b="1">
                <a:latin typeface="Comic Sans MS" panose="030F0702030302020204" pitchFamily="66" charset="0"/>
              </a:rPr>
              <a:t>Sarah’s weekend activities.</a:t>
            </a:r>
            <a:endParaRPr lang="en-US" altLang="zh-CN" sz="3200" b="1" dirty="0">
              <a:latin typeface="Comic Sans MS" panose="030F0702030302020204" pitchFamily="66" charset="0"/>
            </a:endParaRPr>
          </a:p>
        </p:txBody>
      </p:sp>
      <p:sp>
        <p:nvSpPr>
          <p:cNvPr id="2" name="箭头: 下 1"/>
          <p:cNvSpPr/>
          <p:nvPr>
            <p:custDataLst>
              <p:tags r:id="rId3"/>
            </p:custDataLst>
          </p:nvPr>
        </p:nvSpPr>
        <p:spPr>
          <a:xfrm>
            <a:off x="5315982" y="2759464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31"/>
          <p:cNvSpPr txBox="1"/>
          <p:nvPr>
            <p:custDataLst>
              <p:tags r:id="rId4"/>
            </p:custDataLst>
          </p:nvPr>
        </p:nvSpPr>
        <p:spPr>
          <a:xfrm>
            <a:off x="2391628" y="4657913"/>
            <a:ext cx="7718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</a:rPr>
              <a:t>Talk about my </a:t>
            </a:r>
            <a:r>
              <a:rPr lang="en-US" altLang="zh-CN" sz="3200" b="1" dirty="0" smtClean="0">
                <a:latin typeface="Comic Sans MS" panose="030F0702030302020204" pitchFamily="66" charset="0"/>
              </a:rPr>
              <a:t>weekend </a:t>
            </a:r>
            <a:r>
              <a:rPr lang="en-US" altLang="zh-CN" sz="3200" b="1" dirty="0" smtClean="0">
                <a:latin typeface="Comic Sans MS" panose="030F0702030302020204" pitchFamily="66" charset="0"/>
              </a:rPr>
              <a:t>activities</a:t>
            </a:r>
            <a:r>
              <a:rPr lang="en-US" altLang="zh-CN" sz="3200" b="1" dirty="0">
                <a:latin typeface="Comic Sans MS" panose="030F0702030302020204" pitchFamily="66" charset="0"/>
              </a:rPr>
              <a:t>.</a:t>
            </a:r>
            <a:r>
              <a:rPr lang="en-US" altLang="zh-CN" sz="3200" b="1" dirty="0" smtClean="0">
                <a:latin typeface="Comic Sans MS" panose="030F0702030302020204" pitchFamily="66" charset="0"/>
              </a:rPr>
              <a:t> </a:t>
            </a:r>
            <a:endParaRPr lang="en-US" altLang="zh-CN" sz="3200" b="1" dirty="0">
              <a:latin typeface="Comic Sans MS" panose="030F0702030302020204" pitchFamily="66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311275" y="1994292"/>
            <a:ext cx="98796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</a:rPr>
              <a:t>Learn </a:t>
            </a:r>
            <a:r>
              <a:rPr lang="en-US" altLang="zh-CN" sz="3200" b="1" smtClean="0">
                <a:latin typeface="Comic Sans MS" panose="030F0702030302020204" pitchFamily="66" charset="0"/>
              </a:rPr>
              <a:t>new expressions </a:t>
            </a:r>
            <a:r>
              <a:rPr lang="en-US" altLang="zh-CN" sz="3200" b="1">
                <a:latin typeface="Comic Sans MS" panose="030F0702030302020204" pitchFamily="66" charset="0"/>
              </a:rPr>
              <a:t>about weekend activities.</a:t>
            </a:r>
            <a:endParaRPr lang="zh-CN" altLang="en-US" sz="3200" b="1">
              <a:latin typeface="Comic Sans MS" panose="030F0702030302020204" pitchFamily="66" charset="0"/>
            </a:endParaRPr>
          </a:p>
        </p:txBody>
      </p:sp>
      <p:sp>
        <p:nvSpPr>
          <p:cNvPr id="13" name="箭头: 下 1"/>
          <p:cNvSpPr/>
          <p:nvPr>
            <p:custDataLst>
              <p:tags r:id="rId5"/>
            </p:custDataLst>
          </p:nvPr>
        </p:nvSpPr>
        <p:spPr>
          <a:xfrm>
            <a:off x="5328189" y="4048376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bldLvl="0" animBg="1"/>
      <p:bldP spid="27" grpId="0"/>
      <p:bldP spid="3" grpId="0"/>
      <p:bldP spid="1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777368" y="556986"/>
            <a:ext cx="3462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Learn new words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436760"/>
            <a:ext cx="605641" cy="74683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3290" y="1303668"/>
            <a:ext cx="3592195" cy="339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613295" y="5116686"/>
            <a:ext cx="7526020" cy="802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2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  </a:t>
            </a:r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often 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___________ </a:t>
            </a:r>
            <a:r>
              <a:rPr lang="en-US" sz="32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on Saturdays.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4" name="TextBox 14"/>
          <p:cNvSpPr txBox="1"/>
          <p:nvPr>
            <p:custDataLst>
              <p:tags r:id="rId3"/>
            </p:custDataLst>
          </p:nvPr>
        </p:nvSpPr>
        <p:spPr>
          <a:xfrm>
            <a:off x="4480195" y="5116686"/>
            <a:ext cx="2970530" cy="5600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clean my room</a:t>
            </a:r>
            <a:endParaRPr lang="en-US" altLang="zh-CN" sz="3200" smtClean="0">
              <a:latin typeface="Comic Sans MS" panose="030F0702030302020204" pitchFamily="66" charset="0"/>
            </a:endParaRPr>
          </a:p>
          <a:p>
            <a:endParaRPr lang="zh-CN" altLang="en-US" sz="3200" smtClean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3564" y="1400031"/>
            <a:ext cx="4055745" cy="1447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smtClean="0">
                <a:solidFill>
                  <a:srgbClr val="FF0000"/>
                </a:solidFill>
                <a:latin typeface="Comic Sans MS" panose="030F0702030302020204" pitchFamily="66" charset="0"/>
              </a:rPr>
              <a:t>clean my room</a:t>
            </a:r>
            <a:endParaRPr lang="en-US" altLang="zh-CN" sz="3600" smtClean="0">
              <a:latin typeface="Comic Sans MS" panose="030F0702030302020204" pitchFamily="66" charset="0"/>
            </a:endParaRPr>
          </a:p>
          <a:p>
            <a:r>
              <a:rPr lang="zh-CN" altLang="en-US" sz="3600" smtClean="0">
                <a:latin typeface="Comic Sans MS" panose="030F0702030302020204" pitchFamily="66" charset="0"/>
              </a:rPr>
              <a:t>打扫我的房间</a:t>
            </a:r>
          </a:p>
        </p:txBody>
      </p:sp>
      <p:pic>
        <p:nvPicPr>
          <p:cNvPr id="8" name="B Let's learn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10008" end="3159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97150" y="1504488"/>
            <a:ext cx="619125" cy="619125"/>
          </a:xfrm>
          <a:prstGeom prst="rect">
            <a:avLst/>
          </a:prstGeom>
        </p:spPr>
      </p:pic>
      <p:sp>
        <p:nvSpPr>
          <p:cNvPr id="10" name="TextBox 9"/>
          <p:cNvSpPr txBox="1"/>
          <p:nvPr>
            <p:custDataLst>
              <p:tags r:id="rId6"/>
            </p:custDataLst>
          </p:nvPr>
        </p:nvSpPr>
        <p:spPr>
          <a:xfrm>
            <a:off x="5300441" y="3547552"/>
            <a:ext cx="5060816" cy="742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latin typeface="Comic Sans MS" panose="030F0702030302020204" pitchFamily="66" charset="0"/>
              </a:rPr>
              <a:t>sweep </a:t>
            </a:r>
            <a:r>
              <a:rPr lang="en-US" sz="3200" dirty="0" smtClean="0">
                <a:latin typeface="Comic Sans MS" panose="030F0702030302020204" pitchFamily="66" charset="0"/>
              </a:rPr>
              <a:t>the floor</a:t>
            </a:r>
            <a:r>
              <a:rPr lang="zh-CN" sz="3200" dirty="0" smtClean="0">
                <a:latin typeface="Comic Sans MS" panose="030F0702030302020204" pitchFamily="66" charset="0"/>
              </a:rPr>
              <a:t>扫地</a:t>
            </a:r>
          </a:p>
        </p:txBody>
      </p:sp>
      <p:sp>
        <p:nvSpPr>
          <p:cNvPr id="11" name="圆角矩形 10"/>
          <p:cNvSpPr/>
          <p:nvPr>
            <p:custDataLst>
              <p:tags r:id="rId7"/>
            </p:custDataLst>
          </p:nvPr>
        </p:nvSpPr>
        <p:spPr>
          <a:xfrm>
            <a:off x="5297939" y="3047365"/>
            <a:ext cx="1064338" cy="5660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拓展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19"/>
          <p:cNvSpPr txBox="1"/>
          <p:nvPr/>
        </p:nvSpPr>
        <p:spPr>
          <a:xfrm>
            <a:off x="5369943" y="194776"/>
            <a:ext cx="3329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44546A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learn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1154" b="97115" l="22430" r="9158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0" t="19530"/>
          <a:stretch>
            <a:fillRect/>
          </a:stretch>
        </p:blipFill>
        <p:spPr bwMode="auto">
          <a:xfrm>
            <a:off x="4700954" y="203289"/>
            <a:ext cx="668989" cy="638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7" grpId="0"/>
      <p:bldP spid="10" grpId="0"/>
      <p:bldP spid="1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231390" y="5194935"/>
            <a:ext cx="8591550" cy="802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2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  </a:t>
            </a:r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usually 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___________ </a:t>
            </a:r>
            <a:r>
              <a:rPr lang="en-US" sz="32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on the weekend.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4" name="TextBox 14"/>
          <p:cNvSpPr txBox="1"/>
          <p:nvPr>
            <p:custDataLst>
              <p:tags r:id="rId2"/>
            </p:custDataLst>
          </p:nvPr>
        </p:nvSpPr>
        <p:spPr>
          <a:xfrm>
            <a:off x="4515485" y="5121910"/>
            <a:ext cx="2970530" cy="5600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go for a walk</a:t>
            </a:r>
            <a:endParaRPr lang="en-US" altLang="zh-CN" sz="3200" smtClean="0">
              <a:latin typeface="Comic Sans MS" panose="030F0702030302020204" pitchFamily="66" charset="0"/>
            </a:endParaRPr>
          </a:p>
          <a:p>
            <a:endParaRPr lang="zh-CN" altLang="en-US" sz="3200" smtClean="0">
              <a:latin typeface="Comic Sans MS" panose="030F0702030302020204" pitchFamily="66" charset="0"/>
            </a:endParaRPr>
          </a:p>
        </p:txBody>
      </p:sp>
      <p:pic>
        <p:nvPicPr>
          <p:cNvPr id="2" name="Picture 2" descr="C:\Users\ADMINI~1\AppData\Local\Temp\360zip$Temp\360$5\go for a walk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4" t="3022" r="10381"/>
          <a:stretch>
            <a:fillRect/>
          </a:stretch>
        </p:blipFill>
        <p:spPr bwMode="auto">
          <a:xfrm>
            <a:off x="997527" y="1314929"/>
            <a:ext cx="3673419" cy="342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07933" y="1294435"/>
            <a:ext cx="5080073" cy="890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smtClean="0">
                <a:solidFill>
                  <a:srgbClr val="FF0000"/>
                </a:solidFill>
                <a:latin typeface="Comic Sans MS" panose="030F0702030302020204" pitchFamily="66" charset="0"/>
              </a:rPr>
              <a:t>go for a walk</a:t>
            </a:r>
            <a:r>
              <a:rPr lang="zh-CN" altLang="en-US" sz="3600" smtClean="0">
                <a:latin typeface="Comic Sans MS" panose="030F0702030302020204" pitchFamily="66" charset="0"/>
              </a:rPr>
              <a:t>去散步</a:t>
            </a:r>
          </a:p>
        </p:txBody>
      </p:sp>
      <p:sp>
        <p:nvSpPr>
          <p:cNvPr id="9" name="TextBox 8"/>
          <p:cNvSpPr txBox="1"/>
          <p:nvPr>
            <p:custDataLst>
              <p:tags r:id="rId4"/>
            </p:custDataLst>
          </p:nvPr>
        </p:nvSpPr>
        <p:spPr>
          <a:xfrm>
            <a:off x="6442454" y="2196436"/>
            <a:ext cx="4646608" cy="9461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latin typeface="Comic Sans MS" panose="030F0702030302020204" pitchFamily="66" charset="0"/>
              </a:rPr>
              <a:t>take </a:t>
            </a:r>
            <a:r>
              <a:rPr lang="en-US" sz="3200" dirty="0" smtClean="0">
                <a:latin typeface="Comic Sans MS" panose="030F0702030302020204" pitchFamily="66" charset="0"/>
              </a:rPr>
              <a:t>a walk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11" name="TextBox 16"/>
          <p:cNvSpPr txBox="1"/>
          <p:nvPr>
            <p:custDataLst>
              <p:tags r:id="rId5"/>
            </p:custDataLst>
          </p:nvPr>
        </p:nvSpPr>
        <p:spPr>
          <a:xfrm>
            <a:off x="6442453" y="3156049"/>
            <a:ext cx="5864291" cy="10915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latin typeface="Comic Sans MS" panose="030F0702030302020204" pitchFamily="66" charset="0"/>
              </a:rPr>
              <a:t>go </a:t>
            </a:r>
            <a:r>
              <a:rPr lang="en-US" sz="3200" dirty="0" smtClean="0">
                <a:latin typeface="Comic Sans MS" panose="030F0702030302020204" pitchFamily="66" charset="0"/>
              </a:rPr>
              <a:t>for a row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去划船</a:t>
            </a:r>
          </a:p>
          <a:p>
            <a:pPr>
              <a:lnSpc>
                <a:spcPct val="150000"/>
              </a:lnSpc>
            </a:pPr>
            <a:r>
              <a:rPr lang="en-US" altLang="zh-CN" sz="3200" smtClean="0">
                <a:latin typeface="Comic Sans MS" panose="030F0702030302020204" pitchFamily="66" charset="0"/>
              </a:rPr>
              <a:t>go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for music</a:t>
            </a:r>
            <a:r>
              <a:rPr lang="zh-CN" altLang="zh-CN" sz="3200" dirty="0" smtClean="0">
                <a:latin typeface="Comic Sans MS" panose="030F0702030302020204" pitchFamily="66" charset="0"/>
              </a:rPr>
              <a:t>去听音乐</a:t>
            </a:r>
          </a:p>
        </p:txBody>
      </p:sp>
      <p:pic>
        <p:nvPicPr>
          <p:cNvPr id="12" name="B Let's learn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14726" end="2573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23898" y="1196179"/>
            <a:ext cx="921303" cy="763250"/>
          </a:xfrm>
          <a:prstGeom prst="rect">
            <a:avLst/>
          </a:prstGeom>
        </p:spPr>
      </p:pic>
      <p:sp>
        <p:nvSpPr>
          <p:cNvPr id="14" name="圆角矩形 13"/>
          <p:cNvSpPr/>
          <p:nvPr>
            <p:custDataLst>
              <p:tags r:id="rId8"/>
            </p:custDataLst>
          </p:nvPr>
        </p:nvSpPr>
        <p:spPr>
          <a:xfrm>
            <a:off x="5202936" y="3418802"/>
            <a:ext cx="1064338" cy="5660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拓展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圆角矩形 14"/>
          <p:cNvSpPr/>
          <p:nvPr>
            <p:custDataLst>
              <p:tags r:id="rId9"/>
            </p:custDataLst>
          </p:nvPr>
        </p:nvSpPr>
        <p:spPr>
          <a:xfrm>
            <a:off x="5214811" y="2390636"/>
            <a:ext cx="1052463" cy="5577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smtClean="0">
                <a:latin typeface="楷体" panose="02010609060101010101" pitchFamily="49" charset="-122"/>
                <a:ea typeface="楷体" panose="02010609060101010101" pitchFamily="49" charset="-122"/>
              </a:rPr>
              <a:t>同义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27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4" grpId="0"/>
      <p:bldP spid="7" grpId="0"/>
      <p:bldP spid="9" grpId="0"/>
      <p:bldP spid="11" grpId="0"/>
      <p:bldP spid="14" grpId="0" bldLvl="0" animBg="1"/>
      <p:bldP spid="1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811531" y="1208715"/>
            <a:ext cx="4055745" cy="8660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smtClean="0">
                <a:solidFill>
                  <a:srgbClr val="FF0000"/>
                </a:solidFill>
                <a:latin typeface="Comic Sans MS" panose="030F0702030302020204" pitchFamily="66" charset="0"/>
              </a:rPr>
              <a:t>go shopping</a:t>
            </a:r>
            <a:r>
              <a:rPr lang="zh-CN" altLang="en-US" sz="3600" smtClean="0">
                <a:latin typeface="Comic Sans MS" panose="030F0702030302020204" pitchFamily="66" charset="0"/>
              </a:rPr>
              <a:t>去购物</a:t>
            </a:r>
          </a:p>
        </p:txBody>
      </p:sp>
      <p:sp>
        <p:nvSpPr>
          <p:cNvPr id="5" name="圆角矩形 4"/>
          <p:cNvSpPr/>
          <p:nvPr>
            <p:custDataLst>
              <p:tags r:id="rId1"/>
            </p:custDataLst>
          </p:nvPr>
        </p:nvSpPr>
        <p:spPr>
          <a:xfrm>
            <a:off x="4811532" y="2396205"/>
            <a:ext cx="1054891" cy="5660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拓展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TextBox 16"/>
          <p:cNvSpPr txBox="1"/>
          <p:nvPr>
            <p:custDataLst>
              <p:tags r:id="rId2"/>
            </p:custDataLst>
          </p:nvPr>
        </p:nvSpPr>
        <p:spPr>
          <a:xfrm>
            <a:off x="5975279" y="2103981"/>
            <a:ext cx="5060816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mic Sans MS" panose="030F0702030302020204" pitchFamily="66" charset="0"/>
              </a:rPr>
              <a:t>go swimming</a:t>
            </a:r>
            <a:r>
              <a:rPr lang="zh-CN" sz="3200" dirty="0" smtClean="0">
                <a:latin typeface="Comic Sans MS" panose="030F0702030302020204" pitchFamily="66" charset="0"/>
              </a:rPr>
              <a:t>去游泳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go fishing</a:t>
            </a:r>
            <a:r>
              <a:rPr lang="zh-CN" altLang="zh-CN" sz="3200" dirty="0" smtClean="0">
                <a:latin typeface="Comic Sans MS" panose="030F0702030302020204" pitchFamily="66" charset="0"/>
              </a:rPr>
              <a:t>去钓鱼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go running</a:t>
            </a:r>
            <a:r>
              <a:rPr lang="zh-CN" altLang="zh-CN" sz="3200" dirty="0" smtClean="0">
                <a:latin typeface="Comic Sans MS" panose="030F0702030302020204" pitchFamily="66" charset="0"/>
              </a:rPr>
              <a:t>去跑步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go skating</a:t>
            </a:r>
            <a:r>
              <a:rPr lang="zh-CN" altLang="zh-CN" sz="3200" dirty="0" smtClean="0">
                <a:latin typeface="Comic Sans MS" panose="030F0702030302020204" pitchFamily="66" charset="0"/>
              </a:rPr>
              <a:t>去滑冰</a:t>
            </a:r>
          </a:p>
        </p:txBody>
      </p:sp>
      <p:pic>
        <p:nvPicPr>
          <p:cNvPr id="2" name="B Let's learn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3305" end="1801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67276" y="1208715"/>
            <a:ext cx="619125" cy="619125"/>
          </a:xfrm>
          <a:prstGeom prst="rect">
            <a:avLst/>
          </a:prstGeom>
        </p:spPr>
      </p:pic>
      <p:sp>
        <p:nvSpPr>
          <p:cNvPr id="8" name="右大括号 7"/>
          <p:cNvSpPr/>
          <p:nvPr/>
        </p:nvSpPr>
        <p:spPr>
          <a:xfrm>
            <a:off x="9640479" y="2527469"/>
            <a:ext cx="184785" cy="2484120"/>
          </a:xfrm>
          <a:prstGeom prst="rightBrac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16"/>
          <p:cNvSpPr txBox="1"/>
          <p:nvPr>
            <p:custDataLst>
              <p:tags r:id="rId5"/>
            </p:custDataLst>
          </p:nvPr>
        </p:nvSpPr>
        <p:spPr>
          <a:xfrm>
            <a:off x="9931945" y="3337094"/>
            <a:ext cx="1903730" cy="8648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mic Sans MS" panose="030F0702030302020204" pitchFamily="66" charset="0"/>
              </a:rPr>
              <a:t>go+v-ing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41765" y="1423099"/>
            <a:ext cx="3442794" cy="3374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文本框 2"/>
          <p:cNvSpPr txBox="1"/>
          <p:nvPr>
            <p:custDataLst>
              <p:tags r:id="rId7"/>
            </p:custDataLst>
          </p:nvPr>
        </p:nvSpPr>
        <p:spPr>
          <a:xfrm>
            <a:off x="1661160" y="5376155"/>
            <a:ext cx="8542020" cy="802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2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 </a:t>
            </a:r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sometimes</a:t>
            </a:r>
            <a:r>
              <a:rPr lang="en-US" sz="32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___________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with my mum.</a:t>
            </a:r>
          </a:p>
        </p:txBody>
      </p:sp>
      <p:sp>
        <p:nvSpPr>
          <p:cNvPr id="20" name="TextBox 14"/>
          <p:cNvSpPr txBox="1"/>
          <p:nvPr>
            <p:custDataLst>
              <p:tags r:id="rId8"/>
            </p:custDataLst>
          </p:nvPr>
        </p:nvSpPr>
        <p:spPr>
          <a:xfrm>
            <a:off x="4227830" y="5298050"/>
            <a:ext cx="2552700" cy="5600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go shopping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5" grpId="0" bldLvl="0" animBg="1"/>
      <p:bldP spid="17" grpId="0"/>
      <p:bldP spid="8" grpId="0" animBg="1"/>
      <p:bldP spid="9" grpId="0"/>
      <p:bldP spid="16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djZWYzNWRlMTM2NWY2ODAxZjFiZmExYWJmYWRhNz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</a:spPr>
      <a:bodyPr wrap="square">
        <a:noAutofit/>
      </a:bodyPr>
      <a:lstStyle>
        <a:defPPr>
          <a:lnSpc>
            <a:spcPct val="120000"/>
          </a:lnSpc>
          <a:defRPr lang="zh-CN" altLang="en-US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1055</Words>
  <Application>Microsoft Office PowerPoint</Application>
  <PresentationFormat>自定义</PresentationFormat>
  <Paragraphs>212</Paragraphs>
  <Slides>29</Slides>
  <Notes>13</Notes>
  <HiddenSlides>0</HiddenSlides>
  <MMClips>6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0" baseType="lpstr"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qwe</cp:lastModifiedBy>
  <cp:revision>1077</cp:revision>
  <dcterms:created xsi:type="dcterms:W3CDTF">2019-08-19T07:47:00Z</dcterms:created>
  <dcterms:modified xsi:type="dcterms:W3CDTF">2024-02-20T02:40:31Z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CE45F357325144919E329A93BC876A10_12</vt:lpwstr>
  </property>
  <property fmtid="{D5CDD505-2E9C-101B-9397-08002B2CF9AE}" pid="3" name="KSOProductBuildVer">
    <vt:lpwstr>2052-12.1.0.16120</vt:lpwstr>
  </property>
</Properties>
</file>