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65" r:id="rId3"/>
    <p:sldId id="267" r:id="rId4"/>
    <p:sldId id="364" r:id="rId5"/>
    <p:sldId id="276" r:id="rId6"/>
    <p:sldId id="373" r:id="rId7"/>
    <p:sldId id="376" r:id="rId8"/>
    <p:sldId id="377" r:id="rId9"/>
    <p:sldId id="378" r:id="rId10"/>
    <p:sldId id="379" r:id="rId11"/>
    <p:sldId id="380" r:id="rId12"/>
    <p:sldId id="374" r:id="rId13"/>
    <p:sldId id="381" r:id="rId14"/>
    <p:sldId id="382" r:id="rId15"/>
    <p:sldId id="283" r:id="rId16"/>
    <p:sldId id="383" r:id="rId17"/>
    <p:sldId id="384" r:id="rId18"/>
    <p:sldId id="385" r:id="rId19"/>
    <p:sldId id="386" r:id="rId20"/>
    <p:sldId id="289" r:id="rId21"/>
    <p:sldId id="290" r:id="rId22"/>
    <p:sldId id="372" r:id="rId23"/>
    <p:sldId id="363" r:id="rId24"/>
    <p:sldId id="282" r:id="rId25"/>
    <p:sldId id="27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5E1"/>
    <a:srgbClr val="FF5B5B"/>
    <a:srgbClr val="F4EE00"/>
    <a:srgbClr val="F68100"/>
    <a:srgbClr val="4BB3B1"/>
    <a:srgbClr val="CFCA02"/>
    <a:srgbClr val="6CC2C0"/>
    <a:srgbClr val="B5E0E9"/>
    <a:srgbClr val="00FFFF"/>
    <a:srgbClr val="39A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70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42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jpe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32.jpe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8.jpe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33.jpe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1.jpeg"/><Relationship Id="rId5" Type="http://schemas.openxmlformats.org/officeDocument/2006/relationships/image" Target="../media/image27.jpeg"/><Relationship Id="rId15" Type="http://schemas.openxmlformats.org/officeDocument/2006/relationships/image" Target="../media/image41.png"/><Relationship Id="rId10" Type="http://schemas.openxmlformats.org/officeDocument/2006/relationships/image" Target="../media/image37.jpeg"/><Relationship Id="rId4" Type="http://schemas.openxmlformats.org/officeDocument/2006/relationships/image" Target="../media/image18.jpeg"/><Relationship Id="rId9" Type="http://schemas.openxmlformats.org/officeDocument/2006/relationships/image" Target="../media/image36.jpe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589220" y="2633515"/>
            <a:ext cx="5663733" cy="3708514"/>
            <a:chOff x="-209932" y="2289482"/>
            <a:chExt cx="5663733" cy="3708514"/>
          </a:xfrm>
        </p:grpSpPr>
        <p:sp>
          <p:nvSpPr>
            <p:cNvPr id="54" name="文本框 7"/>
            <p:cNvSpPr txBox="1"/>
            <p:nvPr/>
          </p:nvSpPr>
          <p:spPr>
            <a:xfrm>
              <a:off x="-209932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1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day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20404" y="4170947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B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797667"/>
              <a:ext cx="5232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learn </a:t>
              </a:r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&amp;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Do a survey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级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321" y="321047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Say it out as quickly as you can.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C:\Users\ADMINI~1\AppData\Local\Temp\360zip$Temp\360$2\clean my roo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78" y="3073802"/>
            <a:ext cx="4517080" cy="33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~1\AppData\Local\Temp\360zip$Temp\360$7\take a dancing clas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18" y="921984"/>
            <a:ext cx="4743256" cy="35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~1\AppData\Local\Temp\360zip$Temp\360$6\go shoppin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123"/>
            <a:ext cx="4920618" cy="36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~1\AppData\Local\Temp\360zip$Temp\360$5\go for a wal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87" y="3073802"/>
            <a:ext cx="4794268" cy="35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~1\AppData\Local\Temp\360zip$Temp\360$6\go shoppin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30" y="2906355"/>
            <a:ext cx="4920618" cy="36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~1\AppData\Local\Temp\360zip$Temp\360$7\take a dancing clas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95" y="752876"/>
            <a:ext cx="4743256" cy="35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~1\AppData\Local\Temp\360zip$Temp\360$2\clean my roo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58" y="582657"/>
            <a:ext cx="4517080" cy="33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~1\AppData\Local\Temp\360zip$Temp\360$5\go for a wal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04" y="2681576"/>
            <a:ext cx="4794268" cy="35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974" y="216971"/>
            <a:ext cx="5002166" cy="480131"/>
            <a:chOff x="87974" y="216971"/>
            <a:chExt cx="5002166" cy="480131"/>
          </a:xfrm>
        </p:grpSpPr>
        <p:sp>
          <p:nvSpPr>
            <p:cNvPr id="10" name="矩形 9"/>
            <p:cNvSpPr/>
            <p:nvPr/>
          </p:nvSpPr>
          <p:spPr>
            <a:xfrm>
              <a:off x="1553917" y="216971"/>
              <a:ext cx="1935146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learn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1" name="ïŝḻiḓê"/>
            <p:cNvSpPr/>
            <p:nvPr/>
          </p:nvSpPr>
          <p:spPr bwMode="auto">
            <a:xfrm>
              <a:off x="87974" y="30455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ïŝḻiḓê"/>
            <p:cNvSpPr/>
            <p:nvPr/>
          </p:nvSpPr>
          <p:spPr bwMode="auto">
            <a:xfrm flipH="1">
              <a:off x="3516071" y="26228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7170" name="Picture 2" descr="C:\Users\ADMINI~1\AppData\Local\Temp\360zip$Temp\360$8\Let's learn 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6" y="-24629"/>
            <a:ext cx="9963168" cy="74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 Let's lear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7730" y="15223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2278" y="1349558"/>
            <a:ext cx="312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clean my room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6972" y="2191403"/>
            <a:ext cx="269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go for a walk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7730" y="1407614"/>
            <a:ext cx="270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go shopping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1031" y="735756"/>
            <a:ext cx="494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take a dancing class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187955" y="5164025"/>
            <a:ext cx="3750320" cy="1016000"/>
          </a:xfrm>
          <a:prstGeom prst="wedgeRoundRectCallout">
            <a:avLst>
              <a:gd name="adj1" fmla="val 64795"/>
              <a:gd name="adj2" fmla="val -532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often clean my room on Saturdays! </a:t>
            </a:r>
            <a:endParaRPr lang="zh-CN" alt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329" y="398764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找到活动名称与频率副词。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329" y="699539"/>
            <a:ext cx="9923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   I am Sarah. I am very busy on the weekend. I often watch TV and play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ping-pong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on the weekend. I always go for a walk with my mother and father on Saturdays. Sometimes I go shopping, too. I have a lot of fun, but I am also hard-working. I usually wash my clothes and clean my room on Saturdays. I usually take a dancing class on Sundays.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032000" y="1452579"/>
            <a:ext cx="1930400" cy="79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738913" y="1452579"/>
            <a:ext cx="2808515" cy="79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532743" y="2250865"/>
            <a:ext cx="2590800" cy="79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143169" y="2931885"/>
            <a:ext cx="2231573" cy="79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46328" y="4435265"/>
            <a:ext cx="3232185" cy="79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842763" y="4435265"/>
            <a:ext cx="2820780" cy="79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262507" y="5233551"/>
            <a:ext cx="3880661" cy="79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46328" y="1452579"/>
            <a:ext cx="1185672" cy="79828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17477" y="2250865"/>
            <a:ext cx="1315266" cy="6810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541483" y="3049151"/>
            <a:ext cx="2266479" cy="6810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882742" y="3730171"/>
            <a:ext cx="1480458" cy="7050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53142" y="5233550"/>
            <a:ext cx="1809277" cy="72896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112" y="426338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比较发生频率的发小。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1023" y="2213602"/>
            <a:ext cx="7030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2. I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often</a:t>
            </a:r>
            <a:r>
              <a:rPr lang="en-US" altLang="zh-CN" sz="3200" dirty="0">
                <a:latin typeface="Comic Sans MS" panose="030F0702030302020204" pitchFamily="66" charset="0"/>
              </a:rPr>
              <a:t> watch TV and play </a:t>
            </a:r>
            <a:r>
              <a:rPr lang="en-US" altLang="zh-CN" sz="3200" dirty="0" err="1">
                <a:latin typeface="Comic Sans MS" panose="030F0702030302020204" pitchFamily="66" charset="0"/>
              </a:rPr>
              <a:t>ping-pong</a:t>
            </a:r>
            <a:r>
              <a:rPr lang="en-US" altLang="zh-CN" sz="3200" dirty="0">
                <a:latin typeface="Comic Sans MS" panose="030F0702030302020204" pitchFamily="66" charset="0"/>
              </a:rPr>
              <a:t> on the weekend. 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401023" y="5062839"/>
            <a:ext cx="7335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4. I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always</a:t>
            </a:r>
            <a:r>
              <a:rPr lang="en-US" altLang="zh-CN" sz="3200" dirty="0">
                <a:latin typeface="Comic Sans MS" panose="030F0702030302020204" pitchFamily="66" charset="0"/>
              </a:rPr>
              <a:t> go for a walk with my mother and father on Saturdays.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350222" y="1010671"/>
            <a:ext cx="7436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1. 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Sometimes </a:t>
            </a:r>
            <a:r>
              <a:rPr lang="en-US" altLang="zh-CN" sz="3200" dirty="0">
                <a:latin typeface="Comic Sans MS" panose="030F0702030302020204" pitchFamily="66" charset="0"/>
              </a:rPr>
              <a:t>I go shopping,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too. 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401023" y="3728998"/>
            <a:ext cx="7030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3. I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usually</a:t>
            </a:r>
            <a:r>
              <a:rPr lang="en-US" altLang="zh-CN" sz="3200" dirty="0">
                <a:latin typeface="Comic Sans MS" panose="030F0702030302020204" pitchFamily="66" charset="0"/>
              </a:rPr>
              <a:t> take a dancing class on Sundays.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7786913" y="1303059"/>
            <a:ext cx="3454400" cy="754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有时（</a:t>
            </a:r>
            <a:r>
              <a:rPr lang="en-US" altLang="zh-CN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678057" y="2836969"/>
            <a:ext cx="3454400" cy="754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经常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en-US" altLang="zh-CN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0%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678057" y="4455658"/>
            <a:ext cx="3454400" cy="754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通常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0%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786913" y="5860145"/>
            <a:ext cx="3454400" cy="754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100%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6311"/>
            <a:ext cx="12192000" cy="55634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61309" y="709516"/>
            <a:ext cx="56957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What do you do on the weekend?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664" y="4486056"/>
            <a:ext cx="48763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3662" y="3889820"/>
            <a:ext cx="13660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always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3662" y="4484924"/>
            <a:ext cx="12186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often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6568" y="5024956"/>
            <a:ext cx="19463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sometimes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6" y="3204937"/>
            <a:ext cx="25474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clean my room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70353" y="4977330"/>
            <a:ext cx="27799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on the weekend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5561" y="4070810"/>
            <a:ext cx="21066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go shopping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403" y="4984121"/>
            <a:ext cx="23374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go for a walk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57" y="5837508"/>
            <a:ext cx="34996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take a dancing class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0353" y="4387422"/>
            <a:ext cx="20489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on Sundays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70353" y="3755339"/>
            <a:ext cx="23887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on Saturdays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8480" y="1626272"/>
            <a:ext cx="43989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I sometimes go shopping with</a:t>
            </a:r>
          </a:p>
          <a:p>
            <a:pPr>
              <a:lnSpc>
                <a:spcPts val="42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my mum on the weekend.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5221" y="4668650"/>
            <a:ext cx="11496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with…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7974" y="216971"/>
            <a:ext cx="5002166" cy="480131"/>
            <a:chOff x="87974" y="216971"/>
            <a:chExt cx="5002166" cy="480131"/>
          </a:xfrm>
        </p:grpSpPr>
        <p:sp>
          <p:nvSpPr>
            <p:cNvPr id="32" name="矩形 31"/>
            <p:cNvSpPr/>
            <p:nvPr/>
          </p:nvSpPr>
          <p:spPr>
            <a:xfrm>
              <a:off x="1458541" y="216971"/>
              <a:ext cx="2125903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Do a survey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33" name="ïŝḻiḓê"/>
            <p:cNvSpPr/>
            <p:nvPr/>
          </p:nvSpPr>
          <p:spPr bwMode="auto">
            <a:xfrm>
              <a:off x="87974" y="30455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ïŝḻiḓê"/>
            <p:cNvSpPr/>
            <p:nvPr/>
          </p:nvSpPr>
          <p:spPr bwMode="auto">
            <a:xfrm flipH="1">
              <a:off x="3516071" y="26228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3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77979" y="24831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连一连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 descr="C:\Users\ADMINI~1\AppData\Local\Temp\360zip$Temp\360$2\clean my roo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27" y="2388382"/>
            <a:ext cx="3346836" cy="25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~1\AppData\Local\Temp\360zip$Temp\360$7\take a dancing clas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49" y="2440142"/>
            <a:ext cx="3277823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~1\AppData\Local\Temp\360zip$Temp\360$6\go shoppin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03" y="2428732"/>
            <a:ext cx="3585029" cy="26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~1\AppData\Local\Temp\360zip$Temp\360$5\go for a wal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81" y="2428732"/>
            <a:ext cx="3158425" cy="23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28" y="5377958"/>
            <a:ext cx="4047560" cy="116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23" y="849086"/>
            <a:ext cx="2867622" cy="12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37" y="985580"/>
            <a:ext cx="3198375" cy="115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35" y="5399314"/>
            <a:ext cx="3253013" cy="12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接连接符 17"/>
          <p:cNvCxnSpPr/>
          <p:nvPr/>
        </p:nvCxnSpPr>
        <p:spPr>
          <a:xfrm flipV="1">
            <a:off x="1618812" y="1698172"/>
            <a:ext cx="1774922" cy="842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8955160" y="1850572"/>
            <a:ext cx="1423452" cy="690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18971" y="4673600"/>
            <a:ext cx="4161266" cy="94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413829" y="4673600"/>
            <a:ext cx="3056107" cy="943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0564" y="37098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连一连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 descr="C:\Users\ADMINI~1\AppData\Local\Temp\360zip$Temp\360$2\clean my room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27" y="3397858"/>
            <a:ext cx="3346836" cy="25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~1\AppData\Local\Temp\360zip$Temp\360$7\take a dancing clas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51" y="3442909"/>
            <a:ext cx="3277823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~1\AppData\Local\Temp\360zip$Temp\360$6\go shopping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296" y="3326299"/>
            <a:ext cx="3585029" cy="26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~1\AppData\Local\Temp\360zip$Temp\360$5\go for a walk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781" y="3391149"/>
            <a:ext cx="3158425" cy="23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连接符 17"/>
          <p:cNvCxnSpPr>
            <a:stCxn id="12" idx="0"/>
          </p:cNvCxnSpPr>
          <p:nvPr/>
        </p:nvCxnSpPr>
        <p:spPr>
          <a:xfrm flipH="1" flipV="1">
            <a:off x="1742589" y="2483371"/>
            <a:ext cx="9180405" cy="907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24" name="clea716.wav">
            <a:hlinkClick r:id="" action="ppaction://media"/>
          </p:cNvPr>
          <p:cNvPicPr>
            <a:picLocks noRot="1" noChangeAspect="1"/>
          </p:cNvPicPr>
          <p:nvPr>
            <a:wavAudioFile r:embed="rId1" name="clean my room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8" y="1041760"/>
            <a:ext cx="1624781" cy="162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o f731.wav">
            <a:hlinkClick r:id="" action="ppaction://media"/>
          </p:cNvPr>
          <p:cNvPicPr>
            <a:picLocks noRot="1" noChangeAspect="1"/>
          </p:cNvPicPr>
          <p:nvPr>
            <a:wavAudioFile r:embed="rId2" name="go for a walk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1" y="1080850"/>
            <a:ext cx="1546600" cy="1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o s731.wav">
            <a:hlinkClick r:id="" action="ppaction://media"/>
          </p:cNvPr>
          <p:cNvPicPr>
            <a:picLocks noRot="1" noChangeAspect="1"/>
          </p:cNvPicPr>
          <p:nvPr>
            <a:wavAudioFile r:embed="rId3" name="go shopping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11" y="1066773"/>
            <a:ext cx="1523518" cy="15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take762.wav">
            <a:hlinkClick r:id="" action="ppaction://media"/>
          </p:cNvPr>
          <p:cNvPicPr>
            <a:picLocks noRot="1" noChangeAspect="1"/>
          </p:cNvPicPr>
          <p:nvPr>
            <a:wavAudioFile r:embed="rId4" name="take a dancing class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69" y="1006182"/>
            <a:ext cx="1608739" cy="16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接连接符 27"/>
          <p:cNvCxnSpPr>
            <a:stCxn id="10" idx="0"/>
            <a:endCxn id="27" idx="2"/>
          </p:cNvCxnSpPr>
          <p:nvPr/>
        </p:nvCxnSpPr>
        <p:spPr>
          <a:xfrm flipH="1" flipV="1">
            <a:off x="4680639" y="2614921"/>
            <a:ext cx="3330424" cy="827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1" idx="0"/>
          </p:cNvCxnSpPr>
          <p:nvPr/>
        </p:nvCxnSpPr>
        <p:spPr>
          <a:xfrm flipV="1">
            <a:off x="1601219" y="2483371"/>
            <a:ext cx="6200452" cy="842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9" idx="0"/>
            <a:endCxn id="24" idx="2"/>
          </p:cNvCxnSpPr>
          <p:nvPr/>
        </p:nvCxnSpPr>
        <p:spPr>
          <a:xfrm flipV="1">
            <a:off x="4827545" y="2666541"/>
            <a:ext cx="5878144" cy="7313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3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321" y="398764"/>
            <a:ext cx="752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One student acts, the other one guesses.</a:t>
            </a:r>
            <a:endParaRPr lang="zh-CN" altLang="en-US" sz="2800" b="1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pic>
        <p:nvPicPr>
          <p:cNvPr id="4" name="Picture 2" descr="C:\Users\ADMINI~1\AppData\Local\Temp\360zip$Temp\360$2\clean my roo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07" y="1927316"/>
            <a:ext cx="5089987" cy="38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~1\AppData\Local\Temp\360zip$Temp\360$7\take a dancing clas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248" y="1770296"/>
            <a:ext cx="5699945" cy="42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~1\AppData\Local\Temp\360zip$Temp\360$6\go shoppin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94" y="1398176"/>
            <a:ext cx="6692259" cy="50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~1\AppData\Local\Temp\360zip$Temp\360$9\do morning exercis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42" y="2300693"/>
            <a:ext cx="4420221" cy="33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~1\AppData\Local\Temp\360zip$Temp\360$9\eat breakfas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248" y="1960667"/>
            <a:ext cx="4806254" cy="36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I~1\AppData\Local\Temp\360zip$Temp\360$9\eat dinn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07" y="1789963"/>
            <a:ext cx="5617028" cy="42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I~1\AppData\Local\Temp\360zip$Temp\360$9\have … clas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83" y="1864003"/>
            <a:ext cx="5373079" cy="40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~1\AppData\Local\Temp\360zip$Temp\360$5\go for a walk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94" y="1789963"/>
            <a:ext cx="5782171" cy="43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74" y="1725432"/>
            <a:ext cx="4648964" cy="422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26" y="1628162"/>
            <a:ext cx="4309909" cy="43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42" y="1959336"/>
            <a:ext cx="3896878" cy="389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83" y="1820245"/>
            <a:ext cx="4676637" cy="468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48" y="1927316"/>
            <a:ext cx="5297714" cy="33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322" y="398764"/>
            <a:ext cx="7403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Write something about your weekend. Then talk with your partner.</a:t>
            </a:r>
            <a:endParaRPr lang="zh-CN" altLang="en-US" sz="2800" b="1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pic>
        <p:nvPicPr>
          <p:cNvPr id="9219" name="Picture 3" descr="C:\Users\Administrator\Desktop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66" y="2728605"/>
            <a:ext cx="1964191" cy="34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4556918" y="1567543"/>
            <a:ext cx="7330282" cy="2017486"/>
          </a:xfrm>
          <a:prstGeom prst="wedgeRoundRectCallout">
            <a:avLst>
              <a:gd name="adj1" fmla="val -61043"/>
              <a:gd name="adj2" fmla="val 512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am Amy. I am very busy on the weekend. I usually taking a dancing class on Saturdays…</a:t>
            </a:r>
            <a:endParaRPr lang="zh-CN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6613" y="1652278"/>
            <a:ext cx="11434540" cy="29777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clean my room __________      2. go for a walk  ________  </a:t>
            </a: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go shopping ________      4. take a dancing class ________</a:t>
            </a: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 on the weekend  ______      6. on Saturdays 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8827" y="1643050"/>
            <a:ext cx="248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打扫我的房间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43580" y="1028842"/>
            <a:ext cx="4041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、英译汉</a:t>
            </a:r>
            <a:r>
              <a:rPr kumimoji="1" lang="zh-CN" altLang="zh-CN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zh-CN" sz="28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14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239272" y="1598541"/>
            <a:ext cx="140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去散步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8585" y="2843430"/>
            <a:ext cx="131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去购物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5541" y="2828231"/>
            <a:ext cx="248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上舞蹈课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6793" y="3929066"/>
            <a:ext cx="139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在周末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85649" y="3924761"/>
            <a:ext cx="171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在星期六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705414" y="4744684"/>
            <a:ext cx="2871299" cy="749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play ping-pong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7065" y="4799623"/>
            <a:ext cx="1986441" cy="749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watch TV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3" name="Picture 2" descr="https://icweiliimg1.pstatp.com/weili/bl/401893954143125513.jpg"/>
          <p:cNvPicPr>
            <a:picLocks noChangeAspect="1" noChangeArrowheads="1"/>
          </p:cNvPicPr>
          <p:nvPr/>
        </p:nvPicPr>
        <p:blipFill>
          <a:blip r:embed="rId2" cstate="print"/>
          <a:srcRect t="28493" b="30646"/>
          <a:stretch>
            <a:fillRect/>
          </a:stretch>
        </p:blipFill>
        <p:spPr bwMode="auto">
          <a:xfrm>
            <a:off x="4662113" y="4571272"/>
            <a:ext cx="3058680" cy="124981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47280" y="4700590"/>
            <a:ext cx="2278188" cy="749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read books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9966" y="3333027"/>
            <a:ext cx="3034805" cy="749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play basketball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5098" y="3242860"/>
            <a:ext cx="2606804" cy="749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play the </a:t>
            </a:r>
            <a:r>
              <a:rPr lang="en-US" altLang="zh-CN" sz="3200" i="1" dirty="0" err="1">
                <a:latin typeface="Comic Sans MS" panose="030F0702030302020204" pitchFamily="66" charset="0"/>
              </a:rPr>
              <a:t>pipa</a:t>
            </a:r>
            <a:endParaRPr lang="zh-CN" altLang="en-US" sz="3200" i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7280" y="3243273"/>
            <a:ext cx="2677336" cy="749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do homework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2" name="Picture 2" descr="https://icweiliimg1.pstatp.com/weili/bl/401893954143125513.jpg"/>
          <p:cNvPicPr>
            <a:picLocks noChangeAspect="1" noChangeArrowheads="1"/>
          </p:cNvPicPr>
          <p:nvPr/>
        </p:nvPicPr>
        <p:blipFill>
          <a:blip r:embed="rId2" cstate="print"/>
          <a:srcRect t="28493" b="30646"/>
          <a:stretch>
            <a:fillRect/>
          </a:stretch>
        </p:blipFill>
        <p:spPr bwMode="auto">
          <a:xfrm>
            <a:off x="8551348" y="4549402"/>
            <a:ext cx="3058680" cy="1249813"/>
          </a:xfrm>
          <a:prstGeom prst="rect">
            <a:avLst/>
          </a:prstGeom>
          <a:noFill/>
        </p:spPr>
      </p:pic>
      <p:pic>
        <p:nvPicPr>
          <p:cNvPr id="64" name="Picture 2" descr="https://icweiliimg1.pstatp.com/weili/bl/401893954143125513.jpg"/>
          <p:cNvPicPr>
            <a:picLocks noChangeAspect="1" noChangeArrowheads="1"/>
          </p:cNvPicPr>
          <p:nvPr/>
        </p:nvPicPr>
        <p:blipFill>
          <a:blip r:embed="rId2" cstate="print"/>
          <a:srcRect t="28493" b="30646"/>
          <a:stretch>
            <a:fillRect/>
          </a:stretch>
        </p:blipFill>
        <p:spPr bwMode="auto">
          <a:xfrm>
            <a:off x="755569" y="4524410"/>
            <a:ext cx="3058680" cy="1249813"/>
          </a:xfrm>
          <a:prstGeom prst="rect">
            <a:avLst/>
          </a:prstGeom>
          <a:noFill/>
        </p:spPr>
      </p:pic>
      <p:pic>
        <p:nvPicPr>
          <p:cNvPr id="60" name="Picture 2" descr="https://icweiliimg1.pstatp.com/weili/bl/401893954143125513.jpg"/>
          <p:cNvPicPr>
            <a:picLocks noChangeAspect="1" noChangeArrowheads="1"/>
          </p:cNvPicPr>
          <p:nvPr/>
        </p:nvPicPr>
        <p:blipFill>
          <a:blip r:embed="rId2" cstate="print"/>
          <a:srcRect t="28493" b="30646"/>
          <a:stretch>
            <a:fillRect/>
          </a:stretch>
        </p:blipFill>
        <p:spPr bwMode="auto">
          <a:xfrm>
            <a:off x="4662113" y="2998667"/>
            <a:ext cx="3058680" cy="1249813"/>
          </a:xfrm>
          <a:prstGeom prst="rect">
            <a:avLst/>
          </a:prstGeom>
          <a:noFill/>
        </p:spPr>
      </p:pic>
      <p:pic>
        <p:nvPicPr>
          <p:cNvPr id="61" name="Picture 2" descr="https://icweiliimg1.pstatp.com/weili/bl/401893954143125513.jpg"/>
          <p:cNvPicPr>
            <a:picLocks noChangeAspect="1" noChangeArrowheads="1"/>
          </p:cNvPicPr>
          <p:nvPr/>
        </p:nvPicPr>
        <p:blipFill>
          <a:blip r:embed="rId2" cstate="print"/>
          <a:srcRect t="28493" b="30646"/>
          <a:stretch>
            <a:fillRect/>
          </a:stretch>
        </p:blipFill>
        <p:spPr bwMode="auto">
          <a:xfrm>
            <a:off x="794880" y="2992639"/>
            <a:ext cx="3058680" cy="124981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281536" y="1890426"/>
            <a:ext cx="2896947" cy="749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draw cartoons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2113" y="1890426"/>
            <a:ext cx="2576346" cy="749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play football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57" name="Picture 2" descr="https://icweiliimg1.pstatp.com/weili/bl/401893954143125513.jpg"/>
          <p:cNvPicPr>
            <a:picLocks noChangeAspect="1" noChangeArrowheads="1"/>
          </p:cNvPicPr>
          <p:nvPr/>
        </p:nvPicPr>
        <p:blipFill>
          <a:blip r:embed="rId2" cstate="print"/>
          <a:srcRect t="28493" b="30646"/>
          <a:stretch>
            <a:fillRect/>
          </a:stretch>
        </p:blipFill>
        <p:spPr bwMode="auto">
          <a:xfrm>
            <a:off x="8456091" y="2990287"/>
            <a:ext cx="3058680" cy="1249813"/>
          </a:xfrm>
          <a:prstGeom prst="rect">
            <a:avLst/>
          </a:prstGeom>
          <a:noFill/>
        </p:spPr>
      </p:pic>
      <p:grpSp>
        <p:nvGrpSpPr>
          <p:cNvPr id="102" name="组合 101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2384" y="1000548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Choose and read the phrase.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6878" y="1890426"/>
            <a:ext cx="328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wash my clothes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https://icweiliimg1.pstatp.com/weili/bl/401893954143125513.jpg"/>
          <p:cNvPicPr>
            <a:picLocks noChangeAspect="1" noChangeArrowheads="1"/>
          </p:cNvPicPr>
          <p:nvPr/>
        </p:nvPicPr>
        <p:blipFill>
          <a:blip r:embed="rId2" cstate="print"/>
          <a:srcRect t="28493" b="30646"/>
          <a:stretch>
            <a:fillRect/>
          </a:stretch>
        </p:blipFill>
        <p:spPr bwMode="auto">
          <a:xfrm>
            <a:off x="801578" y="1564189"/>
            <a:ext cx="3058680" cy="1249813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89572" y="199261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1291" y="3461752"/>
            <a:ext cx="50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91323" y="346175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6641" y="34461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1291" y="485776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57835" y="491269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79397" y="493456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8" name="Picture 2" descr="https://icweiliimg1.pstatp.com/weili/bl/401893954143125513.jpg"/>
          <p:cNvPicPr>
            <a:picLocks noChangeAspect="1" noChangeArrowheads="1"/>
          </p:cNvPicPr>
          <p:nvPr/>
        </p:nvPicPr>
        <p:blipFill>
          <a:blip r:embed="rId2" cstate="print"/>
          <a:srcRect t="28493" b="30646"/>
          <a:stretch>
            <a:fillRect/>
          </a:stretch>
        </p:blipFill>
        <p:spPr bwMode="auto">
          <a:xfrm>
            <a:off x="4511750" y="1564189"/>
            <a:ext cx="3058680" cy="1249813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109605" y="204431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9" name="Picture 2" descr="https://icweiliimg1.pstatp.com/weili/bl/401893954143125513.jpg"/>
          <p:cNvPicPr>
            <a:picLocks noChangeAspect="1" noChangeArrowheads="1"/>
          </p:cNvPicPr>
          <p:nvPr/>
        </p:nvPicPr>
        <p:blipFill>
          <a:blip r:embed="rId2" cstate="print"/>
          <a:srcRect t="28493" b="30646"/>
          <a:stretch>
            <a:fillRect/>
          </a:stretch>
        </p:blipFill>
        <p:spPr bwMode="auto">
          <a:xfrm>
            <a:off x="8281536" y="1472140"/>
            <a:ext cx="3058680" cy="1249813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7956641" y="200350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9835" y="1266674"/>
            <a:ext cx="10226508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  ) 1. I always go ________ a walk on Saturdays.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A. at              B. in                  C. for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  ) 2. I often go _______ on the weekend.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A. shop          B. shopping        C.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shoping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  ) 3. Let’s take a ________ class together.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A. dance         B.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danceing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C. dancing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4513" y="1510415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23092" y="512124"/>
            <a:ext cx="2991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、单项选择。</a:t>
            </a:r>
            <a:endParaRPr kumimoji="1" lang="zh-CN" altLang="zh-CN" sz="28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4513" y="2784852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581" y="399744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73721" y="1445204"/>
            <a:ext cx="10226508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sometimes, my, I, weekend, clean, on, room, the  (.)</a:t>
            </a:r>
            <a:endParaRPr lang="zh-CN" altLang="en-US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2. with, football, often, friends, I, my, play   (.)</a:t>
            </a:r>
            <a:endParaRPr lang="zh-CN" altLang="en-US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I, take, usually, dancing, Sundays, on, a, class  (.)  </a:t>
            </a:r>
            <a:endParaRPr lang="zh-CN" altLang="en-US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3802" y="2074112"/>
            <a:ext cx="761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sometimes clean my room on the weekend. 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6580" y="3430363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often play football with my friends.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5810" y="4669772"/>
            <a:ext cx="7300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usually take a dancing class on Sundays.  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43580" y="657217"/>
            <a:ext cx="2991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连词成句</a:t>
            </a:r>
            <a:r>
              <a:rPr kumimoji="1" lang="zh-CN" altLang="zh-CN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9366" y="-1016645"/>
            <a:ext cx="4413893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866149" y="4883776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19968" y="1385059"/>
            <a:ext cx="8440032" cy="4263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下列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短语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clean my room, go for a walk, go shopping, take a dancing class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。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复习了表示频度的副词：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sometimes, often, usually, always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学习了描述自己周末做某事的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句型：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sometimes go shopping with my mum on the weekend.</a:t>
            </a: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938360" y="980505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253609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4041053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510703" y="240780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Listen, read and recite the new phrases.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584153" y="3789719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Do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“Do a survey”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with your friends.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349779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Talk about your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weekend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and write a short passage.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78245" y="257613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399157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974131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921460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321" y="39876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接龙。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1026" name="Picture 2" descr="https://ss0.bdstatic.com/70cFvHSh_Q1YnxGkpoWK1HF6hhy/it/u=1934577532,573449690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96" y="2867314"/>
            <a:ext cx="7183235" cy="39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0" y="1269166"/>
            <a:ext cx="3507698" cy="1019331"/>
          </a:xfrm>
          <a:prstGeom prst="wedgeRoundRectCallout">
            <a:avLst>
              <a:gd name="adj1" fmla="val 31731"/>
              <a:gd name="adj2" fmla="val 7720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do you do on the weekend? </a:t>
            </a:r>
            <a:endParaRPr lang="zh-CN" alt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763442" y="599956"/>
            <a:ext cx="4082729" cy="1626134"/>
          </a:xfrm>
          <a:prstGeom prst="wedgeRoundRectCallout">
            <a:avLst>
              <a:gd name="adj1" fmla="val -3638"/>
              <a:gd name="adj2" fmla="val 7533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altLang="zh-CN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often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 books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US" altLang="zh-CN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Sometimes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shopping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do you do on the weekend?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989757" y="809469"/>
            <a:ext cx="4202243" cy="1479835"/>
          </a:xfrm>
          <a:prstGeom prst="wedgeRoundRectCallout">
            <a:avLst>
              <a:gd name="adj1" fmla="val -36692"/>
              <a:gd name="adj2" fmla="val 7827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altLang="zh-CN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usually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</a:t>
            </a:r>
            <a:r>
              <a:rPr lang="en-US" altLang="zh-CN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ping-pong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sometimes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draw pictures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do you do on the weekend?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10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4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3651" y="3700386"/>
            <a:ext cx="7784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Sarah is very busy on the weekend. What does she do on Saturdays? Let’s see.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0" y="1057424"/>
            <a:ext cx="118401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W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hat does Sarah do on the weekend? 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She </a:t>
            </a:r>
            <a:r>
              <a:rPr lang="en-US" altLang="zh-CN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often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watches TV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and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plays 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ping-pong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with her father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She </a:t>
            </a:r>
            <a:r>
              <a:rPr lang="en-US" altLang="zh-CN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usually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washes her clothes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 </a:t>
            </a:r>
            <a:r>
              <a:rPr lang="en-US" altLang="zh-CN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Sometimes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she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cooks dinner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0" name="Picture 2" descr="C:\Users\Administrator\Desktop\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29" y="3365748"/>
            <a:ext cx="2063998" cy="29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4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8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3074" name="Picture 2" descr="C:\Users\ADMINI~1\AppData\Local\Temp\360zip$Temp\360$2\clean my r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1" y="1043498"/>
            <a:ext cx="4660220" cy="34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5" y="4538663"/>
            <a:ext cx="3733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lea716.wav">
            <a:hlinkClick r:id="" action="ppaction://media"/>
          </p:cNvPr>
          <p:cNvPicPr>
            <a:picLocks noRot="1" noChangeAspect="1"/>
          </p:cNvPicPr>
          <p:nvPr>
            <a:wavAudioFile r:embed="rId1" name="clean my room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95" y="494937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54078" y="5697511"/>
            <a:ext cx="345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打扫我的房间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5185" y="1897633"/>
            <a:ext cx="730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often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clean my room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on Saturdays!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97080" y="3289956"/>
            <a:ext cx="1192405" cy="566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联想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4441" y="3071183"/>
            <a:ext cx="5060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clean my floor 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扫地</a:t>
            </a: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clean my window  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擦窗户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2" grpId="0"/>
      <p:bldP spid="1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54854" y="5154808"/>
            <a:ext cx="172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去散步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5185" y="1500073"/>
            <a:ext cx="730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always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for a walk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on Saturdays!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463546" y="2680985"/>
            <a:ext cx="2475768" cy="67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同义短语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92327" y="2603646"/>
            <a:ext cx="356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take a walk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散步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ADMINI~1\AppData\Local\Temp\360zip$Temp\360$5\go for a w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0" y="587820"/>
            <a:ext cx="4369145" cy="327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5" y="3879819"/>
            <a:ext cx="39814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go f731.wav">
            <a:hlinkClick r:id="" action="ppaction://media"/>
          </p:cNvPr>
          <p:cNvPicPr>
            <a:picLocks noRot="1" noChangeAspect="1"/>
          </p:cNvPicPr>
          <p:nvPr>
            <a:wavAudioFile r:embed="rId1" name="go for a walk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15" y="429415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/>
      <p:bldP spid="12" grpId="0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54854" y="5146514"/>
            <a:ext cx="172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去购物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4501" y="2021279"/>
            <a:ext cx="6104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sometimes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shopping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with my mother on Saturdays!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ADMINI~1\AppData\Local\Temp\360zip$Temp\360$6\go sho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7" y="783779"/>
            <a:ext cx="3939546" cy="29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1" y="3708239"/>
            <a:ext cx="3352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o s731.wav">
            <a:hlinkClick r:id="" action="ppaction://media"/>
          </p:cNvPr>
          <p:cNvPicPr>
            <a:picLocks noRot="1" noChangeAspect="1"/>
          </p:cNvPicPr>
          <p:nvPr>
            <a:wavAudioFile r:embed="rId1" name="go shopping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79" y="412257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21538" y="4880497"/>
            <a:ext cx="220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上舞蹈课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8061" y="1613725"/>
            <a:ext cx="6104986" cy="14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usually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take a dancing class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on Saturdays!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ADMINI~1\AppData\Local\Temp\360zip$Temp\360$7\take a dancing 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29" y="833572"/>
            <a:ext cx="3658279" cy="27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" y="3532871"/>
            <a:ext cx="49911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6200594" y="3621615"/>
            <a:ext cx="1599806" cy="67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拓展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3965" y="3544276"/>
            <a:ext cx="4009082" cy="74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take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：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学习；上（课）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take762.wav">
            <a:hlinkClick r:id="" action="ppaction://media"/>
          </p:cNvPr>
          <p:cNvPicPr>
            <a:picLocks noRot="1" noChangeAspect="1"/>
          </p:cNvPicPr>
          <p:nvPr>
            <a:wavAudioFile r:embed="rId1" name="take a dancing clas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18" y="394720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  <p:bldP spid="12" grpId="0"/>
      <p:bldP spid="1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112" y="398764"/>
            <a:ext cx="9794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Read the phrases and act it out as quickly as you can.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04" y="3537519"/>
            <a:ext cx="49911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19" y="1589711"/>
            <a:ext cx="3352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98" y="1589710"/>
            <a:ext cx="39814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97" y="3537518"/>
            <a:ext cx="3733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858</Words>
  <Application>Microsoft Office PowerPoint</Application>
  <PresentationFormat>自定义</PresentationFormat>
  <Paragraphs>145</Paragraphs>
  <Slides>24</Slides>
  <Notes>2</Notes>
  <HiddenSlides>0</HiddenSlides>
  <MMClips>9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李红哲</cp:lastModifiedBy>
  <cp:revision>569</cp:revision>
  <dcterms:created xsi:type="dcterms:W3CDTF">2019-08-19T07:47:00Z</dcterms:created>
  <dcterms:modified xsi:type="dcterms:W3CDTF">2022-11-02T06:30:09Z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