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5" r:id="rId2"/>
    <p:sldId id="613" r:id="rId3"/>
    <p:sldId id="557" r:id="rId4"/>
    <p:sldId id="614" r:id="rId5"/>
    <p:sldId id="649" r:id="rId6"/>
    <p:sldId id="558" r:id="rId7"/>
    <p:sldId id="616" r:id="rId8"/>
    <p:sldId id="617" r:id="rId9"/>
    <p:sldId id="621" r:id="rId10"/>
    <p:sldId id="386" r:id="rId11"/>
    <p:sldId id="618" r:id="rId12"/>
    <p:sldId id="620" r:id="rId13"/>
    <p:sldId id="562" r:id="rId14"/>
    <p:sldId id="563" r:id="rId15"/>
    <p:sldId id="513" r:id="rId16"/>
    <p:sldId id="565" r:id="rId17"/>
    <p:sldId id="566" r:id="rId18"/>
    <p:sldId id="622" r:id="rId19"/>
    <p:sldId id="623" r:id="rId20"/>
    <p:sldId id="567" r:id="rId21"/>
    <p:sldId id="625" r:id="rId22"/>
    <p:sldId id="628" r:id="rId23"/>
    <p:sldId id="627" r:id="rId24"/>
    <p:sldId id="626" r:id="rId25"/>
    <p:sldId id="650" r:id="rId26"/>
    <p:sldId id="462" r:id="rId27"/>
    <p:sldId id="418" r:id="rId28"/>
    <p:sldId id="611" r:id="rId29"/>
    <p:sldId id="363" r:id="rId30"/>
    <p:sldId id="280" r:id="rId31"/>
    <p:sldId id="271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91" userDrawn="1">
          <p15:clr>
            <a:srgbClr val="A4A3A4"/>
          </p15:clr>
        </p15:guide>
        <p15:guide id="2" pos="3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69582"/>
    <a:srgbClr val="EC8AEE"/>
    <a:srgbClr val="FF9900"/>
    <a:srgbClr val="FF00FF"/>
    <a:srgbClr val="F0C2C7"/>
    <a:srgbClr val="9379F1"/>
    <a:srgbClr val="4BB3B1"/>
    <a:srgbClr val="6CC2C0"/>
    <a:srgbClr val="B5E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1560" y="-528"/>
      </p:cViewPr>
      <p:guideLst>
        <p:guide orient="horz" pos="2191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2718" y="-90"/>
      </p:cViewPr>
      <p:guideLst>
        <p:guide orient="horz" pos="2921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21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2024/2/20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17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806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12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microsoft.com/office/2007/relationships/hdphoto" Target="../media/hdphoto1.wdp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3" name="图片 2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3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8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5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矩形: 圆角 12"/>
          <p:cNvSpPr/>
          <p:nvPr userDrawn="1"/>
        </p:nvSpPr>
        <p:spPr>
          <a:xfrm>
            <a:off x="311150" y="313898"/>
            <a:ext cx="11569700" cy="6196084"/>
          </a:xfrm>
          <a:prstGeom prst="roundRect">
            <a:avLst>
              <a:gd name="adj" fmla="val 19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2024/2/20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8" name="图片 7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11" name="图片 10" descr="6"/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 userDrawn="1"/>
        </p:nvPicPr>
        <p:blipFill rotWithShape="1">
          <a:blip r:embed="rId8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  <p:pic>
        <p:nvPicPr>
          <p:cNvPr id="1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有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1" y="110067"/>
            <a:ext cx="520700" cy="69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Administrator\Desktop\图片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7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714" y="5094266"/>
            <a:ext cx="1714286" cy="19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1170149" y="5825089"/>
            <a:ext cx="950026" cy="723909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0" y="4868882"/>
            <a:ext cx="1170149" cy="855024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 userDrawn="1"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56000"/>
                    </a14:imgEffect>
                  </a14:imgLayer>
                </a14:imgProps>
              </a:ext>
            </a:extLst>
          </a:blip>
          <a:srcRect l="84782" t="21697" b="47798"/>
          <a:stretch>
            <a:fillRect/>
          </a:stretch>
        </p:blipFill>
        <p:spPr>
          <a:xfrm>
            <a:off x="2412745" y="5745810"/>
            <a:ext cx="888596" cy="649294"/>
          </a:xfrm>
          <a:prstGeom prst="rect">
            <a:avLst/>
          </a:prstGeom>
        </p:spPr>
      </p:pic>
      <p:pic>
        <p:nvPicPr>
          <p:cNvPr id="7" name="图片 6" descr="6"/>
          <p:cNvPicPr>
            <a:picLocks noChangeAspect="1"/>
          </p:cNvPicPr>
          <p:nvPr userDrawn="1"/>
        </p:nvPicPr>
        <p:blipFill rotWithShape="1">
          <a:blip r:embed="rId5"/>
          <a:srcRect l="8291" t="54660" r="74368" b="9100"/>
          <a:stretch>
            <a:fillRect/>
          </a:stretch>
        </p:blipFill>
        <p:spPr>
          <a:xfrm>
            <a:off x="3833751" y="6185550"/>
            <a:ext cx="797626" cy="607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18.png"/><Relationship Id="rId3" Type="http://schemas.openxmlformats.org/officeDocument/2006/relationships/audio" Target="../media/media1.mp3"/><Relationship Id="rId21" Type="http://schemas.openxmlformats.org/officeDocument/2006/relationships/tags" Target="../tags/tag40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notesSlide" Target="../notesSlides/notesSlide4.xml"/><Relationship Id="rId2" Type="http://schemas.microsoft.com/office/2007/relationships/media" Target="../media/media1.mp3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hyperlink" Target="&#36229;&#38142;&#25509;&#25991;&#20214;/A%20Let's%20talk.mp3" TargetMode="External"/><Relationship Id="rId1" Type="http://schemas.openxmlformats.org/officeDocument/2006/relationships/tags" Target="../tags/tag22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&#36229;&#38142;&#25509;&#25991;&#20214;/A%20Let's%20talk.mp3" TargetMode="External"/><Relationship Id="rId3" Type="http://schemas.openxmlformats.org/officeDocument/2006/relationships/tags" Target="../tags/tag45.xml"/><Relationship Id="rId7" Type="http://schemas.microsoft.com/office/2007/relationships/hdphoto" Target="../media/hdphoto3.wdp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microsoft.com/office/2007/relationships/hdphoto" Target="../media/hdphoto3.wdp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image" Target="../media/image1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2.mp3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25.png"/><Relationship Id="rId2" Type="http://schemas.microsoft.com/office/2007/relationships/media" Target="../media/media2.mp3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tags" Target="../tags/tag59.xml"/><Relationship Id="rId10" Type="http://schemas.openxmlformats.org/officeDocument/2006/relationships/image" Target="../media/image24.png"/><Relationship Id="rId4" Type="http://schemas.openxmlformats.org/officeDocument/2006/relationships/tags" Target="../tags/tag58.xml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tags" Target="../tags/tag71.xml"/><Relationship Id="rId7" Type="http://schemas.openxmlformats.org/officeDocument/2006/relationships/image" Target="../media/image26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microsoft.com/office/2007/relationships/hdphoto" Target="../media/hdphoto3.wdp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18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10" Type="http://schemas.openxmlformats.org/officeDocument/2006/relationships/tags" Target="../tags/tag8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hyperlink" Target="&#36229;&#38142;&#25509;&#25991;&#20214;/story%20time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microsoft.com/office/2007/relationships/hdphoto" Target="../media/hdphoto6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hyperlink" Target="&#36229;&#38142;&#25509;&#25991;&#20214;/&#40065;&#28392;&#36874;.mp4" TargetMode="External"/><Relationship Id="rId4" Type="http://schemas.openxmlformats.org/officeDocument/2006/relationships/image" Target="../media/image1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tags" Target="../tags/tag85.xml"/><Relationship Id="rId7" Type="http://schemas.openxmlformats.org/officeDocument/2006/relationships/image" Target="../media/image1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media3.mp3"/><Relationship Id="rId7" Type="http://schemas.openxmlformats.org/officeDocument/2006/relationships/image" Target="../media/image18.png"/><Relationship Id="rId2" Type="http://schemas.microsoft.com/office/2007/relationships/media" Target="../media/media3.mp3"/><Relationship Id="rId1" Type="http://schemas.openxmlformats.org/officeDocument/2006/relationships/tags" Target="../tags/tag88.xml"/><Relationship Id="rId6" Type="http://schemas.openxmlformats.org/officeDocument/2006/relationships/image" Target="../media/image29.png"/><Relationship Id="rId5" Type="http://schemas.openxmlformats.org/officeDocument/2006/relationships/hyperlink" Target="&#36229;&#38142;&#25509;&#25991;&#20214;/story%20time.mp4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1" Type="http://schemas.openxmlformats.org/officeDocument/2006/relationships/image" Target="../media/image22.png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microsoft.com/office/2007/relationships/media" Target="../media/media3.mp3"/><Relationship Id="rId16" Type="http://schemas.openxmlformats.org/officeDocument/2006/relationships/tags" Target="../tags/tag102.xml"/><Relationship Id="rId20" Type="http://schemas.microsoft.com/office/2007/relationships/hdphoto" Target="../media/hdphoto3.wdp"/><Relationship Id="rId1" Type="http://schemas.openxmlformats.org/officeDocument/2006/relationships/audio" Target="NULL" TargetMode="Externa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image" Target="../media/image18.png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openxmlformats.org/officeDocument/2006/relationships/image" Target="../media/image15.png"/><Relationship Id="rId4" Type="http://schemas.openxmlformats.org/officeDocument/2006/relationships/tags" Target="../tags/tag107.xml"/><Relationship Id="rId9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9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75" y="4970059"/>
            <a:ext cx="2648841" cy="1887941"/>
          </a:xfrm>
          <a:prstGeom prst="rect">
            <a:avLst/>
          </a:prstGeom>
        </p:spPr>
      </p:pic>
      <p:pic>
        <p:nvPicPr>
          <p:cNvPr id="5" name="图片 4" descr="菠萝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5397" y="1674512"/>
            <a:ext cx="225386" cy="3805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696" y="743014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492" y="4818413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4835556" y="2300004"/>
            <a:ext cx="7126605" cy="3750310"/>
            <a:chOff x="-434704" y="2381642"/>
            <a:chExt cx="7126605" cy="3750310"/>
          </a:xfrm>
        </p:grpSpPr>
        <p:sp>
          <p:nvSpPr>
            <p:cNvPr id="54" name="文本框 7"/>
            <p:cNvSpPr txBox="1"/>
            <p:nvPr/>
          </p:nvSpPr>
          <p:spPr>
            <a:xfrm>
              <a:off x="-107679" y="2381642"/>
              <a:ext cx="5663733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1</a:t>
              </a:r>
            </a:p>
            <a:p>
              <a:pPr algn="ctr"/>
              <a:r>
                <a:rPr lang="en-US" altLang="zh-CN" sz="40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day</a:t>
              </a: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89854" y="4151336"/>
              <a:ext cx="386416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B </a:t>
              </a:r>
              <a:r>
                <a:rPr lang="en-US" altLang="zh-CN" sz="3600" b="1" dirty="0">
                  <a:latin typeface="Comic Sans MS" panose="030F0702030302020204" pitchFamily="66" charset="0"/>
                  <a:ea typeface="+mj-ea"/>
                  <a:cs typeface="Segoe UI Semilight" pitchFamily="34" charset="0"/>
                  <a:sym typeface="+mn-ea"/>
                </a:rPr>
                <a:t>&amp; Part C</a:t>
              </a:r>
              <a:endParaRPr lang="en-US" altLang="zh-CN" sz="3600" b="1" dirty="0"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-434704" y="4900052"/>
              <a:ext cx="7126605" cy="12319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2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 Read </a:t>
              </a:r>
              <a:r>
                <a:rPr lang="en-US" altLang="zh-CN" sz="3200" b="1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and </a:t>
              </a:r>
              <a:r>
                <a:rPr lang="en-US" altLang="zh-CN" sz="3200" b="1" smtClean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write—Story </a:t>
              </a:r>
              <a:r>
                <a:rPr lang="en-US" altLang="zh-CN" sz="3200" b="1" dirty="0"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Time</a:t>
              </a:r>
            </a:p>
          </p:txBody>
        </p:sp>
      </p:grpSp>
      <p:pic>
        <p:nvPicPr>
          <p:cNvPr id="28" name="图片 27" descr="18398011"/>
          <p:cNvPicPr/>
          <p:nvPr/>
        </p:nvPicPr>
        <p:blipFill>
          <a:blip r:embed="rId7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8243623" y="1208911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8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6590283" y="1294601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9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10972096" y="1619395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87366" y="467188"/>
            <a:ext cx="526006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人 教 </a:t>
            </a:r>
            <a:r>
              <a:rPr lang="en-US" altLang="zh-CN" sz="2400" b="1" dirty="0"/>
              <a:t>PEP </a:t>
            </a:r>
            <a:r>
              <a:rPr lang="zh-CN" altLang="en-US" sz="2400" b="1" dirty="0"/>
              <a:t>版 英 语 五年 级 下 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08" y="1208911"/>
            <a:ext cx="3820124" cy="47107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6" name="TextBox 14"/>
          <p:cNvSpPr txBox="1"/>
          <p:nvPr>
            <p:custDataLst>
              <p:tags r:id="rId1"/>
            </p:custDataLst>
          </p:nvPr>
        </p:nvSpPr>
        <p:spPr>
          <a:xfrm>
            <a:off x="358775" y="1537970"/>
            <a:ext cx="11221720" cy="4813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smtClean="0">
                <a:latin typeface="Comic Sans MS" panose="030F0702030302020204" pitchFamily="66" charset="0"/>
              </a:rPr>
              <a:t>                                </a:t>
            </a:r>
          </a:p>
          <a:p>
            <a:r>
              <a:rPr lang="en-US" altLang="zh-CN" sz="2800" i="1" smtClean="0">
                <a:latin typeface="Comic Sans MS" panose="030F0702030302020204" pitchFamily="66" charset="0"/>
              </a:rPr>
              <a:t>Robin is in a play. He is Robinson Crusoe. Here is a letter from him.</a:t>
            </a: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My name is Robinson. I live on an island. I always </a:t>
            </a:r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get up early ev</a:t>
            </a:r>
            <a:r>
              <a:rPr lang="en-US" altLang="zh-CN" sz="2800" smtClean="0">
                <a:latin typeface="Comic Sans MS" panose="030F0702030302020204" pitchFamily="66" charset="0"/>
              </a:rPr>
              <a:t>ery day. I wash my face, and then I eat breakfast. Sometimes I clean my cave, too.</a:t>
            </a:r>
          </a:p>
          <a:p>
            <a:endParaRPr lang="en-US" altLang="zh-CN" sz="2800" smtClean="0">
              <a:latin typeface="Comic Sans MS" panose="030F0702030302020204" pitchFamily="66" charset="0"/>
            </a:endParaRP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I often go swimming in the water. In the afternoon, I </a:t>
            </a:r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play sports with </a:t>
            </a:r>
            <a:r>
              <a:rPr lang="en-US" altLang="zh-CN" sz="2800" smtClean="0">
                <a:latin typeface="Comic Sans MS" panose="030F0702030302020204" pitchFamily="66" charset="0"/>
              </a:rPr>
              <a:t>my friend. His name is Friday.</a:t>
            </a: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Friday </a:t>
            </a:r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is good at s</a:t>
            </a:r>
            <a:r>
              <a:rPr lang="en-US" altLang="zh-CN" sz="2800" smtClean="0">
                <a:latin typeface="Comic Sans MS" panose="030F0702030302020204" pitchFamily="66" charset="0"/>
              </a:rPr>
              <a:t>ports. He often </a:t>
            </a:r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win</a:t>
            </a:r>
            <a:r>
              <a:rPr lang="en-US" altLang="zh-CN" sz="2800" smtClean="0">
                <a:latin typeface="Comic Sans MS" panose="030F0702030302020204" pitchFamily="66" charset="0"/>
              </a:rPr>
              <a:t>s.</a:t>
            </a:r>
            <a:endParaRPr lang="zh-CN" altLang="en-US" sz="2800" smtClean="0">
              <a:latin typeface="Comic Sans MS" panose="030F0702030302020204" pitchFamily="66" charset="0"/>
            </a:endParaRPr>
          </a:p>
          <a:p>
            <a:endParaRPr lang="zh-CN" altLang="en-US" sz="2800" smtClean="0">
              <a:latin typeface="Comic Sans MS" panose="030F0702030302020204" pitchFamily="66" charset="0"/>
            </a:endParaRPr>
          </a:p>
          <a:p>
            <a:endParaRPr lang="zh-CN" altLang="en-US" sz="2800">
              <a:latin typeface="Comic Sans MS" panose="030F0702030302020204" pitchFamily="66" charset="0"/>
            </a:endParaRPr>
          </a:p>
        </p:txBody>
      </p:sp>
      <p:pic>
        <p:nvPicPr>
          <p:cNvPr id="2" name="B Read and writ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4152265" y="221175"/>
            <a:ext cx="1108075" cy="892175"/>
          </a:xfrm>
          <a:prstGeom prst="rect">
            <a:avLst/>
          </a:prstGeom>
        </p:spPr>
      </p:pic>
      <p:sp>
        <p:nvSpPr>
          <p:cNvPr id="4" name="TextBox 13"/>
          <p:cNvSpPr txBox="1"/>
          <p:nvPr>
            <p:custDataLst>
              <p:tags r:id="rId4"/>
            </p:custDataLst>
          </p:nvPr>
        </p:nvSpPr>
        <p:spPr>
          <a:xfrm>
            <a:off x="8917940" y="1675130"/>
            <a:ext cx="2505710" cy="426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</a:rPr>
              <a:t>来自他的一封信</a:t>
            </a:r>
          </a:p>
        </p:txBody>
      </p:sp>
      <p:sp>
        <p:nvSpPr>
          <p:cNvPr id="15" name="TextBox 30"/>
          <p:cNvSpPr txBox="1"/>
          <p:nvPr>
            <p:custDataLst>
              <p:tags r:id="rId5"/>
            </p:custDataLst>
          </p:nvPr>
        </p:nvSpPr>
        <p:spPr>
          <a:xfrm>
            <a:off x="6841018" y="1490539"/>
            <a:ext cx="136525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r>
              <a:rPr 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岛上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7" name="直接箭头连接符 16"/>
          <p:cNvCxnSpPr/>
          <p:nvPr>
            <p:custDataLst>
              <p:tags r:id="rId6"/>
            </p:custDataLst>
          </p:nvPr>
        </p:nvCxnSpPr>
        <p:spPr>
          <a:xfrm flipV="1">
            <a:off x="6609474" y="1793050"/>
            <a:ext cx="532130" cy="10350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0"/>
          <p:cNvSpPr txBox="1"/>
          <p:nvPr>
            <p:custDataLst>
              <p:tags r:id="rId7"/>
            </p:custDataLst>
          </p:nvPr>
        </p:nvSpPr>
        <p:spPr>
          <a:xfrm>
            <a:off x="4096966" y="3811914"/>
            <a:ext cx="1268730" cy="2990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去游泳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8">
            <a:hlinkClick r:id="rId29" action="ppaction://hlinkfile"/>
          </p:cNvPr>
          <p:cNvSpPr txBox="1"/>
          <p:nvPr/>
        </p:nvSpPr>
        <p:spPr>
          <a:xfrm>
            <a:off x="781836" y="340365"/>
            <a:ext cx="397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repeat.</a:t>
            </a:r>
          </a:p>
        </p:txBody>
      </p:sp>
      <p:cxnSp>
        <p:nvCxnSpPr>
          <p:cNvPr id="5" name="直接连接符 4"/>
          <p:cNvCxnSpPr/>
          <p:nvPr>
            <p:custDataLst>
              <p:tags r:id="rId8"/>
            </p:custDataLst>
          </p:nvPr>
        </p:nvCxnSpPr>
        <p:spPr>
          <a:xfrm>
            <a:off x="8556773" y="2442263"/>
            <a:ext cx="2964180" cy="57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>
            <p:custDataLst>
              <p:tags r:id="rId9"/>
            </p:custDataLst>
          </p:nvPr>
        </p:nvCxnSpPr>
        <p:spPr>
          <a:xfrm flipV="1">
            <a:off x="5011568" y="2888033"/>
            <a:ext cx="1917065" cy="12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10"/>
            </p:custDataLst>
          </p:nvPr>
        </p:nvCxnSpPr>
        <p:spPr>
          <a:xfrm>
            <a:off x="2542688" y="3253158"/>
            <a:ext cx="2234565" cy="317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1"/>
            </p:custDataLst>
          </p:nvPr>
        </p:nvCxnSpPr>
        <p:spPr>
          <a:xfrm>
            <a:off x="6845448" y="3290623"/>
            <a:ext cx="2244725" cy="44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2"/>
            </p:custDataLst>
          </p:nvPr>
        </p:nvCxnSpPr>
        <p:spPr>
          <a:xfrm flipV="1">
            <a:off x="9362588" y="3284908"/>
            <a:ext cx="1724025" cy="158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13"/>
            </p:custDataLst>
          </p:nvPr>
        </p:nvCxnSpPr>
        <p:spPr>
          <a:xfrm flipV="1">
            <a:off x="3727450" y="4138295"/>
            <a:ext cx="411480" cy="2603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0"/>
          <p:cNvSpPr txBox="1"/>
          <p:nvPr>
            <p:custDataLst>
              <p:tags r:id="rId14"/>
            </p:custDataLst>
          </p:nvPr>
        </p:nvSpPr>
        <p:spPr>
          <a:xfrm>
            <a:off x="3494405" y="3253105"/>
            <a:ext cx="157861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洗我的脸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30"/>
          <p:cNvSpPr txBox="1"/>
          <p:nvPr>
            <p:custDataLst>
              <p:tags r:id="rId15"/>
            </p:custDataLst>
          </p:nvPr>
        </p:nvSpPr>
        <p:spPr>
          <a:xfrm>
            <a:off x="7191375" y="3215005"/>
            <a:ext cx="136525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吃早餐</a:t>
            </a:r>
            <a:r>
              <a:rPr lang="en-US" alt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en-US" alt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TextBox 30"/>
          <p:cNvSpPr txBox="1"/>
          <p:nvPr>
            <p:custDataLst>
              <p:tags r:id="rId16"/>
            </p:custDataLst>
          </p:nvPr>
        </p:nvSpPr>
        <p:spPr>
          <a:xfrm>
            <a:off x="9489440" y="3215005"/>
            <a:ext cx="1026795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有时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17"/>
            </p:custDataLst>
          </p:nvPr>
        </p:nvCxnSpPr>
        <p:spPr>
          <a:xfrm>
            <a:off x="546883" y="3720518"/>
            <a:ext cx="2117725" cy="6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8"/>
            </p:custDataLst>
          </p:nvPr>
        </p:nvCxnSpPr>
        <p:spPr>
          <a:xfrm>
            <a:off x="1837203" y="4609518"/>
            <a:ext cx="1922780" cy="31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>
            <p:custDataLst>
              <p:tags r:id="rId19"/>
            </p:custDataLst>
          </p:nvPr>
        </p:nvSpPr>
        <p:spPr>
          <a:xfrm>
            <a:off x="625475" y="3676650"/>
            <a:ext cx="2149475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打扫我的洞穴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TextBox 30"/>
          <p:cNvSpPr txBox="1"/>
          <p:nvPr>
            <p:custDataLst>
              <p:tags r:id="rId20"/>
            </p:custDataLst>
          </p:nvPr>
        </p:nvSpPr>
        <p:spPr>
          <a:xfrm>
            <a:off x="1741805" y="5541010"/>
            <a:ext cx="136525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擅长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TextBox 30"/>
          <p:cNvSpPr txBox="1"/>
          <p:nvPr>
            <p:custDataLst>
              <p:tags r:id="rId21"/>
            </p:custDataLst>
          </p:nvPr>
        </p:nvSpPr>
        <p:spPr>
          <a:xfrm>
            <a:off x="6146165" y="5501005"/>
            <a:ext cx="136525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赢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5" name="直接连接符 34"/>
          <p:cNvCxnSpPr/>
          <p:nvPr>
            <p:custDataLst>
              <p:tags r:id="rId22"/>
            </p:custDataLst>
          </p:nvPr>
        </p:nvCxnSpPr>
        <p:spPr>
          <a:xfrm flipV="1">
            <a:off x="1562248" y="5501058"/>
            <a:ext cx="1724025" cy="1587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>
            <p:custDataLst>
              <p:tags r:id="rId23"/>
            </p:custDataLst>
          </p:nvPr>
        </p:nvCxnSpPr>
        <p:spPr>
          <a:xfrm flipV="1">
            <a:off x="6146313" y="5465498"/>
            <a:ext cx="831215" cy="355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4551122" y="1198142"/>
            <a:ext cx="21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Robin’s play</a:t>
            </a:r>
            <a:endParaRPr lang="zh-CN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2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15" grpId="0" bldLvl="0" animBg="1"/>
      <p:bldP spid="21" grpId="0" bldLvl="0" animBg="1"/>
      <p:bldP spid="25" grpId="0" bldLvl="0" animBg="1"/>
      <p:bldP spid="27" grpId="0" bldLvl="0" animBg="1"/>
      <p:bldP spid="28" grpId="0" bldLvl="0" animBg="1"/>
      <p:bldP spid="31" grpId="0" bldLvl="0" animBg="1"/>
      <p:bldP spid="32" grpId="0" bldLvl="0" animBg="1"/>
      <p:bldP spid="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860960" y="1292116"/>
            <a:ext cx="10444349" cy="43926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Robinson and Friday always get up late in the morning. 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Comic Sans MS" panose="030F0702030302020204" pitchFamily="66" charset="0"/>
              </a:rPr>
              <a:t>   </a:t>
            </a:r>
            <a:r>
              <a:rPr lang="en-US" altLang="zh-CN" sz="2800" smtClean="0">
                <a:latin typeface="Comic Sans MS" panose="030F0702030302020204" pitchFamily="66" charset="0"/>
              </a:rPr>
              <a:t>                                                                                 (    )       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Robinson only cleans his cave on Fridays.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Comic Sans MS" panose="030F0702030302020204" pitchFamily="66" charset="0"/>
              </a:rPr>
              <a:t> </a:t>
            </a:r>
            <a:r>
              <a:rPr lang="en-US" altLang="zh-CN" sz="2800" smtClean="0">
                <a:latin typeface="Comic Sans MS" panose="030F0702030302020204" pitchFamily="66" charset="0"/>
              </a:rPr>
              <a:t>                                                                                    (    )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Robinson and Friday play sports together in the afternoon.</a:t>
            </a:r>
          </a:p>
          <a:p>
            <a:pPr>
              <a:lnSpc>
                <a:spcPct val="1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                                                                                     (    )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3" name="文本框 2459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282113" y="2307897"/>
            <a:ext cx="5682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文本框 2459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53362" y="3537337"/>
            <a:ext cx="5682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文本框 2458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365238" y="4832943"/>
            <a:ext cx="79216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√</a:t>
            </a:r>
            <a:r>
              <a:rPr lang="zh-CN" altLang="en-US" sz="2800"/>
              <a:t>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8" name="文本框 8">
            <a:hlinkClick r:id="rId8" action="ppaction://hlinkfile"/>
          </p:cNvPr>
          <p:cNvSpPr txBox="1"/>
          <p:nvPr/>
        </p:nvSpPr>
        <p:spPr>
          <a:xfrm>
            <a:off x="781836" y="340365"/>
            <a:ext cx="397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Tick or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cross.</a:t>
            </a:r>
            <a:endParaRPr lang="en-US" altLang="zh-CN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>
            <p:custDataLst>
              <p:tags r:id="rId1"/>
            </p:custDataLst>
          </p:nvPr>
        </p:nvSpPr>
        <p:spPr>
          <a:xfrm>
            <a:off x="854108" y="807319"/>
            <a:ext cx="9845559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Comic Sans MS" panose="030F0702030302020204" pitchFamily="66" charset="0"/>
              </a:rPr>
              <a:t>                                      </a:t>
            </a:r>
          </a:p>
          <a:p>
            <a:pPr>
              <a:spcAft>
                <a:spcPts val="1600"/>
              </a:spcAft>
            </a:pPr>
            <a:r>
              <a:rPr lang="en-US" altLang="zh-CN" sz="2800" i="1" smtClean="0">
                <a:latin typeface="Comic Sans MS" panose="030F0702030302020204" pitchFamily="66" charset="0"/>
              </a:rPr>
              <a:t>Robin is in a play. He is Robinson Crusoe. Here is a letter from him.</a:t>
            </a:r>
          </a:p>
          <a:p>
            <a:pPr>
              <a:spcAft>
                <a:spcPts val="1600"/>
              </a:spcAft>
            </a:pPr>
            <a:r>
              <a:rPr lang="en-US" altLang="zh-CN" sz="2800" smtClean="0">
                <a:latin typeface="Comic Sans MS" panose="030F0702030302020204" pitchFamily="66" charset="0"/>
              </a:rPr>
              <a:t>My name is Robinson. I live on an island. I always </a:t>
            </a:r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get up early ev</a:t>
            </a:r>
            <a:r>
              <a:rPr lang="en-US" altLang="zh-CN" sz="2800" smtClean="0">
                <a:latin typeface="Comic Sans MS" panose="030F0702030302020204" pitchFamily="66" charset="0"/>
              </a:rPr>
              <a:t>ery day. I wash my face, and then I eat breakfast. Sometimes I clean my cave, too.</a:t>
            </a:r>
          </a:p>
          <a:p>
            <a:pPr>
              <a:spcAft>
                <a:spcPts val="1600"/>
              </a:spcAft>
            </a:pPr>
            <a:r>
              <a:rPr lang="en-US" altLang="zh-CN" sz="2800" smtClean="0">
                <a:latin typeface="Comic Sans MS" panose="030F0702030302020204" pitchFamily="66" charset="0"/>
              </a:rPr>
              <a:t>I often go swimming in the water. In the afternoon, I </a:t>
            </a:r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play sports with </a:t>
            </a:r>
            <a:r>
              <a:rPr lang="en-US" altLang="zh-CN" sz="2800" smtClean="0">
                <a:latin typeface="Comic Sans MS" panose="030F0702030302020204" pitchFamily="66" charset="0"/>
              </a:rPr>
              <a:t>my friend. His name is Friday.</a:t>
            </a:r>
          </a:p>
          <a:p>
            <a:pPr>
              <a:spcAft>
                <a:spcPts val="1600"/>
              </a:spcAft>
            </a:pPr>
            <a:r>
              <a:rPr lang="en-US" altLang="zh-CN" sz="2800" smtClean="0">
                <a:latin typeface="Comic Sans MS" panose="030F0702030302020204" pitchFamily="66" charset="0"/>
              </a:rPr>
              <a:t>Friday is good at sports. </a:t>
            </a:r>
          </a:p>
          <a:p>
            <a:pPr>
              <a:spcAft>
                <a:spcPts val="1600"/>
              </a:spcAft>
            </a:pPr>
            <a:r>
              <a:rPr lang="en-US" altLang="zh-CN" sz="2800" smtClean="0">
                <a:latin typeface="Comic Sans MS" panose="030F0702030302020204" pitchFamily="66" charset="0"/>
              </a:rPr>
              <a:t>He often wins.</a:t>
            </a:r>
            <a:endParaRPr lang="zh-CN" altLang="en-US" sz="2800" smtClean="0">
              <a:latin typeface="Comic Sans MS" panose="030F0702030302020204" pitchFamily="66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623958" y="2764843"/>
            <a:ext cx="2606351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979715" y="3182827"/>
            <a:ext cx="2404753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1"/>
          <p:cNvSpPr txBox="1"/>
          <p:nvPr/>
        </p:nvSpPr>
        <p:spPr>
          <a:xfrm>
            <a:off x="9491785" y="1681760"/>
            <a:ext cx="1754147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smtClean="0">
                <a:ln w="0"/>
                <a:solidFill>
                  <a:srgbClr val="C00000"/>
                </a:solidFill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Question1</a:t>
            </a:r>
          </a:p>
        </p:txBody>
      </p:sp>
      <p:sp>
        <p:nvSpPr>
          <p:cNvPr id="8" name="弧形 7"/>
          <p:cNvSpPr/>
          <p:nvPr/>
        </p:nvSpPr>
        <p:spPr>
          <a:xfrm rot="18124293">
            <a:off x="8514282" y="2412842"/>
            <a:ext cx="1238653" cy="341476"/>
          </a:xfrm>
          <a:prstGeom prst="arc">
            <a:avLst>
              <a:gd name="adj1" fmla="val 16200000"/>
              <a:gd name="adj2" fmla="val 21365106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979715" y="3621971"/>
            <a:ext cx="5183579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1"/>
          <p:cNvSpPr txBox="1"/>
          <p:nvPr/>
        </p:nvSpPr>
        <p:spPr>
          <a:xfrm>
            <a:off x="6818297" y="3190717"/>
            <a:ext cx="1841781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 smtClean="0">
                <a:ln w="0"/>
                <a:solidFill>
                  <a:srgbClr val="C00000"/>
                </a:solidFill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Question2</a:t>
            </a:r>
            <a:endParaRPr lang="en-US" altLang="zh-CN" sz="2400" dirty="0">
              <a:ln w="0"/>
              <a:solidFill>
                <a:srgbClr val="C00000"/>
              </a:solidFill>
              <a:latin typeface="Comic Sans MS" panose="030F0702030302020204" pitchFamily="66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弧形 15"/>
          <p:cNvSpPr/>
          <p:nvPr/>
        </p:nvSpPr>
        <p:spPr>
          <a:xfrm rot="18124293">
            <a:off x="5617270" y="2901638"/>
            <a:ext cx="1585738" cy="2284492"/>
          </a:xfrm>
          <a:prstGeom prst="arc">
            <a:avLst>
              <a:gd name="adj1" fmla="val 16200000"/>
              <a:gd name="adj2" fmla="val 21365106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6713518" y="4237519"/>
            <a:ext cx="3819895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979715" y="4676909"/>
            <a:ext cx="6818848" cy="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1"/>
          <p:cNvSpPr txBox="1"/>
          <p:nvPr/>
        </p:nvSpPr>
        <p:spPr>
          <a:xfrm>
            <a:off x="9083624" y="4650932"/>
            <a:ext cx="2019805" cy="609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400">
                <a:ln w="0"/>
                <a:solidFill>
                  <a:srgbClr val="C00000"/>
                </a:solidFill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Question</a:t>
            </a:r>
            <a:r>
              <a:rPr lang="en-US" altLang="zh-CN" sz="2400" smtClean="0">
                <a:ln w="0"/>
                <a:solidFill>
                  <a:srgbClr val="C00000"/>
                </a:solidFill>
                <a:latin typeface="Comic Sans MS" panose="030F0702030302020204" pitchFamily="66" charset="0"/>
                <a:ea typeface="微软雅黑" panose="020B0503020204020204" charset="-122"/>
                <a:sym typeface="+mn-ea"/>
              </a:rPr>
              <a:t>3</a:t>
            </a:r>
            <a:endParaRPr lang="en-US" altLang="zh-CN" sz="2400" dirty="0">
              <a:ln w="0"/>
              <a:solidFill>
                <a:srgbClr val="C00000"/>
              </a:solidFill>
              <a:latin typeface="Comic Sans MS" panose="030F0702030302020204" pitchFamily="66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2" name="弧形 21"/>
          <p:cNvSpPr/>
          <p:nvPr/>
        </p:nvSpPr>
        <p:spPr>
          <a:xfrm rot="18124293">
            <a:off x="7867210" y="4180012"/>
            <a:ext cx="1585738" cy="2284492"/>
          </a:xfrm>
          <a:prstGeom prst="arc">
            <a:avLst>
              <a:gd name="adj1" fmla="val 16200000"/>
              <a:gd name="adj2" fmla="val 21365106"/>
            </a:avLst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87747" y="617319"/>
            <a:ext cx="2109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Robin’s play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240" y="379730"/>
            <a:ext cx="10231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Write a letter to Robinson. Tell him what you often do every day.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14" cstate="print"/>
          <a:srcRect t="5685"/>
          <a:stretch>
            <a:fillRect/>
          </a:stretch>
        </p:blipFill>
        <p:spPr bwMode="auto">
          <a:xfrm>
            <a:off x="471488" y="1638795"/>
            <a:ext cx="11184600" cy="472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906026" y="2152021"/>
            <a:ext cx="9212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latin typeface="Comic Sans MS" panose="030F0702030302020204" pitchFamily="66" charset="0"/>
              </a:rPr>
              <a:t>Dear Robinson,</a:t>
            </a: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My name is ___________. I live in __________. </a:t>
            </a: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I often ____________ and ________________. </a:t>
            </a: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In the afternoon, I __________with _________.</a:t>
            </a: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I hope you can get off your island soon.</a:t>
            </a:r>
          </a:p>
          <a:p>
            <a:r>
              <a:rPr lang="en-US" altLang="zh-CN" sz="2800" smtClean="0">
                <a:latin typeface="Comic Sans MS" panose="030F0702030302020204" pitchFamily="66" charset="0"/>
              </a:rPr>
              <a:t>Yours.</a:t>
            </a:r>
          </a:p>
          <a:p>
            <a:endParaRPr lang="en-US" altLang="zh-CN" sz="2400" smtClean="0">
              <a:latin typeface="Comic Sans MS" panose="030F0702030302020204" pitchFamily="66" charset="0"/>
            </a:endParaRPr>
          </a:p>
          <a:p>
            <a:r>
              <a:rPr lang="en-US" altLang="zh-CN" sz="2400" smtClean="0">
                <a:latin typeface="Comic Sans MS" panose="030F0702030302020204" pitchFamily="66" charset="0"/>
              </a:rPr>
              <a:t>_________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3"/>
            </p:custDataLst>
          </p:nvPr>
        </p:nvSpPr>
        <p:spPr>
          <a:xfrm>
            <a:off x="2925745" y="2584101"/>
            <a:ext cx="3203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Linda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>
            <p:custDataLst>
              <p:tags r:id="rId4"/>
            </p:custDataLst>
          </p:nvPr>
        </p:nvSpPr>
        <p:spPr>
          <a:xfrm>
            <a:off x="7065665" y="2564007"/>
            <a:ext cx="1897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a city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5"/>
            </p:custDataLst>
          </p:nvPr>
        </p:nvSpPr>
        <p:spPr>
          <a:xfrm>
            <a:off x="2483618" y="3036277"/>
            <a:ext cx="22491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read books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7"/>
          <p:cNvSpPr txBox="1"/>
          <p:nvPr>
            <p:custDataLst>
              <p:tags r:id="rId6"/>
            </p:custDataLst>
          </p:nvPr>
        </p:nvSpPr>
        <p:spPr>
          <a:xfrm>
            <a:off x="5985594" y="2996084"/>
            <a:ext cx="3203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sports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18"/>
          <p:cNvSpPr txBox="1"/>
          <p:nvPr>
            <p:custDataLst>
              <p:tags r:id="rId7"/>
            </p:custDataLst>
          </p:nvPr>
        </p:nvSpPr>
        <p:spPr>
          <a:xfrm>
            <a:off x="4292321" y="3418115"/>
            <a:ext cx="2460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football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8"/>
            </p:custDataLst>
          </p:nvPr>
        </p:nvSpPr>
        <p:spPr>
          <a:xfrm>
            <a:off x="7326923" y="3478404"/>
            <a:ext cx="205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my friends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1288150" y="5033394"/>
            <a:ext cx="22893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smtClean="0">
                <a:solidFill>
                  <a:srgbClr val="FF0000"/>
                </a:solidFill>
                <a:latin typeface="Comic Sans MS" panose="030F0702030302020204" pitchFamily="66" charset="0"/>
              </a:rPr>
              <a:t>Linda</a:t>
            </a:r>
            <a:endParaRPr lang="zh-CN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" grpId="0"/>
      <p:bldP spid="3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240" y="629105"/>
            <a:ext cx="33115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tick.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508711"/>
            <a:ext cx="605641" cy="74683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782" y="2368550"/>
            <a:ext cx="10283825" cy="298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 Let's check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80893" y="575249"/>
            <a:ext cx="815744" cy="757601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5996380" y="448732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8517965" y="448732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11974" y="443268"/>
            <a:ext cx="241604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Let’s check</a:t>
            </a:r>
            <a:endParaRPr lang="zh-CN" altLang="en-US" sz="3200" b="1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9784" y="1565747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mtClean="0">
                <a:latin typeface="Comic Sans MS" panose="030F0702030302020204" pitchFamily="66" charset="0"/>
                <a:sym typeface="+mn-ea"/>
              </a:rPr>
              <a:t>What does Mike do on the weekend?</a:t>
            </a:r>
            <a:endParaRPr lang="zh-CN" altLang="en-US" sz="2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89" y="238580"/>
            <a:ext cx="8001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23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/>
          <p:cNvSpPr txBox="1"/>
          <p:nvPr>
            <p:custDataLst>
              <p:tags r:id="rId1"/>
            </p:custDataLst>
          </p:nvPr>
        </p:nvSpPr>
        <p:spPr>
          <a:xfrm>
            <a:off x="1479303" y="968620"/>
            <a:ext cx="8875981" cy="46166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Amy: Mike, let’s go swimming on the weekend.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Mike: I’m sorry. I can’t.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Amy: Why not?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Mike: I always clean my room and do </a:t>
            </a:r>
            <a:r>
              <a:rPr lang="en-US" altLang="zh-CN" sz="2800" smtClean="0">
                <a:latin typeface="Comic Sans MS" panose="030F0702030302020204" pitchFamily="66" charset="0"/>
              </a:rPr>
              <a:t>my homework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>
                <a:latin typeface="Comic Sans MS" panose="030F0702030302020204" pitchFamily="66" charset="0"/>
              </a:rPr>
              <a:t> </a:t>
            </a:r>
            <a:r>
              <a:rPr lang="en-US" altLang="zh-CN" sz="2800" smtClean="0">
                <a:latin typeface="Comic Sans MS" panose="030F0702030302020204" pitchFamily="66" charset="0"/>
              </a:rPr>
              <a:t>       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on the weekend.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Amy: OK.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latin typeface="Comic Sans MS" panose="030F0702030302020204" pitchFamily="66" charset="0"/>
              </a:rPr>
              <a:t>Mike:Have fun!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2607325" y="3568287"/>
            <a:ext cx="7154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2607325" y="4171950"/>
            <a:ext cx="24159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951138" y="274211"/>
            <a:ext cx="6086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Give answers about yourself.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951866" y="2010006"/>
            <a:ext cx="106978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altLang="zh-CN" sz="2800" smtClean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smtClean="0">
                <a:latin typeface="Comic Sans MS" panose="030F0702030302020204" pitchFamily="66" charset="0"/>
              </a:rPr>
              <a:t>1. I often _______________________.</a:t>
            </a:r>
          </a:p>
          <a:p>
            <a:pPr marL="457200" indent="-457200"/>
            <a:endParaRPr lang="en-US" altLang="zh-CN" sz="2800" smtClean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smtClean="0">
                <a:latin typeface="Comic Sans MS" panose="030F0702030302020204" pitchFamily="66" charset="0"/>
              </a:rPr>
              <a:t>2. I always _____________________________.</a:t>
            </a:r>
          </a:p>
          <a:p>
            <a:pPr marL="457200" indent="-457200"/>
            <a:endParaRPr lang="en-US" altLang="zh-CN" sz="2800" smtClean="0">
              <a:latin typeface="Comic Sans MS" panose="030F0702030302020204" pitchFamily="66" charset="0"/>
            </a:endParaRPr>
          </a:p>
          <a:p>
            <a:pPr marL="457200" indent="-457200"/>
            <a:r>
              <a:rPr lang="en-US" altLang="zh-CN" sz="2800" smtClean="0">
                <a:latin typeface="Comic Sans MS" panose="030F0702030302020204" pitchFamily="66" charset="0"/>
              </a:rPr>
              <a:t>3. I sometimes_________________________________.</a:t>
            </a: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2589735" y="2400143"/>
            <a:ext cx="534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clean my room on the weekend.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3017235" y="3271125"/>
            <a:ext cx="5566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do homework on the weekend.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3657600" y="4095610"/>
            <a:ext cx="787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go shopping with my mum on the weekend.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1138" y="1486786"/>
            <a:ext cx="56957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latin typeface="Comic Sans MS" panose="030F0702030302020204" pitchFamily="66" charset="0"/>
              </a:rPr>
              <a:t>What do you do on the weekend?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1015362" y="802534"/>
            <a:ext cx="5162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 the following words.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674961"/>
            <a:ext cx="605641" cy="746835"/>
          </a:xfrm>
          <a:prstGeom prst="rect">
            <a:avLst/>
          </a:prstGeom>
        </p:spPr>
      </p:pic>
      <p:sp>
        <p:nvSpPr>
          <p:cNvPr id="21" name="TextBox 20"/>
          <p:cNvSpPr txBox="1"/>
          <p:nvPr>
            <p:custDataLst>
              <p:tags r:id="rId3"/>
            </p:custDataLst>
          </p:nvPr>
        </p:nvSpPr>
        <p:spPr>
          <a:xfrm>
            <a:off x="1547172" y="2012690"/>
            <a:ext cx="8891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homework		sports</a:t>
            </a:r>
            <a:r>
              <a:rPr lang="en-US" altLang="zh-CN" sz="2800" smtClean="0">
                <a:latin typeface="Comic Sans MS" panose="030F0702030302020204" pitchFamily="66" charset="0"/>
              </a:rPr>
              <a:t>	  class	  running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ping-pong		the </a:t>
            </a:r>
            <a:r>
              <a:rPr lang="en-US" altLang="zh-CN" sz="2800" i="1" dirty="0" err="1" smtClean="0">
                <a:latin typeface="Comic Sans MS" panose="030F0702030302020204" pitchFamily="66" charset="0"/>
              </a:rPr>
              <a:t>pipa</a:t>
            </a:r>
            <a:r>
              <a:rPr lang="en-US" altLang="zh-CN" sz="2800" smtClean="0">
                <a:latin typeface="Comic Sans MS" panose="030F0702030302020204" pitchFamily="66" charset="0"/>
              </a:rPr>
              <a:t>	  kung fu     </a:t>
            </a:r>
            <a:r>
              <a:rPr lang="en-US" altLang="zh-CN" sz="2800" dirty="0">
                <a:latin typeface="Comic Sans MS" panose="030F0702030302020204" pitchFamily="66" charset="0"/>
              </a:rPr>
              <a:t> </a:t>
            </a:r>
            <a:r>
              <a:rPr lang="en-US" altLang="zh-CN" sz="2800" smtClean="0">
                <a:latin typeface="Comic Sans MS" panose="030F0702030302020204" pitchFamily="66" charset="0"/>
              </a:rPr>
              <a:t>dinner</a:t>
            </a:r>
            <a:endParaRPr lang="en-US" altLang="zh-CN" sz="2800" dirty="0" smtClean="0">
              <a:latin typeface="Comic Sans MS" panose="030F0702030302020204" pitchFamily="66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Comic Sans MS" panose="030F0702030302020204" pitchFamily="66" charset="0"/>
              </a:rPr>
              <a:t>swimming		shopping</a:t>
            </a:r>
            <a:r>
              <a:rPr lang="en-US" altLang="zh-CN" sz="2800" smtClean="0">
                <a:latin typeface="Comic Sans MS" panose="030F0702030302020204" pitchFamily="66" charset="0"/>
              </a:rPr>
              <a:t>	  morning      exercises</a:t>
            </a:r>
            <a:endParaRPr lang="en-US" altLang="zh-CN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8C7AF"/>
              </a:clrFrom>
              <a:clrTo>
                <a:srgbClr val="E8C7A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137" y="175505"/>
            <a:ext cx="846678" cy="7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4709859" y="312527"/>
            <a:ext cx="332815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Let’s wrap it up</a:t>
            </a:r>
            <a:endParaRPr lang="zh-CN" altLang="en-US" sz="3200" b="1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860960" y="421396"/>
            <a:ext cx="9554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Choose and write the words in the correct rows.</a:t>
            </a: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pic>
        <p:nvPicPr>
          <p:cNvPr id="4098" name="Picture 2" descr="C:\Users\Administrator\Desktop\1111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 t="47500" b="8750"/>
          <a:stretch>
            <a:fillRect/>
          </a:stretch>
        </p:blipFill>
        <p:spPr bwMode="auto">
          <a:xfrm>
            <a:off x="0" y="970063"/>
            <a:ext cx="12192000" cy="590073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>
            <p:custDataLst>
              <p:tags r:id="rId4"/>
            </p:custDataLst>
          </p:nvPr>
        </p:nvSpPr>
        <p:spPr>
          <a:xfrm>
            <a:off x="1523996" y="3343648"/>
            <a:ext cx="9520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go        </a:t>
            </a:r>
            <a:r>
              <a:rPr lang="en-US" altLang="zh-CN" sz="2400" dirty="0" err="1" smtClean="0">
                <a:latin typeface="Comic Sans MS" panose="030F0702030302020204" pitchFamily="66" charset="0"/>
              </a:rPr>
              <a:t>go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 swimming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play    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have</a:t>
            </a:r>
          </a:p>
          <a:p>
            <a:pPr marL="514350" indent="-514350">
              <a:lnSpc>
                <a:spcPct val="200000"/>
              </a:lnSpc>
            </a:pPr>
            <a:r>
              <a:rPr lang="en-US" altLang="zh-CN" sz="2400" dirty="0" smtClean="0">
                <a:latin typeface="Comic Sans MS" panose="030F0702030302020204" pitchFamily="66" charset="0"/>
              </a:rPr>
              <a:t>do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>
            <p:custDataLst>
              <p:tags r:id="rId5"/>
            </p:custDataLst>
          </p:nvPr>
        </p:nvSpPr>
        <p:spPr>
          <a:xfrm>
            <a:off x="2093797" y="2143319"/>
            <a:ext cx="8237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homework		sports		class		running</a:t>
            </a: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ping-pong		the </a:t>
            </a:r>
            <a:r>
              <a:rPr lang="en-US" altLang="zh-CN" sz="2400" i="1" dirty="0" err="1" smtClean="0">
                <a:latin typeface="Comic Sans MS" panose="030F0702030302020204" pitchFamily="66" charset="0"/>
              </a:rPr>
              <a:t>pipa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	kung fu	dinner</a:t>
            </a:r>
          </a:p>
          <a:p>
            <a:r>
              <a:rPr lang="en-US" altLang="zh-CN" sz="2400" dirty="0" smtClean="0">
                <a:latin typeface="Comic Sans MS" panose="030F0702030302020204" pitchFamily="66" charset="0"/>
              </a:rPr>
              <a:t>swimming		shopping	</a:t>
            </a:r>
            <a:r>
              <a:rPr lang="en-US" altLang="zh-CN" sz="2400" smtClean="0">
                <a:latin typeface="Comic Sans MS" panose="030F0702030302020204" pitchFamily="66" charset="0"/>
              </a:rPr>
              <a:t>morning         exercises</a:t>
            </a:r>
            <a:endParaRPr lang="en-US" altLang="zh-CN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453381" y="1114767"/>
            <a:ext cx="184731" cy="667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4657405" y="3627493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running    go shopping	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595538" y="4427645"/>
            <a:ext cx="6688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sports    play ping-pong    play the 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pipa</a:t>
            </a:r>
            <a:r>
              <a:rPr lang="en-US" altLang="zh-CN" sz="2400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2652690" y="5113451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have… class    have dinner    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2624114" y="5813543"/>
            <a:ext cx="734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homework    do kung fu    do morning exercises</a:t>
            </a:r>
            <a:endParaRPr lang="en-US" altLang="zh-CN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8"/>
          <p:cNvSpPr txBox="1"/>
          <p:nvPr/>
        </p:nvSpPr>
        <p:spPr>
          <a:xfrm>
            <a:off x="944085" y="658897"/>
            <a:ext cx="435614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Watch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the video.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4" y="496836"/>
            <a:ext cx="605641" cy="74683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7" b="97468" l="7143" r="95714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336" y="974"/>
            <a:ext cx="745054" cy="84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925647" y="294763"/>
            <a:ext cx="234070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Story time</a:t>
            </a:r>
            <a:endParaRPr lang="zh-CN" altLang="en-US" sz="3200" b="1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2127" y="1555533"/>
            <a:ext cx="6787744" cy="4515935"/>
          </a:xfrm>
          <a:prstGeom prst="rect">
            <a:avLst/>
          </a:prstGeom>
        </p:spPr>
      </p:pic>
      <p:pic>
        <p:nvPicPr>
          <p:cNvPr id="9" name="Picture 2">
            <a:hlinkClick r:id="rId7" action="ppaction://hlinkfile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2423" r="1472" b="20961"/>
          <a:stretch>
            <a:fillRect/>
          </a:stretch>
        </p:blipFill>
        <p:spPr bwMode="auto">
          <a:xfrm>
            <a:off x="2931169" y="1968445"/>
            <a:ext cx="6369462" cy="358920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2892977" cy="1068779"/>
          </a:xfrm>
          <a:prstGeom prst="rect">
            <a:avLst/>
          </a:prstGeom>
        </p:spPr>
      </p:pic>
      <p:sp>
        <p:nvSpPr>
          <p:cNvPr id="4" name="文本框 8"/>
          <p:cNvSpPr txBox="1"/>
          <p:nvPr/>
        </p:nvSpPr>
        <p:spPr>
          <a:xfrm>
            <a:off x="385035" y="341260"/>
            <a:ext cx="225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Lead in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575" y="1068779"/>
            <a:ext cx="7519368" cy="5002690"/>
          </a:xfrm>
          <a:prstGeom prst="rect">
            <a:avLst/>
          </a:prstGeom>
        </p:spPr>
      </p:pic>
      <p:pic>
        <p:nvPicPr>
          <p:cNvPr id="6" name="图片 5">
            <a:hlinkClick r:id="rId5" action="ppaction://hlinkfile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/>
          <a:srcRect l="7573"/>
          <a:stretch/>
        </p:blipFill>
        <p:spPr>
          <a:xfrm>
            <a:off x="2563470" y="1592875"/>
            <a:ext cx="7171122" cy="3975414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/>
          <p:nvPr>
            <p:custDataLst>
              <p:tags r:id="rId1"/>
            </p:custDataLst>
          </p:nvPr>
        </p:nvSpPr>
        <p:spPr>
          <a:xfrm>
            <a:off x="1502227" y="1316591"/>
            <a:ext cx="9656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1.What </a:t>
            </a:r>
            <a:r>
              <a:rPr lang="en-US" altLang="zh-CN" sz="3200">
                <a:latin typeface="Comic Sans MS" panose="030F0702030302020204" pitchFamily="66" charset="0"/>
              </a:rPr>
              <a:t>does Zip usually do on the weekend</a:t>
            </a:r>
            <a:r>
              <a:rPr lang="en-US" altLang="zh-CN" sz="3200" smtClean="0">
                <a:latin typeface="Comic Sans MS" panose="030F0702030302020204" pitchFamily="66" charset="0"/>
              </a:rPr>
              <a:t>?</a:t>
            </a:r>
          </a:p>
          <a:p>
            <a:pPr marL="457200" indent="-457200">
              <a:lnSpc>
                <a:spcPct val="150000"/>
              </a:lnSpc>
            </a:pPr>
            <a:endParaRPr lang="en-US" altLang="zh-CN" sz="3200">
              <a:latin typeface="Comic Sans MS" panose="030F0702030302020204" pitchFamily="66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2. How </a:t>
            </a:r>
            <a:r>
              <a:rPr lang="en-US" altLang="zh-CN" sz="3200">
                <a:latin typeface="Comic Sans MS" panose="030F0702030302020204" pitchFamily="66" charset="0"/>
              </a:rPr>
              <a:t>about this weekend</a:t>
            </a:r>
            <a:r>
              <a:rPr lang="en-US" altLang="zh-CN" sz="3200" smtClean="0">
                <a:latin typeface="Comic Sans MS" panose="030F0702030302020204" pitchFamily="66" charset="0"/>
              </a:rPr>
              <a:t>?</a:t>
            </a:r>
            <a:endParaRPr lang="en-US" altLang="zh-CN" sz="320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4607" y="3669287"/>
            <a:ext cx="9689305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weekend she has a show. She’ll play the </a:t>
            </a:r>
            <a:r>
              <a:rPr lang="en-US" altLang="zh-CN" sz="3200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pipa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矩形 5"/>
          <p:cNvSpPr/>
          <p:nvPr/>
        </p:nvSpPr>
        <p:spPr>
          <a:xfrm>
            <a:off x="1624607" y="2096067"/>
            <a:ext cx="5534622" cy="749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She often watches TV.</a:t>
            </a:r>
          </a:p>
        </p:txBody>
      </p:sp>
      <p:sp>
        <p:nvSpPr>
          <p:cNvPr id="12" name="文本框 8"/>
          <p:cNvSpPr txBox="1"/>
          <p:nvPr/>
        </p:nvSpPr>
        <p:spPr>
          <a:xfrm>
            <a:off x="944085" y="433272"/>
            <a:ext cx="435614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 </a:t>
            </a:r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and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answer.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4" y="259336"/>
            <a:ext cx="605641" cy="746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454756" y="2166597"/>
          <a:ext cx="11218688" cy="251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78"/>
                <a:gridCol w="1414104"/>
                <a:gridCol w="1472540"/>
                <a:gridCol w="1852551"/>
                <a:gridCol w="2113306"/>
                <a:gridCol w="1473042"/>
                <a:gridCol w="2470067"/>
              </a:tblGrid>
              <a:tr h="1135583">
                <a:tc rowSpan="2">
                  <a:txBody>
                    <a:bodyPr/>
                    <a:lstStyle/>
                    <a:p>
                      <a:r>
                        <a:rPr lang="en-US" altLang="zh-CN" sz="4000" smtClean="0">
                          <a:latin typeface="Comic Sans MS" panose="030F0702030302020204" pitchFamily="66" charset="0"/>
                        </a:rPr>
                        <a:t>I</a:t>
                      </a:r>
                      <a:endParaRPr lang="zh-CN" altLang="en-US" sz="40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Monday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Tuesday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Wednesday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Thursday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Friday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Comic Sans MS" panose="030F0702030302020204" pitchFamily="66" charset="0"/>
                        </a:rPr>
                        <a:t>weekend</a:t>
                      </a:r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  <a:tr h="137670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764050" y="1085020"/>
            <a:ext cx="5072222" cy="667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Comic Sans MS" panose="030F0702030302020204" pitchFamily="66" charset="0"/>
              </a:rPr>
              <a:t>What does Zip do every day?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944084" y="311324"/>
            <a:ext cx="8971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</a:t>
            </a:r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fill in the table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4" y="149263"/>
            <a:ext cx="605641" cy="746835"/>
          </a:xfrm>
          <a:prstGeom prst="rect">
            <a:avLst/>
          </a:prstGeom>
        </p:spPr>
      </p:pic>
      <p:pic>
        <p:nvPicPr>
          <p:cNvPr id="5" name="C Story tim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5299" y="311324"/>
            <a:ext cx="818010" cy="61379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40668" y="3583525"/>
            <a:ext cx="43427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usually collect nuts in the afternoon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5780" y="3634251"/>
            <a:ext cx="2315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often dry nuts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73835" y="3590980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eat nuts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235105" y="3528711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often watch TV</a:t>
            </a:r>
            <a:endParaRPr lang="zh-CN" alt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65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>
            <p:custDataLst>
              <p:tags r:id="rId1"/>
            </p:custDataLst>
          </p:nvPr>
        </p:nvSpPr>
        <p:spPr>
          <a:xfrm>
            <a:off x="990110" y="340365"/>
            <a:ext cx="8473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Choose the right answers.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59336"/>
            <a:ext cx="605641" cy="746835"/>
          </a:xfrm>
          <a:prstGeom prst="rect">
            <a:avLst/>
          </a:prstGeom>
        </p:spPr>
      </p:pic>
      <p:sp>
        <p:nvSpPr>
          <p:cNvPr id="4" name="TextBox 14"/>
          <p:cNvSpPr txBox="1"/>
          <p:nvPr>
            <p:custDataLst>
              <p:tags r:id="rId3"/>
            </p:custDataLst>
          </p:nvPr>
        </p:nvSpPr>
        <p:spPr>
          <a:xfrm>
            <a:off x="990110" y="1126540"/>
            <a:ext cx="8688070" cy="5410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1. The story is about _______ day.</a:t>
            </a:r>
          </a:p>
          <a:p>
            <a:endParaRPr lang="zh-CN" altLang="en-US" sz="280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    A. Zoom’s        B. Zip’s</a:t>
            </a:r>
          </a:p>
          <a:p>
            <a:endParaRPr lang="en-US" altLang="zh-CN" sz="280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2. Today is _______.</a:t>
            </a:r>
          </a:p>
          <a:p>
            <a:endParaRPr lang="en-US" altLang="zh-CN" sz="280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   A. Saturday      B. Sunday</a:t>
            </a:r>
          </a:p>
          <a:p>
            <a:endParaRPr lang="en-US" altLang="zh-CN" sz="280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3. What will Zip do this weekend?</a:t>
            </a:r>
          </a:p>
          <a:p>
            <a:endParaRPr lang="en-US" altLang="zh-CN" sz="280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smtClean="0">
                <a:solidFill>
                  <a:schemeClr val="tx1"/>
                </a:solidFill>
                <a:latin typeface="Comic Sans MS" panose="030F0702030302020204" pitchFamily="66" charset="0"/>
              </a:rPr>
              <a:t>  A. Watch TV     B. Have a show</a:t>
            </a:r>
          </a:p>
        </p:txBody>
      </p:sp>
      <p:sp>
        <p:nvSpPr>
          <p:cNvPr id="6" name="椭圆 5"/>
          <p:cNvSpPr/>
          <p:nvPr/>
        </p:nvSpPr>
        <p:spPr>
          <a:xfrm>
            <a:off x="3701560" y="1917750"/>
            <a:ext cx="747395" cy="82423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4"/>
            </p:custDataLst>
          </p:nvPr>
        </p:nvSpPr>
        <p:spPr>
          <a:xfrm>
            <a:off x="990110" y="3594150"/>
            <a:ext cx="969645" cy="85280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732040" y="5357545"/>
            <a:ext cx="814070" cy="7080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9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58139" y="1118225"/>
            <a:ext cx="1097941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Zip: It’s </a:t>
            </a:r>
            <a:r>
              <a:rPr lang="en-US" altLang="zh-CN" sz="2400">
                <a:latin typeface="Comic Sans MS" panose="030F0702030302020204" pitchFamily="66" charset="0"/>
              </a:rPr>
              <a:t>Saturday now. Zoom, I’m always very busy</a:t>
            </a:r>
            <a:r>
              <a:rPr lang="en-US" altLang="zh-CN" sz="2400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Zoom: Why?</a:t>
            </a:r>
          </a:p>
          <a:p>
            <a:r>
              <a:rPr lang="en-US" altLang="zh-CN" sz="2400" smtClean="0">
                <a:latin typeface="Comic Sans MS" panose="030F0702030302020204" pitchFamily="66" charset="0"/>
              </a:rPr>
              <a:t>   Zip</a:t>
            </a:r>
            <a:r>
              <a:rPr lang="en-US" altLang="zh-CN" sz="2400">
                <a:latin typeface="Comic Sans MS" panose="030F0702030302020204" pitchFamily="66" charset="0"/>
              </a:rPr>
              <a:t>: </a:t>
            </a:r>
            <a:r>
              <a:rPr lang="en-US" altLang="zh-CN" sz="2400" smtClean="0">
                <a:latin typeface="Comic Sans MS" panose="030F0702030302020204" pitchFamily="66" charset="0"/>
              </a:rPr>
              <a:t>Let </a:t>
            </a:r>
            <a:r>
              <a:rPr lang="en-US" altLang="zh-CN" sz="2400">
                <a:latin typeface="Comic Sans MS" panose="030F0702030302020204" pitchFamily="66" charset="0"/>
              </a:rPr>
              <a:t>me see. From Monday to Wednesday, I usually </a:t>
            </a:r>
            <a:r>
              <a:rPr lang="en-US" altLang="zh-CN" sz="2400" smtClean="0">
                <a:latin typeface="Comic Sans MS" panose="030F0702030302020204" pitchFamily="66" charset="0"/>
              </a:rPr>
              <a:t>collect </a:t>
            </a:r>
            <a:r>
              <a:rPr lang="en-US" altLang="zh-CN" sz="2400">
                <a:latin typeface="Comic Sans MS" panose="030F0702030302020204" pitchFamily="66" charset="0"/>
              </a:rPr>
              <a:t>nuts in the afternoon.</a:t>
            </a:r>
          </a:p>
          <a:p>
            <a:pPr>
              <a:spcAft>
                <a:spcPts val="1200"/>
              </a:spcAft>
            </a:pPr>
            <a:r>
              <a:rPr lang="en-US" altLang="zh-CN" sz="2400">
                <a:latin typeface="Comic Sans MS" panose="030F0702030302020204" pitchFamily="66" charset="0"/>
              </a:rPr>
              <a:t>Zoom: </a:t>
            </a:r>
            <a:r>
              <a:rPr lang="en-US" altLang="zh-CN" sz="2400" smtClean="0">
                <a:latin typeface="Comic Sans MS" panose="030F0702030302020204" pitchFamily="66" charset="0"/>
              </a:rPr>
              <a:t>What </a:t>
            </a:r>
            <a:r>
              <a:rPr lang="en-US" altLang="zh-CN" sz="2400">
                <a:latin typeface="Comic Sans MS" panose="030F0702030302020204" pitchFamily="66" charset="0"/>
              </a:rPr>
              <a:t>else?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Zip</a:t>
            </a:r>
            <a:r>
              <a:rPr lang="en-US" altLang="zh-CN" sz="2400">
                <a:latin typeface="Comic Sans MS" panose="030F0702030302020204" pitchFamily="66" charset="0"/>
              </a:rPr>
              <a:t>: </a:t>
            </a:r>
            <a:r>
              <a:rPr lang="en-US" altLang="zh-CN" sz="2400" smtClean="0">
                <a:latin typeface="Comic Sans MS" panose="030F0702030302020204" pitchFamily="66" charset="0"/>
              </a:rPr>
              <a:t>On </a:t>
            </a:r>
            <a:r>
              <a:rPr lang="en-US" altLang="zh-CN" sz="2400">
                <a:latin typeface="Comic Sans MS" panose="030F0702030302020204" pitchFamily="66" charset="0"/>
              </a:rPr>
              <a:t>Thursday, I often dry my nuts in the sun.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Zip: On </a:t>
            </a:r>
            <a:r>
              <a:rPr lang="en-US" altLang="zh-CN" sz="2400">
                <a:latin typeface="Comic Sans MS" panose="030F0702030302020204" pitchFamily="66" charset="0"/>
              </a:rPr>
              <a:t>Friday, I eat nuts with my friends</a:t>
            </a:r>
            <a:r>
              <a:rPr lang="en-US" altLang="zh-CN" sz="2400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zh-CN" sz="2400">
                <a:latin typeface="Comic Sans MS" panose="030F0702030302020204" pitchFamily="66" charset="0"/>
              </a:rPr>
              <a:t>Zoom: </a:t>
            </a:r>
            <a:r>
              <a:rPr lang="en-US" altLang="zh-CN" sz="2400" smtClean="0">
                <a:latin typeface="Comic Sans MS" panose="030F0702030302020204" pitchFamily="66" charset="0"/>
              </a:rPr>
              <a:t>What </a:t>
            </a:r>
            <a:r>
              <a:rPr lang="en-US" altLang="zh-CN" sz="2400">
                <a:latin typeface="Comic Sans MS" panose="030F0702030302020204" pitchFamily="66" charset="0"/>
              </a:rPr>
              <a:t>do you usually do on the weekend</a:t>
            </a:r>
            <a:r>
              <a:rPr lang="en-US" altLang="zh-CN" sz="240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2400" smtClean="0">
                <a:latin typeface="Comic Sans MS" panose="030F0702030302020204" pitchFamily="66" charset="0"/>
              </a:rPr>
              <a:t>    Zip: I </a:t>
            </a:r>
            <a:r>
              <a:rPr lang="en-US" altLang="zh-CN" sz="2400">
                <a:latin typeface="Comic Sans MS" panose="030F0702030302020204" pitchFamily="66" charset="0"/>
              </a:rPr>
              <a:t>often watch TV, but this weekend I have a </a:t>
            </a:r>
            <a:r>
              <a:rPr lang="en-US" altLang="zh-CN" sz="2400" smtClean="0">
                <a:latin typeface="Comic Sans MS" panose="030F0702030302020204" pitchFamily="66" charset="0"/>
              </a:rPr>
              <a:t>show.I’ll </a:t>
            </a:r>
            <a:r>
              <a:rPr lang="en-US" altLang="zh-CN" sz="2400">
                <a:latin typeface="Comic Sans MS" panose="030F0702030302020204" pitchFamily="66" charset="0"/>
              </a:rPr>
              <a:t>play the </a:t>
            </a:r>
            <a:r>
              <a:rPr lang="en-US" altLang="zh-CN" sz="2400" i="1">
                <a:latin typeface="Comic Sans MS" panose="030F0702030302020204" pitchFamily="66" charset="0"/>
              </a:rPr>
              <a:t>pipa</a:t>
            </a:r>
            <a:r>
              <a:rPr lang="en-US" altLang="zh-CN" sz="2400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Zoom: When?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 Zip: Saturday</a:t>
            </a:r>
            <a:r>
              <a:rPr lang="en-US" altLang="zh-CN" sz="2400">
                <a:latin typeface="Comic Sans MS" panose="030F0702030302020204" pitchFamily="66" charset="0"/>
              </a:rPr>
              <a:t>, at 12 o’clock. Oh, no</a:t>
            </a:r>
            <a:r>
              <a:rPr lang="en-US" altLang="zh-CN" sz="2400" smtClean="0">
                <a:latin typeface="Comic Sans MS" panose="030F0702030302020204" pitchFamily="66" charset="0"/>
              </a:rPr>
              <a:t>!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pic>
        <p:nvPicPr>
          <p:cNvPr id="8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" t="2423" r="1472" b="20961"/>
          <a:stretch>
            <a:fillRect/>
          </a:stretch>
        </p:blipFill>
        <p:spPr bwMode="auto">
          <a:xfrm>
            <a:off x="8174732" y="2798681"/>
            <a:ext cx="3255947" cy="1834735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8"/>
          <p:cNvSpPr txBox="1"/>
          <p:nvPr/>
        </p:nvSpPr>
        <p:spPr>
          <a:xfrm>
            <a:off x="867587" y="314177"/>
            <a:ext cx="3626008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Play </a:t>
            </a:r>
            <a:r>
              <a:rPr lang="en-US" altLang="zh-CN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in </a:t>
            </a:r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roles.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211836"/>
            <a:ext cx="605641" cy="746835"/>
          </a:xfrm>
          <a:prstGeom prst="rect">
            <a:avLst/>
          </a:prstGeom>
        </p:spPr>
      </p:pic>
      <p:pic>
        <p:nvPicPr>
          <p:cNvPr id="9" name="C Story time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90852" y="344875"/>
            <a:ext cx="818010" cy="6137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0030" y="714892"/>
            <a:ext cx="9785269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Zip: It’s </a:t>
            </a:r>
            <a:r>
              <a:rPr lang="en-US" altLang="zh-CN" sz="2400">
                <a:latin typeface="Comic Sans MS" panose="030F0702030302020204" pitchFamily="66" charset="0"/>
              </a:rPr>
              <a:t>Saturday now. Zoom, I’m always very busy</a:t>
            </a:r>
            <a:r>
              <a:rPr lang="en-US" altLang="zh-CN" sz="2400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Zoom: Why?</a:t>
            </a:r>
          </a:p>
          <a:p>
            <a:r>
              <a:rPr lang="en-US" altLang="zh-CN" sz="2400" smtClean="0">
                <a:latin typeface="Comic Sans MS" panose="030F0702030302020204" pitchFamily="66" charset="0"/>
              </a:rPr>
              <a:t>   Zip</a:t>
            </a:r>
            <a:r>
              <a:rPr lang="en-US" altLang="zh-CN" sz="2400">
                <a:latin typeface="Comic Sans MS" panose="030F0702030302020204" pitchFamily="66" charset="0"/>
              </a:rPr>
              <a:t>: </a:t>
            </a:r>
            <a:r>
              <a:rPr lang="en-US" altLang="zh-CN" sz="2400" smtClean="0">
                <a:latin typeface="Comic Sans MS" panose="030F0702030302020204" pitchFamily="66" charset="0"/>
              </a:rPr>
              <a:t>Let </a:t>
            </a:r>
            <a:r>
              <a:rPr lang="en-US" altLang="zh-CN" sz="2400">
                <a:latin typeface="Comic Sans MS" panose="030F0702030302020204" pitchFamily="66" charset="0"/>
              </a:rPr>
              <a:t>me see. From Monday to Wednesday, I usually </a:t>
            </a:r>
            <a:endParaRPr lang="en-US" altLang="zh-CN" sz="2400" smtClean="0">
              <a:latin typeface="Comic Sans MS" panose="030F0702030302020204" pitchFamily="66" charset="0"/>
            </a:endParaRPr>
          </a:p>
          <a:p>
            <a:pPr>
              <a:spcAft>
                <a:spcPts val="1200"/>
              </a:spcAft>
            </a:pPr>
            <a:r>
              <a:rPr lang="en-US" altLang="zh-CN" sz="2400">
                <a:latin typeface="Comic Sans MS" panose="030F0702030302020204" pitchFamily="66" charset="0"/>
              </a:rPr>
              <a:t> </a:t>
            </a:r>
            <a:r>
              <a:rPr lang="en-US" altLang="zh-CN" sz="2400" smtClean="0">
                <a:latin typeface="Comic Sans MS" panose="030F0702030302020204" pitchFamily="66" charset="0"/>
              </a:rPr>
              <a:t>         collect </a:t>
            </a:r>
            <a:r>
              <a:rPr lang="en-US" altLang="zh-CN" sz="2400">
                <a:latin typeface="Comic Sans MS" panose="030F0702030302020204" pitchFamily="66" charset="0"/>
              </a:rPr>
              <a:t>nuts in the afternoon.</a:t>
            </a:r>
          </a:p>
          <a:p>
            <a:pPr>
              <a:spcAft>
                <a:spcPts val="1200"/>
              </a:spcAft>
            </a:pPr>
            <a:r>
              <a:rPr lang="en-US" altLang="zh-CN" sz="2400">
                <a:latin typeface="Comic Sans MS" panose="030F0702030302020204" pitchFamily="66" charset="0"/>
              </a:rPr>
              <a:t>Zoom: </a:t>
            </a:r>
            <a:r>
              <a:rPr lang="en-US" altLang="zh-CN" sz="2400" smtClean="0">
                <a:latin typeface="Comic Sans MS" panose="030F0702030302020204" pitchFamily="66" charset="0"/>
              </a:rPr>
              <a:t>What </a:t>
            </a:r>
            <a:r>
              <a:rPr lang="en-US" altLang="zh-CN" sz="2400">
                <a:latin typeface="Comic Sans MS" panose="030F0702030302020204" pitchFamily="66" charset="0"/>
              </a:rPr>
              <a:t>else?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Zip</a:t>
            </a:r>
            <a:r>
              <a:rPr lang="en-US" altLang="zh-CN" sz="2400">
                <a:latin typeface="Comic Sans MS" panose="030F0702030302020204" pitchFamily="66" charset="0"/>
              </a:rPr>
              <a:t>: </a:t>
            </a:r>
            <a:r>
              <a:rPr lang="en-US" altLang="zh-CN" sz="2400" smtClean="0">
                <a:latin typeface="Comic Sans MS" panose="030F0702030302020204" pitchFamily="66" charset="0"/>
              </a:rPr>
              <a:t>On </a:t>
            </a:r>
            <a:r>
              <a:rPr lang="en-US" altLang="zh-CN" sz="2400">
                <a:latin typeface="Comic Sans MS" panose="030F0702030302020204" pitchFamily="66" charset="0"/>
              </a:rPr>
              <a:t>Thursday, I often dry my nuts in the sun.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Zip: On </a:t>
            </a:r>
            <a:r>
              <a:rPr lang="en-US" altLang="zh-CN" sz="2400">
                <a:latin typeface="Comic Sans MS" panose="030F0702030302020204" pitchFamily="66" charset="0"/>
              </a:rPr>
              <a:t>Friday, I eat nuts with my friends</a:t>
            </a:r>
            <a:r>
              <a:rPr lang="en-US" altLang="zh-CN" sz="2400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zh-CN" sz="2400">
                <a:latin typeface="Comic Sans MS" panose="030F0702030302020204" pitchFamily="66" charset="0"/>
              </a:rPr>
              <a:t>Zoom: </a:t>
            </a:r>
            <a:r>
              <a:rPr lang="en-US" altLang="zh-CN" sz="2400" smtClean="0">
                <a:latin typeface="Comic Sans MS" panose="030F0702030302020204" pitchFamily="66" charset="0"/>
              </a:rPr>
              <a:t>What </a:t>
            </a:r>
            <a:r>
              <a:rPr lang="en-US" altLang="zh-CN" sz="2400">
                <a:latin typeface="Comic Sans MS" panose="030F0702030302020204" pitchFamily="66" charset="0"/>
              </a:rPr>
              <a:t>do you usually do on the weekend</a:t>
            </a:r>
            <a:r>
              <a:rPr lang="en-US" altLang="zh-CN" sz="240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2400" smtClean="0">
                <a:latin typeface="Comic Sans MS" panose="030F0702030302020204" pitchFamily="66" charset="0"/>
              </a:rPr>
              <a:t>    Zip: I </a:t>
            </a:r>
            <a:r>
              <a:rPr lang="en-US" altLang="zh-CN" sz="2400">
                <a:latin typeface="Comic Sans MS" panose="030F0702030302020204" pitchFamily="66" charset="0"/>
              </a:rPr>
              <a:t>often watch TV, but this weekend I have a show</a:t>
            </a:r>
            <a:r>
              <a:rPr lang="en-US" altLang="zh-CN" sz="2400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zh-CN" sz="2400">
                <a:latin typeface="Comic Sans MS" panose="030F0702030302020204" pitchFamily="66" charset="0"/>
              </a:rPr>
              <a:t> </a:t>
            </a:r>
            <a:r>
              <a:rPr lang="en-US" altLang="zh-CN" sz="2400" smtClean="0">
                <a:latin typeface="Comic Sans MS" panose="030F0702030302020204" pitchFamily="66" charset="0"/>
              </a:rPr>
              <a:t>          I’ll </a:t>
            </a:r>
            <a:r>
              <a:rPr lang="en-US" altLang="zh-CN" sz="2400">
                <a:latin typeface="Comic Sans MS" panose="030F0702030302020204" pitchFamily="66" charset="0"/>
              </a:rPr>
              <a:t>play the </a:t>
            </a:r>
            <a:r>
              <a:rPr lang="en-US" altLang="zh-CN" sz="2400" i="1">
                <a:latin typeface="Comic Sans MS" panose="030F0702030302020204" pitchFamily="66" charset="0"/>
              </a:rPr>
              <a:t>pipa</a:t>
            </a:r>
            <a:r>
              <a:rPr lang="en-US" altLang="zh-CN" sz="2400" smtClean="0">
                <a:latin typeface="Comic Sans MS" panose="030F0702030302020204" pitchFamily="66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Zoom: When?</a:t>
            </a:r>
          </a:p>
          <a:p>
            <a:pPr>
              <a:spcAft>
                <a:spcPts val="1200"/>
              </a:spcAft>
            </a:pPr>
            <a:r>
              <a:rPr lang="en-US" altLang="zh-CN" sz="2400" smtClean="0">
                <a:latin typeface="Comic Sans MS" panose="030F0702030302020204" pitchFamily="66" charset="0"/>
              </a:rPr>
              <a:t>    Zip: Saturday</a:t>
            </a:r>
            <a:r>
              <a:rPr lang="en-US" altLang="zh-CN" sz="2400">
                <a:latin typeface="Comic Sans MS" panose="030F0702030302020204" pitchFamily="66" charset="0"/>
              </a:rPr>
              <a:t>, at 12 o’clock. Oh, no</a:t>
            </a:r>
            <a:r>
              <a:rPr lang="en-US" altLang="zh-CN" sz="2400" smtClean="0">
                <a:latin typeface="Comic Sans MS" panose="030F0702030302020204" pitchFamily="66" charset="0"/>
              </a:rPr>
              <a:t>!</a:t>
            </a:r>
            <a:endParaRPr lang="zh-CN" altLang="en-US" sz="2400">
              <a:latin typeface="Comic Sans MS" panose="030F0702030302020204" pitchFamily="66" charset="0"/>
            </a:endParaRPr>
          </a:p>
        </p:txBody>
      </p:sp>
      <p:sp>
        <p:nvSpPr>
          <p:cNvPr id="3" name="文本框 8"/>
          <p:cNvSpPr txBox="1"/>
          <p:nvPr/>
        </p:nvSpPr>
        <p:spPr>
          <a:xfrm>
            <a:off x="944084" y="263824"/>
            <a:ext cx="3924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repeat.</a:t>
            </a:r>
            <a:endParaRPr lang="en-US" altLang="zh-CN" sz="320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4" y="101763"/>
            <a:ext cx="605641" cy="746835"/>
          </a:xfrm>
          <a:prstGeom prst="rect">
            <a:avLst/>
          </a:prstGeom>
        </p:spPr>
      </p:pic>
      <p:pic>
        <p:nvPicPr>
          <p:cNvPr id="6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664" end="38916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1451" y="1647701"/>
            <a:ext cx="619125" cy="619125"/>
          </a:xfrm>
          <a:prstGeom prst="rect">
            <a:avLst/>
          </a:prstGeom>
        </p:spPr>
      </p:pic>
      <p:pic>
        <p:nvPicPr>
          <p:cNvPr id="7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86" end="36671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6811" y="2526253"/>
            <a:ext cx="619125" cy="619125"/>
          </a:xfrm>
          <a:prstGeom prst="rect">
            <a:avLst/>
          </a:prstGeom>
        </p:spPr>
      </p:pic>
      <p:pic>
        <p:nvPicPr>
          <p:cNvPr id="8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31" end="31993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1451" y="3058065"/>
            <a:ext cx="619125" cy="619125"/>
          </a:xfrm>
          <a:prstGeom prst="rect">
            <a:avLst/>
          </a:prstGeom>
        </p:spPr>
      </p:pic>
      <p:pic>
        <p:nvPicPr>
          <p:cNvPr id="9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83" end="27877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7621" y="3555682"/>
            <a:ext cx="619125" cy="619125"/>
          </a:xfrm>
          <a:prstGeom prst="rect">
            <a:avLst/>
          </a:prstGeom>
        </p:spPr>
      </p:pic>
      <p:pic>
        <p:nvPicPr>
          <p:cNvPr id="10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8625" end="24323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8685" y="4174807"/>
            <a:ext cx="619125" cy="619125"/>
          </a:xfrm>
          <a:prstGeom prst="rect">
            <a:avLst/>
          </a:prstGeom>
        </p:spPr>
      </p:pic>
      <p:pic>
        <p:nvPicPr>
          <p:cNvPr id="11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367" end="16652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11717" y="4661478"/>
            <a:ext cx="619125" cy="619125"/>
          </a:xfrm>
          <a:prstGeom prst="rect">
            <a:avLst/>
          </a:prstGeom>
        </p:spPr>
      </p:pic>
      <p:pic>
        <p:nvPicPr>
          <p:cNvPr id="12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663" end="14594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4311" y="5518425"/>
            <a:ext cx="619125" cy="619125"/>
          </a:xfrm>
          <a:prstGeom prst="rect">
            <a:avLst/>
          </a:prstGeom>
        </p:spPr>
      </p:pic>
      <p:pic>
        <p:nvPicPr>
          <p:cNvPr id="13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534" end="10478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13956" y="6004390"/>
            <a:ext cx="619125" cy="619125"/>
          </a:xfrm>
          <a:prstGeom prst="rect">
            <a:avLst/>
          </a:prstGeom>
        </p:spPr>
      </p:pic>
      <p:pic>
        <p:nvPicPr>
          <p:cNvPr id="14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16" end="47148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44309" y="667392"/>
            <a:ext cx="619125" cy="619125"/>
          </a:xfrm>
          <a:prstGeom prst="rect">
            <a:avLst/>
          </a:prstGeom>
        </p:spPr>
      </p:pic>
      <p:pic>
        <p:nvPicPr>
          <p:cNvPr id="15" name="C Story time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54" end="45838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14619" y="1139433"/>
            <a:ext cx="619125" cy="619125"/>
          </a:xfrm>
          <a:prstGeom prst="rect">
            <a:avLst/>
          </a:prstGeom>
        </p:spPr>
      </p:pic>
      <p:sp>
        <p:nvSpPr>
          <p:cNvPr id="5" name="TextBox 30"/>
          <p:cNvSpPr txBox="1"/>
          <p:nvPr>
            <p:custDataLst>
              <p:tags r:id="rId3"/>
            </p:custDataLst>
          </p:nvPr>
        </p:nvSpPr>
        <p:spPr>
          <a:xfrm>
            <a:off x="3924003" y="2424074"/>
            <a:ext cx="1889760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还有别的吗？</a:t>
            </a:r>
            <a:endParaRPr lang="zh-CN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flipV="1">
            <a:off x="3848883" y="2139064"/>
            <a:ext cx="2388144" cy="31116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>
            <p:custDataLst>
              <p:tags r:id="rId5"/>
            </p:custDataLst>
          </p:nvPr>
        </p:nvCxnSpPr>
        <p:spPr>
          <a:xfrm flipV="1">
            <a:off x="2086123" y="3056943"/>
            <a:ext cx="1917065" cy="12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>
            <p:custDataLst>
              <p:tags r:id="rId6"/>
            </p:custDataLst>
          </p:nvPr>
        </p:nvCxnSpPr>
        <p:spPr>
          <a:xfrm flipV="1">
            <a:off x="2086123" y="3550973"/>
            <a:ext cx="1762760" cy="374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0"/>
          <p:cNvSpPr txBox="1"/>
          <p:nvPr>
            <p:custDataLst>
              <p:tags r:id="rId7"/>
            </p:custDataLst>
          </p:nvPr>
        </p:nvSpPr>
        <p:spPr>
          <a:xfrm>
            <a:off x="5858510" y="2413635"/>
            <a:ext cx="2411095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星期前面用</a:t>
            </a:r>
            <a:r>
              <a:rPr lang="en-US" alt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on</a:t>
            </a:r>
            <a:endParaRPr lang="en-US" alt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30"/>
          <p:cNvSpPr txBox="1"/>
          <p:nvPr>
            <p:custDataLst>
              <p:tags r:id="rId8"/>
            </p:custDataLst>
          </p:nvPr>
        </p:nvSpPr>
        <p:spPr>
          <a:xfrm>
            <a:off x="4373245" y="1298575"/>
            <a:ext cx="2052955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endParaRPr lang="en-US" alt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5" name="直接箭头连接符 24"/>
          <p:cNvCxnSpPr/>
          <p:nvPr>
            <p:custDataLst>
              <p:tags r:id="rId9"/>
            </p:custDataLst>
          </p:nvPr>
        </p:nvCxnSpPr>
        <p:spPr>
          <a:xfrm>
            <a:off x="5960559" y="3575738"/>
            <a:ext cx="2733065" cy="2188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10"/>
            </p:custDataLst>
          </p:nvPr>
        </p:nvCxnSpPr>
        <p:spPr>
          <a:xfrm flipV="1">
            <a:off x="3924003" y="2835815"/>
            <a:ext cx="2108661" cy="5318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23" idx="1"/>
          </p:cNvCxnSpPr>
          <p:nvPr>
            <p:custDataLst>
              <p:tags r:id="rId11"/>
            </p:custDataLst>
          </p:nvPr>
        </p:nvCxnSpPr>
        <p:spPr>
          <a:xfrm flipV="1">
            <a:off x="4093223" y="1529927"/>
            <a:ext cx="280035" cy="35750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>
            <p:custDataLst>
              <p:tags r:id="rId12"/>
            </p:custDataLst>
          </p:nvPr>
        </p:nvCxnSpPr>
        <p:spPr>
          <a:xfrm>
            <a:off x="5303668" y="3550973"/>
            <a:ext cx="554990" cy="2476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>
            <p:custDataLst>
              <p:tags r:id="rId13"/>
            </p:custDataLst>
          </p:nvPr>
        </p:nvCxnSpPr>
        <p:spPr>
          <a:xfrm flipV="1">
            <a:off x="7594748" y="5189273"/>
            <a:ext cx="1917065" cy="12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0"/>
          <p:cNvSpPr txBox="1"/>
          <p:nvPr>
            <p:custDataLst>
              <p:tags r:id="rId14"/>
            </p:custDataLst>
          </p:nvPr>
        </p:nvSpPr>
        <p:spPr>
          <a:xfrm>
            <a:off x="7428230" y="5247998"/>
            <a:ext cx="4359275" cy="766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有一场演出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show.n.</a:t>
            </a:r>
          </a:p>
          <a:p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show. v.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给</a:t>
            </a:r>
            <a:r>
              <a:rPr lang="en-US" alt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……</a:t>
            </a:r>
            <a:r>
              <a:rPr lang="zh-CN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</a:p>
        </p:txBody>
      </p:sp>
      <p:sp>
        <p:nvSpPr>
          <p:cNvPr id="33" name="TextBox 30"/>
          <p:cNvSpPr txBox="1"/>
          <p:nvPr>
            <p:custDataLst>
              <p:tags r:id="rId15"/>
            </p:custDataLst>
          </p:nvPr>
        </p:nvSpPr>
        <p:spPr>
          <a:xfrm>
            <a:off x="8693624" y="3101721"/>
            <a:ext cx="2402205" cy="1035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v.</a:t>
            </a:r>
            <a:r>
              <a:rPr 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弄干，变干</a:t>
            </a:r>
            <a:endParaRPr lang="zh-CN" sz="2400" b="1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en-US" alt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adj.</a:t>
            </a:r>
            <a:r>
              <a:rPr lang="zh-CN" alt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干燥的</a:t>
            </a:r>
            <a:endParaRPr lang="zh-CN" alt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34" name="直接连接符 33"/>
          <p:cNvCxnSpPr/>
          <p:nvPr>
            <p:custDataLst>
              <p:tags r:id="rId16"/>
            </p:custDataLst>
          </p:nvPr>
        </p:nvCxnSpPr>
        <p:spPr>
          <a:xfrm>
            <a:off x="5511313" y="4658413"/>
            <a:ext cx="2260600" cy="127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0"/>
          <p:cNvSpPr txBox="1"/>
          <p:nvPr>
            <p:custDataLst>
              <p:tags r:id="rId17"/>
            </p:custDataLst>
          </p:nvPr>
        </p:nvSpPr>
        <p:spPr>
          <a:xfrm>
            <a:off x="7903845" y="4175125"/>
            <a:ext cx="1297940" cy="544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b="1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在周末</a:t>
            </a:r>
            <a:endParaRPr lang="zh-CN" sz="24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2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3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69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2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6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7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55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74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22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4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bldLvl="0" animBg="1"/>
      <p:bldP spid="21" grpId="0" bldLvl="0" animBg="1"/>
      <p:bldP spid="23" grpId="0" bldLvl="0" animBg="1"/>
      <p:bldP spid="32" grpId="0" bldLvl="0" animBg="1"/>
      <p:bldP spid="33" grpId="0" bldLvl="0" animBg="1"/>
      <p:bldP spid="3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1"/>
          <p:cNvSpPr/>
          <p:nvPr/>
        </p:nvSpPr>
        <p:spPr>
          <a:xfrm>
            <a:off x="2390457" y="1128166"/>
            <a:ext cx="7411085" cy="4180115"/>
          </a:xfrm>
          <a:prstGeom prst="roundRect">
            <a:avLst>
              <a:gd name="adj" fmla="val 6973"/>
            </a:avLst>
          </a:prstGeom>
          <a:solidFill>
            <a:schemeClr val="lt1">
              <a:alpha val="69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03016" y="1536071"/>
            <a:ext cx="3318933" cy="818727"/>
            <a:chOff x="3719" y="1701"/>
            <a:chExt cx="3920" cy="967"/>
          </a:xfrm>
        </p:grpSpPr>
        <p:pic>
          <p:nvPicPr>
            <p:cNvPr id="4" name="图片 3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719" y="1701"/>
              <a:ext cx="3920" cy="96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163" y="1846"/>
              <a:ext cx="3032" cy="78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3735" b="1" dirty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流利地朗读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086063" y="2836964"/>
            <a:ext cx="3648287" cy="818727"/>
            <a:chOff x="4128" y="2991"/>
            <a:chExt cx="4309" cy="967"/>
          </a:xfrm>
        </p:grpSpPr>
        <p:pic>
          <p:nvPicPr>
            <p:cNvPr id="7" name="图片 6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4128" y="2991"/>
              <a:ext cx="4309" cy="967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128" y="3117"/>
              <a:ext cx="3832" cy="7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defTabSz="914400" fontAlgn="base">
                <a:buClrTx/>
                <a:buSzTx/>
                <a:buFontTx/>
                <a:defRPr/>
              </a:pPr>
              <a:r>
                <a:rPr kumimoji="1" lang="zh-CN" altLang="en-US" sz="3735" b="1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流利</a:t>
              </a:r>
              <a:r>
                <a:rPr kumimoji="1" lang="zh-CN" altLang="en-US" sz="3735" b="1" smtClean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地表演</a:t>
              </a:r>
              <a:endParaRPr kumimoji="1" lang="zh-CN" altLang="en-US" sz="3735" b="1" dirty="0">
                <a:ln>
                  <a:noFill/>
                </a:ln>
                <a:solidFill>
                  <a:srgbClr val="1F1F20"/>
                </a:solidFill>
                <a:effectLst/>
                <a:latin typeface="Comic Sans MS" panose="030F0702030302020204" pitchFamily="66" charset="0"/>
                <a:ea typeface="黑体" panose="02010609060101010101" pitchFamily="49" charset="-122"/>
                <a:sym typeface="+mn-ea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32446" y="4137857"/>
            <a:ext cx="4460240" cy="818727"/>
            <a:chOff x="3026" y="4137"/>
            <a:chExt cx="5268" cy="967"/>
          </a:xfrm>
        </p:grpSpPr>
        <p:pic>
          <p:nvPicPr>
            <p:cNvPr id="10" name="图片 9" descr="框图"/>
            <p:cNvPicPr>
              <a:picLocks noChangeAspect="1"/>
            </p:cNvPicPr>
            <p:nvPr/>
          </p:nvPicPr>
          <p:blipFill>
            <a:blip r:embed="rId2">
              <a:alphaModFix amt="60000"/>
            </a:blip>
            <a:srcRect l="4371" t="2272" r="55031" b="90147"/>
            <a:stretch>
              <a:fillRect/>
            </a:stretch>
          </p:blipFill>
          <p:spPr>
            <a:xfrm>
              <a:off x="3031" y="4137"/>
              <a:ext cx="5263" cy="967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3026" y="4304"/>
              <a:ext cx="4375" cy="78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 defTabSz="914400" fontAlgn="base">
                <a:buClrTx/>
                <a:buSzTx/>
                <a:buFontTx/>
                <a:defRPr/>
              </a:pPr>
              <a:r>
                <a:rPr kumimoji="1" lang="zh-CN" altLang="en-US" sz="3735" b="1" dirty="0">
                  <a:ln>
                    <a:noFill/>
                  </a:ln>
                  <a:solidFill>
                    <a:srgbClr val="1F1F20"/>
                  </a:solidFill>
                  <a:effectLst/>
                  <a:latin typeface="Comic Sans MS" panose="030F0702030302020204" pitchFamily="66" charset="0"/>
                  <a:ea typeface="黑体" panose="02010609060101010101" pitchFamily="49" charset="-122"/>
                  <a:sym typeface="+mn-ea"/>
                </a:rPr>
                <a:t>有感情地表演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9926" y="2999029"/>
            <a:ext cx="1175173" cy="467360"/>
            <a:chOff x="7639" y="3163"/>
            <a:chExt cx="1388" cy="552"/>
          </a:xfrm>
        </p:grpSpPr>
        <p:sp>
          <p:nvSpPr>
            <p:cNvPr id="13" name="五角星 5"/>
            <p:cNvSpPr/>
            <p:nvPr/>
          </p:nvSpPr>
          <p:spPr>
            <a:xfrm>
              <a:off x="7639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4" name="五角星 10"/>
            <p:cNvSpPr/>
            <p:nvPr/>
          </p:nvSpPr>
          <p:spPr>
            <a:xfrm>
              <a:off x="8425" y="3163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</p:grpSp>
      <p:sp>
        <p:nvSpPr>
          <p:cNvPr id="15" name="五角星 23"/>
          <p:cNvSpPr/>
          <p:nvPr/>
        </p:nvSpPr>
        <p:spPr>
          <a:xfrm>
            <a:off x="6561447" y="1698136"/>
            <a:ext cx="510540" cy="467360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6" name="组合 15"/>
          <p:cNvGrpSpPr/>
          <p:nvPr/>
        </p:nvGrpSpPr>
        <p:grpSpPr>
          <a:xfrm>
            <a:off x="7520466" y="4327868"/>
            <a:ext cx="1840653" cy="467360"/>
            <a:chOff x="8075" y="4275"/>
            <a:chExt cx="2174" cy="552"/>
          </a:xfrm>
        </p:grpSpPr>
        <p:sp>
          <p:nvSpPr>
            <p:cNvPr id="17" name="五角星 17"/>
            <p:cNvSpPr/>
            <p:nvPr/>
          </p:nvSpPr>
          <p:spPr>
            <a:xfrm>
              <a:off x="8075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8" name="五角星 18"/>
            <p:cNvSpPr/>
            <p:nvPr/>
          </p:nvSpPr>
          <p:spPr>
            <a:xfrm>
              <a:off x="8861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  <p:sp>
          <p:nvSpPr>
            <p:cNvPr id="19" name="五角星 19"/>
            <p:cNvSpPr/>
            <p:nvPr/>
          </p:nvSpPr>
          <p:spPr>
            <a:xfrm>
              <a:off x="9647" y="4275"/>
              <a:ext cx="603" cy="552"/>
            </a:xfrm>
            <a:prstGeom prst="star5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sz="2400"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407896" y="1299210"/>
            <a:ext cx="833805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一、英汉互译。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48577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100012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861060" y="1480185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655" y="185166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343187" y="24384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68" name="矩形 167"/>
          <p:cNvSpPr/>
          <p:nvPr>
            <p:custDataLst>
              <p:tags r:id="rId1"/>
            </p:custDataLst>
          </p:nvPr>
        </p:nvSpPr>
        <p:spPr>
          <a:xfrm>
            <a:off x="911225" y="1953260"/>
            <a:ext cx="976757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1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. </a:t>
            </a:r>
            <a:r>
              <a:rPr lang="zh-CN" altLang="en-US" sz="2800" dirty="0" smtClean="0">
                <a:ln w="0"/>
                <a:latin typeface="宋体" panose="02010600030101010101" pitchFamily="2" charset="-122"/>
                <a:ea typeface="宋体" panose="02010600030101010101" pitchFamily="2" charset="-122"/>
              </a:rPr>
              <a:t>擅长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2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. </a:t>
            </a:r>
            <a:r>
              <a:rPr lang="zh-CN" altLang="en-US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从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...</a:t>
            </a:r>
            <a:r>
              <a:rPr lang="zh-CN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到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..._____________________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3. clean my 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cave________________</a:t>
            </a:r>
            <a:endParaRPr lang="en-US" altLang="zh-CN" sz="2800" dirty="0" smtClean="0">
              <a:ln w="0"/>
              <a:latin typeface="Comic Sans MS" panose="030F0702030302020204" pitchFamily="66" charset="0"/>
              <a:ea typeface="宋体" panose="02010600030101010101" pitchFamily="2" charset="-122"/>
              <a:cs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4. a letter</a:t>
            </a:r>
            <a:r>
              <a:rPr lang="zh-CN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 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from ...__________________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5. </a:t>
            </a:r>
            <a:r>
              <a:rPr lang="zh-CN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在</a:t>
            </a:r>
            <a:r>
              <a:rPr lang="zh-CN" altLang="en-US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一个岛上</a:t>
            </a:r>
            <a:r>
              <a:rPr lang="en-US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6. wash my face____________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7. every day ____________</a:t>
            </a:r>
          </a:p>
        </p:txBody>
      </p:sp>
      <p:sp>
        <p:nvSpPr>
          <p:cNvPr id="45" name="TextBox 44"/>
          <p:cNvSpPr txBox="1"/>
          <p:nvPr>
            <p:custDataLst>
              <p:tags r:id="rId2"/>
            </p:custDataLst>
          </p:nvPr>
        </p:nvSpPr>
        <p:spPr>
          <a:xfrm>
            <a:off x="2364958" y="1954387"/>
            <a:ext cx="3860165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  <a:cs typeface="Comic Sans MS" panose="030F0702030302020204" pitchFamily="66" charset="0"/>
              </a:rPr>
              <a:t>be good at</a:t>
            </a:r>
          </a:p>
        </p:txBody>
      </p:sp>
      <p:sp>
        <p:nvSpPr>
          <p:cNvPr id="50" name="TextBox 49"/>
          <p:cNvSpPr txBox="1"/>
          <p:nvPr>
            <p:custDataLst>
              <p:tags r:id="rId3"/>
            </p:custDataLst>
          </p:nvPr>
        </p:nvSpPr>
        <p:spPr>
          <a:xfrm>
            <a:off x="3579495" y="4464378"/>
            <a:ext cx="3096260" cy="590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on an island</a:t>
            </a:r>
          </a:p>
        </p:txBody>
      </p:sp>
      <p:sp>
        <p:nvSpPr>
          <p:cNvPr id="52" name="TextBox 51"/>
          <p:cNvSpPr txBox="1"/>
          <p:nvPr>
            <p:custDataLst>
              <p:tags r:id="rId4"/>
            </p:custDataLst>
          </p:nvPr>
        </p:nvSpPr>
        <p:spPr>
          <a:xfrm>
            <a:off x="3951604" y="3855173"/>
            <a:ext cx="4037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来自</a:t>
            </a:r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......</a:t>
            </a:r>
            <a:r>
              <a:rPr lang="zh-CN" altLang="en-US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的一封信</a:t>
            </a:r>
            <a:endParaRPr lang="zh-CN" altLang="en-US" sz="3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TextBox 45"/>
          <p:cNvSpPr txBox="1"/>
          <p:nvPr>
            <p:custDataLst>
              <p:tags r:id="rId5"/>
            </p:custDataLst>
          </p:nvPr>
        </p:nvSpPr>
        <p:spPr>
          <a:xfrm>
            <a:off x="3845494" y="5129735"/>
            <a:ext cx="252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洗我的脸</a:t>
            </a:r>
          </a:p>
        </p:txBody>
      </p:sp>
      <p:sp>
        <p:nvSpPr>
          <p:cNvPr id="3" name="TextBox 44"/>
          <p:cNvSpPr txBox="1"/>
          <p:nvPr>
            <p:custDataLst>
              <p:tags r:id="rId6"/>
            </p:custDataLst>
          </p:nvPr>
        </p:nvSpPr>
        <p:spPr>
          <a:xfrm>
            <a:off x="2964767" y="2666999"/>
            <a:ext cx="3860165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from... to...</a:t>
            </a:r>
          </a:p>
        </p:txBody>
      </p:sp>
      <p:sp>
        <p:nvSpPr>
          <p:cNvPr id="4" name="TextBox 44"/>
          <p:cNvSpPr txBox="1"/>
          <p:nvPr>
            <p:custDataLst>
              <p:tags r:id="rId7"/>
            </p:custDataLst>
          </p:nvPr>
        </p:nvSpPr>
        <p:spPr>
          <a:xfrm>
            <a:off x="4040505" y="3315970"/>
            <a:ext cx="3860165" cy="530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打扫我的洞穴</a:t>
            </a:r>
          </a:p>
        </p:txBody>
      </p:sp>
      <p:sp>
        <p:nvSpPr>
          <p:cNvPr id="5" name="TextBox 45"/>
          <p:cNvSpPr txBox="1"/>
          <p:nvPr>
            <p:custDataLst>
              <p:tags r:id="rId8"/>
            </p:custDataLst>
          </p:nvPr>
        </p:nvSpPr>
        <p:spPr>
          <a:xfrm>
            <a:off x="3358832" y="5817583"/>
            <a:ext cx="25222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Comic Sans MS" panose="030F0702030302020204" pitchFamily="66" charset="0"/>
              </a:rPr>
              <a:t>每天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1" name="文本框 8"/>
          <p:cNvSpPr txBox="1"/>
          <p:nvPr/>
        </p:nvSpPr>
        <p:spPr>
          <a:xfrm>
            <a:off x="343187" y="41535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Exercises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/>
      <p:bldP spid="52" grpId="0"/>
      <p:bldP spid="2" grpId="0"/>
      <p:bldP spid="3" grpId="0"/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19670" y="1122232"/>
            <a:ext cx="575797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kumimoji="1"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、按照要求完成句子。</a:t>
            </a:r>
          </a:p>
        </p:txBody>
      </p:sp>
      <p:sp>
        <p:nvSpPr>
          <p:cNvPr id="168" name="矩形 167"/>
          <p:cNvSpPr/>
          <p:nvPr>
            <p:custDataLst>
              <p:tags r:id="rId1"/>
            </p:custDataLst>
          </p:nvPr>
        </p:nvSpPr>
        <p:spPr>
          <a:xfrm>
            <a:off x="319405" y="1813560"/>
            <a:ext cx="1139380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1.I 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often </a:t>
            </a:r>
            <a:r>
              <a:rPr lang="en-US" altLang="zh-CN" sz="2800" u="sng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go swimming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 in the 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winter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.(</a:t>
            </a:r>
            <a:r>
              <a:rPr lang="zh-CN" altLang="en-US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对划线部分提问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2.afternoon, together, often, the, </a:t>
            </a:r>
            <a:r>
              <a:rPr lang="en-US" altLang="zh-CN" sz="2800" dirty="0" err="1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play,they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, in, sports (.)(</a:t>
            </a:r>
            <a:r>
              <a:rPr lang="zh-CN" altLang="en-US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连词成句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3.</a:t>
            </a:r>
            <a:r>
              <a:rPr lang="en-US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I often watch TV </a:t>
            </a:r>
            <a:r>
              <a:rPr lang="en-US" sz="2800" u="sng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on the weekend</a:t>
            </a:r>
            <a:r>
              <a:rPr lang="en-US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.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 (</a:t>
            </a:r>
            <a:r>
              <a:rPr lang="zh-CN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划线部分提问</a:t>
            </a:r>
            <a:r>
              <a:rPr lang="en-US" altLang="zh-CN" sz="2800" dirty="0" smtClean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n w="0"/>
                <a:latin typeface="Comic Sans MS" panose="030F0702030302020204" pitchFamily="66" charset="0"/>
                <a:ea typeface="宋体" panose="02010600030101010101" pitchFamily="2" charset="-122"/>
              </a:rPr>
              <a:t> ____________________________________</a:t>
            </a:r>
          </a:p>
        </p:txBody>
      </p:sp>
      <p:sp>
        <p:nvSpPr>
          <p:cNvPr id="45" name="TextBox 44"/>
          <p:cNvSpPr txBox="1"/>
          <p:nvPr>
            <p:custDataLst>
              <p:tags r:id="rId2"/>
            </p:custDataLst>
          </p:nvPr>
        </p:nvSpPr>
        <p:spPr>
          <a:xfrm>
            <a:off x="808355" y="2504440"/>
            <a:ext cx="8339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What do you often do in the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winter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6" name="TextBox 45"/>
          <p:cNvSpPr txBox="1"/>
          <p:nvPr>
            <p:custDataLst>
              <p:tags r:id="rId3"/>
            </p:custDataLst>
          </p:nvPr>
        </p:nvSpPr>
        <p:spPr>
          <a:xfrm>
            <a:off x="808355" y="3855720"/>
            <a:ext cx="9082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They often play sports together in the afternoon.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2" name="TextBox 45"/>
          <p:cNvSpPr txBox="1"/>
          <p:nvPr>
            <p:custDataLst>
              <p:tags r:id="rId4"/>
            </p:custDataLst>
          </p:nvPr>
        </p:nvSpPr>
        <p:spPr>
          <a:xfrm>
            <a:off x="808355" y="5058410"/>
            <a:ext cx="90824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When do you often watch TV?</a:t>
            </a:r>
            <a:endParaRPr lang="zh-CN" altLang="en-US" sz="2800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utoShape 2" descr="https://ss1.bdstatic.com/70cFvXSh_Q1YnxGkpoWK1HF6hhy/it/u=945104708,67299179&amp;fm=27&amp;gp=0.jpg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8020855" y="324162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" name="矩形 167"/>
          <p:cNvSpPr/>
          <p:nvPr>
            <p:custDataLst>
              <p:tags r:id="rId2"/>
            </p:custDataLst>
          </p:nvPr>
        </p:nvSpPr>
        <p:spPr>
          <a:xfrm>
            <a:off x="190004" y="1152525"/>
            <a:ext cx="116615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en-US" altLang="zh-CN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                </a:t>
            </a:r>
            <a:r>
              <a:rPr lang="en-US" altLang="zh-CN" sz="240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I’m Wang Gang. I’m an English teacher. I go to work from Monday to Friday. I usually get up at 6:00 in the morning. Then I do morning exercises. I eat breakfast at 7:00. After breakfast I go to work. I usually have two classes in the morning and one in the afternoon. I usually play sports at 4:00 p.m. I go home at 5:30 p.m. After dinner I usually watch TV and read books. Then I go to bed at 10:00 p.m. What about you?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 )1. Wang Gand is a policeman.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 )2. He eats breakfast at 7:00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 )3. He has three classes in the morning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 )4. He usually plays sports at 3:00 in the afternoon.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zh-CN" sz="2400" smtClean="0">
                <a:ln w="0"/>
                <a:latin typeface="Comic Sans MS" panose="030F0702030302020204" pitchFamily="66" charset="0"/>
                <a:ea typeface="微软雅黑" panose="020B0503020204020204" charset="-122"/>
              </a:rPr>
              <a:t>(     )5. He goes to bed at 10:00 in the evening.</a:t>
            </a:r>
            <a:endParaRPr lang="en-US" altLang="zh-CN" sz="2400" dirty="0">
              <a:ln w="0"/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>
            <p:custDataLst>
              <p:tags r:id="rId3"/>
            </p:custDataLst>
          </p:nvPr>
        </p:nvSpPr>
        <p:spPr>
          <a:xfrm>
            <a:off x="735734" y="630555"/>
            <a:ext cx="5753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三、阅读短文，判断正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(T)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误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(F).</a:t>
            </a:r>
          </a:p>
        </p:txBody>
      </p:sp>
      <p:sp>
        <p:nvSpPr>
          <p:cNvPr id="50" name="TextBox 49"/>
          <p:cNvSpPr txBox="1"/>
          <p:nvPr>
            <p:custDataLst>
              <p:tags r:id="rId4"/>
            </p:custDataLst>
          </p:nvPr>
        </p:nvSpPr>
        <p:spPr>
          <a:xfrm>
            <a:off x="443144" y="3546426"/>
            <a:ext cx="4304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>
            <p:custDataLst>
              <p:tags r:id="rId5"/>
            </p:custDataLst>
          </p:nvPr>
        </p:nvSpPr>
        <p:spPr>
          <a:xfrm>
            <a:off x="424467" y="4058542"/>
            <a:ext cx="4304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1" name="TextBox 40"/>
          <p:cNvSpPr txBox="1"/>
          <p:nvPr>
            <p:custDataLst>
              <p:tags r:id="rId6"/>
            </p:custDataLst>
          </p:nvPr>
        </p:nvSpPr>
        <p:spPr>
          <a:xfrm>
            <a:off x="394904" y="4533021"/>
            <a:ext cx="4304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2" name="TextBox 41"/>
          <p:cNvSpPr txBox="1"/>
          <p:nvPr>
            <p:custDataLst>
              <p:tags r:id="rId7"/>
            </p:custDataLst>
          </p:nvPr>
        </p:nvSpPr>
        <p:spPr>
          <a:xfrm>
            <a:off x="370318" y="5712144"/>
            <a:ext cx="4304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T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  <p:sp>
        <p:nvSpPr>
          <p:cNvPr id="43" name="TextBox 42"/>
          <p:cNvSpPr txBox="1"/>
          <p:nvPr>
            <p:custDataLst>
              <p:tags r:id="rId8"/>
            </p:custDataLst>
          </p:nvPr>
        </p:nvSpPr>
        <p:spPr>
          <a:xfrm>
            <a:off x="439484" y="5047554"/>
            <a:ext cx="43040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charset="-122"/>
              </a:rPr>
              <a:t>F</a:t>
            </a:r>
            <a:endParaRPr lang="zh-CN" altLang="en-US" sz="24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40" grpId="0"/>
      <p:bldP spid="41" grpId="0"/>
      <p:bldP spid="42" grpId="0"/>
      <p:bldP spid="4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67175" y="-1344295"/>
            <a:ext cx="4381500" cy="991870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grpSp>
        <p:nvGrpSpPr>
          <p:cNvPr id="4" name="组合 32"/>
          <p:cNvGrpSpPr/>
          <p:nvPr/>
        </p:nvGrpSpPr>
        <p:grpSpPr>
          <a:xfrm>
            <a:off x="993427" y="4676561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776688" y="1188000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25" name="文本框 8"/>
          <p:cNvSpPr txBox="1"/>
          <p:nvPr/>
        </p:nvSpPr>
        <p:spPr>
          <a:xfrm>
            <a:off x="282287" y="381581"/>
            <a:ext cx="2513852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9217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91899" y="1802024"/>
            <a:ext cx="8658206" cy="2936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学习了下列单词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play, letter, live, island, always, cave,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 swimming, win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学习了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如何用英语写信。</a:t>
            </a:r>
            <a:endParaRPr lang="en-US" altLang="zh-CN" sz="2800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go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play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have</a:t>
            </a:r>
            <a:r>
              <a:rPr lang="zh-CN" alt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，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动词的搭配</a:t>
            </a: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学习了一个故事。</a:t>
            </a:r>
            <a:r>
              <a:rPr lang="en-US" altLang="zh-CN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8"/>
          <p:cNvSpPr txBox="1"/>
          <p:nvPr/>
        </p:nvSpPr>
        <p:spPr>
          <a:xfrm>
            <a:off x="777368" y="572066"/>
            <a:ext cx="24394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Free talk.</a:t>
            </a:r>
            <a:endParaRPr lang="zh-CN" alt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451840"/>
            <a:ext cx="605641" cy="7468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3257" y="3232528"/>
            <a:ext cx="5816542" cy="27060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Comic Sans MS" panose="030F0702030302020204" pitchFamily="66" charset="0"/>
              </a:rPr>
              <a:t>Let’s learn </a:t>
            </a:r>
            <a:r>
              <a:rPr lang="en-US" altLang="zh-CN" sz="3200">
                <a:latin typeface="Comic Sans MS" panose="030F0702030302020204" pitchFamily="66" charset="0"/>
              </a:rPr>
              <a:t>the story about Robinson.</a:t>
            </a:r>
            <a:endParaRPr lang="zh-CN" altLang="en-US" sz="320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3257" y="1583483"/>
            <a:ext cx="67035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>
                <a:latin typeface="Comic Sans MS" panose="030F0702030302020204" pitchFamily="66" charset="0"/>
              </a:rPr>
              <a:t>Do you know something about </a:t>
            </a:r>
            <a:r>
              <a:rPr lang="en-US" altLang="zh-CN" sz="3200" i="1">
                <a:latin typeface="Comic Sans MS" panose="030F0702030302020204" pitchFamily="66" charset="0"/>
              </a:rPr>
              <a:t>Robinson Crusoe</a:t>
            </a:r>
            <a:r>
              <a:rPr lang="en-US" altLang="zh-CN" sz="320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7" name="图片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3980" y="1700670"/>
            <a:ext cx="2459869" cy="29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273359" y="1144545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34"/>
          <p:cNvGrpSpPr/>
          <p:nvPr/>
        </p:nvGrpSpPr>
        <p:grpSpPr>
          <a:xfrm>
            <a:off x="1767400" y="232689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895108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76304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115" name="图片 1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35938" y="47500"/>
            <a:ext cx="2892977" cy="1068779"/>
          </a:xfrm>
          <a:prstGeom prst="rect">
            <a:avLst/>
          </a:prstGeom>
        </p:spPr>
      </p:pic>
      <p:sp>
        <p:nvSpPr>
          <p:cNvPr id="105" name="文本框 8"/>
          <p:cNvSpPr txBox="1"/>
          <p:nvPr/>
        </p:nvSpPr>
        <p:spPr>
          <a:xfrm>
            <a:off x="295927" y="380749"/>
            <a:ext cx="2501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Homework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510703" y="2407804"/>
            <a:ext cx="345638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Read the story for five times, then try to act it out.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>
            <p:custDataLst>
              <p:tags r:id="rId2"/>
            </p:custDataLst>
          </p:nvPr>
        </p:nvSpPr>
        <p:spPr>
          <a:xfrm>
            <a:off x="2510651" y="3753342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Write a letter to your friend.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39" name="矩形 138"/>
          <p:cNvSpPr/>
          <p:nvPr>
            <p:custDataLst>
              <p:tags r:id="rId3"/>
            </p:custDataLst>
          </p:nvPr>
        </p:nvSpPr>
        <p:spPr>
          <a:xfrm>
            <a:off x="6813116" y="2454139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Ask your friend some questions about his/her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weekend.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416870" y="1631044"/>
            <a:ext cx="8138350" cy="2622297"/>
            <a:chOff x="1403349" y="2070100"/>
            <a:chExt cx="8138350" cy="2622297"/>
          </a:xfrm>
        </p:grpSpPr>
        <p:pic>
          <p:nvPicPr>
            <p:cNvPr id="6" name="图片 5" descr="未标题-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360" y="3746500"/>
              <a:ext cx="3962339" cy="945897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03349" y="2070100"/>
              <a:ext cx="4446271" cy="1852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154355" y="290366"/>
            <a:ext cx="4162545" cy="1890372"/>
            <a:chOff x="6864522" y="413821"/>
            <a:chExt cx="5509982" cy="215265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64522" y="413821"/>
              <a:ext cx="3049601" cy="215265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0961807" y="1063936"/>
              <a:ext cx="1412697" cy="605564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4991823"/>
            <a:ext cx="2006600" cy="143018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404" y="3390630"/>
            <a:ext cx="1534232" cy="1891906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831273" y="2204488"/>
            <a:ext cx="11875" cy="352617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126176" y="2534459"/>
            <a:ext cx="0" cy="2940066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56161" y="1953128"/>
            <a:ext cx="11875" cy="4150789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126176" y="5474525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837210" y="5759534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68036" y="6090063"/>
            <a:ext cx="542702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85211" y="939718"/>
            <a:ext cx="7564581" cy="48320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鲁滨逊漂流记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是英国的一部小说作品，它的作家是丹尼尔</a:t>
            </a:r>
            <a:r>
              <a:rPr kumimoji="0" lang="zh-CN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笛福，故事里的主人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公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名叫鲁滨逊，他从小喜好航海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有一次，他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宋体" panose="02010600030101010101" pitchFamily="2" charset="-122"/>
              </a:rPr>
              <a:t>越过大西洋，在太平洋上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，整条船上的人们都沉入海底，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不幸遇难，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只有他一人漂流到无人小岛，在这个荒无人烟的小岛上，性格坚强的鲁滨逊坚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强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生活下来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kumimoji="0" 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他在那里自己盖房子，种谷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物，养山羊，打野兽，斗野人。后来，他救了一个土人，鲁滨逊给他起名叫“星期五”，并且收他为自己的仆人。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28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年以后，他终于又回到原来所生活的地方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980" y="1508166"/>
            <a:ext cx="2459869" cy="29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1"/>
          <p:cNvSpPr txBox="1"/>
          <p:nvPr>
            <p:custDataLst>
              <p:tags r:id="rId1"/>
            </p:custDataLst>
          </p:nvPr>
        </p:nvSpPr>
        <p:spPr>
          <a:xfrm>
            <a:off x="2929657" y="1255877"/>
            <a:ext cx="657247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How to know the stories?</a:t>
            </a:r>
          </a:p>
        </p:txBody>
      </p:sp>
      <p:sp>
        <p:nvSpPr>
          <p:cNvPr id="26" name="TextBox 31"/>
          <p:cNvSpPr txBox="1"/>
          <p:nvPr>
            <p:custDataLst>
              <p:tags r:id="rId2"/>
            </p:custDataLst>
          </p:nvPr>
        </p:nvSpPr>
        <p:spPr>
          <a:xfrm>
            <a:off x="3478616" y="2149437"/>
            <a:ext cx="6306830" cy="1102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Talk about Robin’s story.</a:t>
            </a:r>
          </a:p>
        </p:txBody>
      </p:sp>
      <p:sp>
        <p:nvSpPr>
          <p:cNvPr id="2" name="箭头: 下 1"/>
          <p:cNvSpPr/>
          <p:nvPr>
            <p:custDataLst>
              <p:tags r:id="rId3"/>
            </p:custDataLst>
          </p:nvPr>
        </p:nvSpPr>
        <p:spPr>
          <a:xfrm>
            <a:off x="5446643" y="2902226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31"/>
          <p:cNvSpPr txBox="1"/>
          <p:nvPr>
            <p:custDataLst>
              <p:tags r:id="rId4"/>
            </p:custDataLst>
          </p:nvPr>
        </p:nvSpPr>
        <p:spPr>
          <a:xfrm>
            <a:off x="2929657" y="3463562"/>
            <a:ext cx="657247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Talk </a:t>
            </a:r>
            <a:r>
              <a:rPr lang="en-US" altLang="zh-CN" sz="2800" b="1">
                <a:latin typeface="Comic Sans MS" panose="030F0702030302020204" pitchFamily="66" charset="0"/>
              </a:rPr>
              <a:t>about </a:t>
            </a:r>
            <a:r>
              <a:rPr lang="en-US" altLang="zh-CN" sz="2800" b="1" smtClean="0">
                <a:latin typeface="Comic Sans MS" panose="030F0702030302020204" pitchFamily="66" charset="0"/>
              </a:rPr>
              <a:t>Mike’s activities.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28" name="箭头: 下 27"/>
          <p:cNvSpPr/>
          <p:nvPr>
            <p:custDataLst>
              <p:tags r:id="rId5"/>
            </p:custDataLst>
          </p:nvPr>
        </p:nvSpPr>
        <p:spPr>
          <a:xfrm>
            <a:off x="5446642" y="4127084"/>
            <a:ext cx="649357" cy="526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31"/>
          <p:cNvSpPr txBox="1"/>
          <p:nvPr>
            <p:custDataLst>
              <p:tags r:id="rId6"/>
            </p:custDataLst>
          </p:nvPr>
        </p:nvSpPr>
        <p:spPr>
          <a:xfrm>
            <a:off x="3964684" y="4851457"/>
            <a:ext cx="7493000" cy="602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Talk </a:t>
            </a:r>
            <a:r>
              <a:rPr lang="en-US" altLang="zh-CN" sz="2800" b="1">
                <a:latin typeface="Comic Sans MS" panose="030F0702030302020204" pitchFamily="66" charset="0"/>
              </a:rPr>
              <a:t>about </a:t>
            </a:r>
            <a:r>
              <a:rPr lang="en-US" altLang="zh-CN" sz="2800" b="1" smtClean="0">
                <a:latin typeface="Comic Sans MS" panose="030F0702030302020204" pitchFamily="66" charset="0"/>
              </a:rPr>
              <a:t>Zip’s </a:t>
            </a:r>
            <a:r>
              <a:rPr lang="en-US" altLang="zh-CN" sz="2800" b="1" dirty="0">
                <a:latin typeface="Comic Sans MS" panose="030F0702030302020204" pitchFamily="66" charset="0"/>
              </a:rPr>
              <a:t>day.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t="24130" r="4177" b="51566"/>
          <a:stretch>
            <a:fillRect/>
          </a:stretch>
        </p:blipFill>
        <p:spPr>
          <a:xfrm>
            <a:off x="-42899" y="-1"/>
            <a:ext cx="3080243" cy="106877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3040" y="315979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Presentation</a:t>
            </a:r>
            <a:endParaRPr lang="zh-CN" altLang="en-US" sz="3200" b="1" dirty="0"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bldLvl="0" animBg="1"/>
      <p:bldP spid="27" grpId="0"/>
      <p:bldP spid="28" grpId="0" bldLvl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8"/>
          <p:cNvSpPr txBox="1"/>
          <p:nvPr/>
        </p:nvSpPr>
        <p:spPr>
          <a:xfrm>
            <a:off x="777240" y="688480"/>
            <a:ext cx="430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Read and </a:t>
            </a:r>
            <a:r>
              <a:rPr 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answer.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" y="568086"/>
            <a:ext cx="605641" cy="74683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62" b="100000" l="3704" r="9876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673" y="266106"/>
            <a:ext cx="868977" cy="67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821475" y="336277"/>
            <a:ext cx="31999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3200" b="1" smtClean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rPr>
              <a:t>Read and write</a:t>
            </a:r>
            <a:endParaRPr lang="zh-CN" altLang="en-US" sz="3200" b="1" dirty="0">
              <a:solidFill>
                <a:schemeClr val="tx2"/>
              </a:solidFill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897654" y="975291"/>
            <a:ext cx="103699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1. Where is Robinson live?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2. Does Robinson get up early?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3.What does Robinson do in the afternoon?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4. What is Friday good at?</a:t>
            </a:r>
          </a:p>
          <a:p>
            <a:pPr marL="514350" indent="-514350">
              <a:lnSpc>
                <a:spcPct val="150000"/>
              </a:lnSpc>
            </a:pPr>
            <a:endParaRPr lang="zh-CN" altLang="en-US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313" r="4740"/>
          <a:stretch>
            <a:fillRect/>
          </a:stretch>
        </p:blipFill>
        <p:spPr bwMode="auto">
          <a:xfrm>
            <a:off x="1650669" y="1045024"/>
            <a:ext cx="8462798" cy="482138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>
            <p:custDataLst>
              <p:tags r:id="rId1"/>
            </p:custDataLst>
          </p:nvPr>
        </p:nvSpPr>
        <p:spPr>
          <a:xfrm>
            <a:off x="897654" y="630916"/>
            <a:ext cx="10369900" cy="4976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1. Where is Robinson live?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2. Does Robinson get up early?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3.What does Robinson do in the afternoon?</a:t>
            </a:r>
          </a:p>
          <a:p>
            <a:pPr marL="514350" indent="-514350">
              <a:lnSpc>
                <a:spcPct val="250000"/>
              </a:lnSpc>
            </a:pPr>
            <a:r>
              <a:rPr lang="en-US" altLang="zh-CN" sz="2800" smtClean="0">
                <a:latin typeface="Comic Sans MS" panose="030F0702030302020204" pitchFamily="66" charset="0"/>
              </a:rPr>
              <a:t>4. What is Friday good at?</a:t>
            </a:r>
          </a:p>
          <a:p>
            <a:pPr marL="514350" indent="-514350">
              <a:lnSpc>
                <a:spcPct val="150000"/>
              </a:lnSpc>
            </a:pPr>
            <a:endParaRPr lang="zh-CN" altLang="en-US" sz="280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252846" y="1621847"/>
            <a:ext cx="451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He lives on an island.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252846" y="2661984"/>
            <a:ext cx="74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Yes, he does.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1157843" y="3704391"/>
            <a:ext cx="10890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In the afternoon, he plays sports with his friend Friday.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1252846" y="4827670"/>
            <a:ext cx="451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altLang="zh-CN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He is good at sports.</a:t>
            </a:r>
            <a:endParaRPr lang="zh-CN" altLang="en-US" sz="28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t="313" r="4740"/>
          <a:stretch>
            <a:fillRect/>
          </a:stretch>
        </p:blipFill>
        <p:spPr bwMode="auto">
          <a:xfrm>
            <a:off x="2576919" y="1187534"/>
            <a:ext cx="8462798" cy="4821383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8"/>
          <p:cNvSpPr txBox="1"/>
          <p:nvPr/>
        </p:nvSpPr>
        <p:spPr>
          <a:xfrm>
            <a:off x="741614" y="372342"/>
            <a:ext cx="430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Times New Roman" panose="02020603050405020304" pitchFamily="18" charset="0"/>
              </a:rPr>
              <a:t>Listen and answer.</a:t>
            </a:r>
            <a:endParaRPr lang="en-US" sz="3200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990" y1="9479" x2="16990" y2="9479"/>
                        <a14:foregroundMark x1="20874" y1="38863" x2="20874" y2="38863"/>
                        <a14:foregroundMark x1="18932" y1="32227" x2="17961" y2="29384"/>
                        <a14:foregroundMark x1="17476" y1="28910" x2="16990" y2="27962"/>
                        <a14:foregroundMark x1="16990" y1="26066" x2="16990" y2="26066"/>
                        <a14:foregroundMark x1="20874" y1="38863" x2="20874" y2="38863"/>
                        <a14:foregroundMark x1="21359" y1="44076" x2="21359" y2="44076"/>
                        <a14:foregroundMark x1="22816" y1="46445" x2="22816" y2="47393"/>
                        <a14:foregroundMark x1="33495" y1="87678" x2="33495" y2="87678"/>
                        <a14:foregroundMark x1="88835" y1="88152" x2="88835" y2="88152"/>
                        <a14:foregroundMark x1="69903" y1="43128" x2="69903" y2="43128"/>
                        <a14:foregroundMark x1="19903" y1="35071" x2="19903" y2="35071"/>
                        <a14:foregroundMark x1="18932" y1="33175" x2="18932" y2="33175"/>
                        <a14:foregroundMark x1="18447" y1="30806" x2="18447" y2="30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" y="251948"/>
            <a:ext cx="605641" cy="746835"/>
          </a:xfrm>
          <a:prstGeom prst="rect">
            <a:avLst/>
          </a:prstGeom>
        </p:spPr>
      </p:pic>
      <p:pic>
        <p:nvPicPr>
          <p:cNvPr id="11" name="B Read and write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4585" y="362921"/>
            <a:ext cx="893779" cy="778862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9143975" y="2790707"/>
            <a:ext cx="795646" cy="178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458366" y="3127174"/>
            <a:ext cx="1719250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611066" y="3137071"/>
            <a:ext cx="1454727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8549817" y="3127174"/>
            <a:ext cx="1508558" cy="27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4993446" y="3398327"/>
            <a:ext cx="1508558" cy="277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423337" y="3899073"/>
            <a:ext cx="28205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4974086" y="4219707"/>
            <a:ext cx="30417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26545" y="1900579"/>
            <a:ext cx="22503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smtClean="0">
                <a:latin typeface="Comic Sans MS" panose="030F0702030302020204" pitchFamily="66" charset="0"/>
              </a:rPr>
              <a:t>What </a:t>
            </a:r>
            <a:r>
              <a:rPr lang="en-US" altLang="zh-CN" sz="2800">
                <a:latin typeface="Comic Sans MS" panose="030F0702030302020204" pitchFamily="66" charset="0"/>
              </a:rPr>
              <a:t>does Robinson </a:t>
            </a:r>
            <a:r>
              <a:rPr lang="en-US" altLang="zh-CN" sz="2800" smtClean="0">
                <a:latin typeface="Comic Sans MS" panose="030F0702030302020204" pitchFamily="66" charset="0"/>
              </a:rPr>
              <a:t>do in the daily life? 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261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djZWYzNWRlMTM2NWY2ODAxZjFiZmExYWJmYWRhNz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60000"/>
            <a:lumOff val="40000"/>
          </a:schemeClr>
        </a:solidFill>
      </a:spPr>
      <a:bodyPr wrap="square">
        <a:noAutofit/>
      </a:bodyPr>
      <a:lstStyle>
        <a:defPPr>
          <a:lnSpc>
            <a:spcPct val="120000"/>
          </a:lnSpc>
          <a:defRPr lang="zh-CN" alt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1657</Words>
  <Application>Microsoft Office PowerPoint</Application>
  <PresentationFormat>自定义</PresentationFormat>
  <Paragraphs>252</Paragraphs>
  <Slides>31</Slides>
  <Notes>6</Notes>
  <HiddenSlides>0</HiddenSlides>
  <MMClips>15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qwe</cp:lastModifiedBy>
  <cp:revision>1155</cp:revision>
  <dcterms:created xsi:type="dcterms:W3CDTF">2019-08-19T07:47:00Z</dcterms:created>
  <dcterms:modified xsi:type="dcterms:W3CDTF">2024-02-20T03:06:33Z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E950CBFB2E6745EDA79AACF748328E24_13</vt:lpwstr>
  </property>
  <property fmtid="{D5CDD505-2E9C-101B-9397-08002B2CF9AE}" pid="3" name="KSOProductBuildVer">
    <vt:lpwstr>2052-12.1.0.16120</vt:lpwstr>
  </property>
</Properties>
</file>