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30"/>
  </p:notesMasterIdLst>
  <p:handoutMasterIdLst>
    <p:handoutMasterId r:id="rId31"/>
  </p:handoutMasterIdLst>
  <p:sldIdLst>
    <p:sldId id="265" r:id="rId3"/>
    <p:sldId id="267" r:id="rId4"/>
    <p:sldId id="276" r:id="rId5"/>
    <p:sldId id="278" r:id="rId6"/>
    <p:sldId id="374" r:id="rId7"/>
    <p:sldId id="375" r:id="rId8"/>
    <p:sldId id="376" r:id="rId9"/>
    <p:sldId id="378" r:id="rId10"/>
    <p:sldId id="377" r:id="rId11"/>
    <p:sldId id="379" r:id="rId12"/>
    <p:sldId id="371" r:id="rId13"/>
    <p:sldId id="380" r:id="rId14"/>
    <p:sldId id="298" r:id="rId15"/>
    <p:sldId id="381" r:id="rId16"/>
    <p:sldId id="372" r:id="rId17"/>
    <p:sldId id="382" r:id="rId18"/>
    <p:sldId id="383" r:id="rId19"/>
    <p:sldId id="385" r:id="rId20"/>
    <p:sldId id="384" r:id="rId21"/>
    <p:sldId id="386" r:id="rId22"/>
    <p:sldId id="272" r:id="rId23"/>
    <p:sldId id="292" r:id="rId24"/>
    <p:sldId id="387" r:id="rId25"/>
    <p:sldId id="293" r:id="rId26"/>
    <p:sldId id="363" r:id="rId27"/>
    <p:sldId id="282" r:id="rId28"/>
    <p:sldId id="27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9F1"/>
    <a:srgbClr val="F364F6"/>
    <a:srgbClr val="C2E49C"/>
    <a:srgbClr val="4BB3B1"/>
    <a:srgbClr val="6CC2C0"/>
    <a:srgbClr val="B5E0E9"/>
    <a:srgbClr val="00FFFF"/>
    <a:srgbClr val="39AAC1"/>
    <a:srgbClr val="68C0D2"/>
    <a:srgbClr val="F0C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3849" autoAdjust="0"/>
  </p:normalViewPr>
  <p:slideViewPr>
    <p:cSldViewPr snapToGrid="0" showGuides="1">
      <p:cViewPr varScale="1">
        <p:scale>
          <a:sx n="63" d="100"/>
          <a:sy n="63" d="100"/>
        </p:scale>
        <p:origin x="-7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0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23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5" Type="http://schemas.openxmlformats.org/officeDocument/2006/relationships/image" Target="../media/image28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story%20time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589220" y="2633515"/>
            <a:ext cx="5663733" cy="3446181"/>
            <a:chOff x="-209932" y="2289482"/>
            <a:chExt cx="5663733" cy="3446181"/>
          </a:xfrm>
        </p:grpSpPr>
        <p:sp>
          <p:nvSpPr>
            <p:cNvPr id="54" name="文本框 7"/>
            <p:cNvSpPr txBox="1"/>
            <p:nvPr/>
          </p:nvSpPr>
          <p:spPr>
            <a:xfrm>
              <a:off x="-209932" y="2289482"/>
              <a:ext cx="56637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1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day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3980638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B </a:t>
              </a:r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cs typeface="Segoe UI Semilight" pitchFamily="34" charset="0"/>
                </a:rPr>
                <a:t>&amp; Part C 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-209932" y="4535334"/>
              <a:ext cx="55915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Read and write – Story time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971321" y="385546"/>
            <a:ext cx="581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HY얕은샘물M" pitchFamily="18" charset="-127"/>
              </a:rPr>
              <a:t>Listen and read after the tape.</a:t>
            </a:r>
            <a:endParaRPr lang="zh-CN" altLang="en-US" sz="2800" b="1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800" y="797123"/>
            <a:ext cx="2470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Robin’s play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" y="1628120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Comic Sans MS" panose="030F0702030302020204" pitchFamily="66" charset="0"/>
              </a:rPr>
              <a:t>Robin is</a:t>
            </a:r>
            <a:r>
              <a:rPr lang="zh-CN" altLang="en-US" sz="2800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i="1" dirty="0" smtClean="0">
                <a:latin typeface="Comic Sans MS" panose="030F0702030302020204" pitchFamily="66" charset="0"/>
              </a:rPr>
              <a:t>in a </a:t>
            </a:r>
            <a:r>
              <a:rPr lang="en-US" altLang="zh-CN" sz="2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</a:t>
            </a:r>
            <a:r>
              <a:rPr lang="en-US" altLang="zh-CN" sz="2800" i="1" dirty="0" smtClean="0">
                <a:latin typeface="Comic Sans MS" panose="030F0702030302020204" pitchFamily="66" charset="0"/>
              </a:rPr>
              <a:t>. He is Robinson Crusoe. Here is a </a:t>
            </a:r>
            <a:r>
              <a:rPr lang="en-US" altLang="zh-CN" sz="2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letter</a:t>
            </a:r>
            <a:r>
              <a:rPr lang="en-US" altLang="zh-CN" sz="2800" i="1" dirty="0" smtClean="0">
                <a:latin typeface="Comic Sans MS" panose="030F0702030302020204" pitchFamily="66" charset="0"/>
              </a:rPr>
              <a:t> from him.</a:t>
            </a: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My </a:t>
            </a:r>
            <a:r>
              <a:rPr lang="en-US" altLang="zh-CN" sz="2800" dirty="0">
                <a:latin typeface="Comic Sans MS" panose="030F0702030302020204" pitchFamily="66" charset="0"/>
              </a:rPr>
              <a:t>name is Robinson. I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live</a:t>
            </a:r>
            <a:r>
              <a:rPr lang="en-US" altLang="zh-CN" sz="2800" dirty="0">
                <a:latin typeface="Comic Sans MS" panose="030F0702030302020204" pitchFamily="66" charset="0"/>
              </a:rPr>
              <a:t> on an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island</a:t>
            </a:r>
            <a:r>
              <a:rPr lang="en-US" altLang="zh-CN" sz="2800" dirty="0">
                <a:latin typeface="Comic Sans MS" panose="030F0702030302020204" pitchFamily="66" charset="0"/>
              </a:rPr>
              <a:t>. I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always</a:t>
            </a:r>
            <a:r>
              <a:rPr lang="en-US" altLang="zh-CN" sz="2800" dirty="0">
                <a:latin typeface="Comic Sans MS" panose="030F0702030302020204" pitchFamily="66" charset="0"/>
              </a:rPr>
              <a:t> get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up early </a:t>
            </a:r>
            <a:r>
              <a:rPr lang="en-US" altLang="zh-CN" sz="2800" dirty="0">
                <a:latin typeface="Comic Sans MS" panose="030F0702030302020204" pitchFamily="66" charset="0"/>
              </a:rPr>
              <a:t>every day. I wash my face, and then I eat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breakfast. Sometimes </a:t>
            </a:r>
            <a:r>
              <a:rPr lang="en-US" altLang="zh-CN" sz="2800" dirty="0">
                <a:latin typeface="Comic Sans MS" panose="030F0702030302020204" pitchFamily="66" charset="0"/>
              </a:rPr>
              <a:t>I clean my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cave</a:t>
            </a:r>
            <a:r>
              <a:rPr lang="en-US" altLang="zh-CN" sz="2800" dirty="0">
                <a:latin typeface="Comic Sans MS" panose="030F0702030302020204" pitchFamily="66" charset="0"/>
              </a:rPr>
              <a:t>, too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2800" dirty="0">
                <a:latin typeface="Comic Sans MS" panose="030F0702030302020204" pitchFamily="66" charset="0"/>
              </a:rPr>
              <a:t>often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swimming </a:t>
            </a:r>
            <a:r>
              <a:rPr lang="en-US" altLang="zh-CN" sz="2800" dirty="0">
                <a:latin typeface="Comic Sans MS" panose="030F0702030302020204" pitchFamily="66" charset="0"/>
              </a:rPr>
              <a:t>in the water. In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the afternoon</a:t>
            </a:r>
            <a:r>
              <a:rPr lang="en-US" altLang="zh-CN" sz="2800" dirty="0">
                <a:latin typeface="Comic Sans MS" panose="030F0702030302020204" pitchFamily="66" charset="0"/>
              </a:rPr>
              <a:t>, I play sports with my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friend. His </a:t>
            </a:r>
            <a:r>
              <a:rPr lang="en-US" altLang="zh-CN" sz="2800" dirty="0">
                <a:latin typeface="Comic Sans MS" panose="030F0702030302020204" pitchFamily="66" charset="0"/>
              </a:rPr>
              <a:t>name is Friday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CN" sz="2800" dirty="0" smtClean="0"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Friday </a:t>
            </a:r>
            <a:r>
              <a:rPr lang="en-US" altLang="zh-CN" sz="2800" dirty="0">
                <a:latin typeface="Comic Sans MS" panose="030F0702030302020204" pitchFamily="66" charset="0"/>
              </a:rPr>
              <a:t>is good at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sports. He </a:t>
            </a:r>
            <a:r>
              <a:rPr lang="en-US" altLang="zh-CN" sz="2800" dirty="0">
                <a:latin typeface="Comic Sans MS" panose="030F0702030302020204" pitchFamily="66" charset="0"/>
              </a:rPr>
              <a:t>often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7" name="B Read and writ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85.5769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1729" y="342356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6857" y="1227135"/>
            <a:ext cx="230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戏剧；剧本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6114" y="1241649"/>
            <a:ext cx="86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4629" y="2109986"/>
            <a:ext cx="99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2457" y="2109986"/>
            <a:ext cx="99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岛</a:t>
            </a:r>
            <a:endParaRPr lang="zh-CN" altLang="en-US" sz="2800" b="1" dirty="0" smtClean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9372" y="2109986"/>
            <a:ext cx="11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5470" y="3965047"/>
            <a:ext cx="140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2457" y="5078510"/>
            <a:ext cx="994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580" y="3659542"/>
            <a:ext cx="217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山洞；洞穴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空白.jpg"/>
          <p:cNvPicPr>
            <a:picLocks noChangeAspect="1" noChangeArrowheads="1"/>
          </p:cNvPicPr>
          <p:nvPr/>
        </p:nvPicPr>
        <p:blipFill>
          <a:blip r:embed="rId2"/>
          <a:srcRect t="11070" b="55478"/>
          <a:stretch>
            <a:fillRect/>
          </a:stretch>
        </p:blipFill>
        <p:spPr bwMode="auto">
          <a:xfrm>
            <a:off x="0" y="1080240"/>
            <a:ext cx="12192000" cy="57314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791512" y="1029686"/>
            <a:ext cx="2470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Robin’s play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0378" y="1786880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i="1" dirty="0" smtClean="0">
                <a:latin typeface="Comic Sans MS" panose="030F0702030302020204" pitchFamily="66" charset="0"/>
              </a:rPr>
              <a:t>Robin is</a:t>
            </a:r>
            <a:r>
              <a:rPr lang="zh-CN" altLang="en-US" sz="2700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2700" i="1" dirty="0" smtClean="0">
                <a:latin typeface="Comic Sans MS" panose="030F0702030302020204" pitchFamily="66" charset="0"/>
              </a:rPr>
              <a:t>in a play. He is Robinson Crusoe. Here is a </a:t>
            </a:r>
          </a:p>
          <a:p>
            <a:r>
              <a:rPr lang="en-US" altLang="zh-CN" sz="2700" i="1" dirty="0">
                <a:latin typeface="Comic Sans MS" panose="030F0702030302020204" pitchFamily="66" charset="0"/>
              </a:rPr>
              <a:t>l</a:t>
            </a:r>
            <a:r>
              <a:rPr lang="en-US" altLang="zh-CN" sz="2700" i="1" dirty="0" smtClean="0">
                <a:latin typeface="Comic Sans MS" panose="030F0702030302020204" pitchFamily="66" charset="0"/>
              </a:rPr>
              <a:t>etter from him.</a:t>
            </a:r>
            <a:endParaRPr lang="zh-CN" altLang="en-US" sz="2700" i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9983" y="2759810"/>
            <a:ext cx="560602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My name is Robinson. I… I…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early every day. I …, and then I …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Sometimes I…, too.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7878" y="4098052"/>
            <a:ext cx="497123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I… in the water. In the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afternoon, I… with my friend.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His name is Friday.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486" y="5462395"/>
            <a:ext cx="4118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Friday is good at sports.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He often wins.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161281"/>
            <a:ext cx="5090866" cy="480131"/>
            <a:chOff x="2813952" y="344600"/>
            <a:chExt cx="5090866" cy="480131"/>
          </a:xfrm>
        </p:grpSpPr>
        <p:sp>
          <p:nvSpPr>
            <p:cNvPr id="11" name="矩形 10"/>
            <p:cNvSpPr/>
            <p:nvPr/>
          </p:nvSpPr>
          <p:spPr>
            <a:xfrm>
              <a:off x="4166843" y="344600"/>
              <a:ext cx="2300631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Post-reading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2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ïŝḻiḓê"/>
            <p:cNvSpPr/>
            <p:nvPr/>
          </p:nvSpPr>
          <p:spPr bwMode="auto">
            <a:xfrm flipH="1">
              <a:off x="6330749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2971" y="508850"/>
            <a:ext cx="199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Act out.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320" y="375328"/>
            <a:ext cx="7390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Write a letter to Robinson. </a:t>
            </a:r>
            <a:endParaRPr lang="en-US" altLang="zh-CN" sz="2800" b="1" dirty="0" smtClean="0">
              <a:latin typeface="Comic Sans MS" panose="030F0702030302020204" pitchFamily="66" charset="0"/>
            </a:endParaRPr>
          </a:p>
          <a:p>
            <a:r>
              <a:rPr lang="en-US" altLang="zh-CN" sz="2800" b="1" dirty="0" smtClean="0">
                <a:latin typeface="Comic Sans MS" panose="030F0702030302020204" pitchFamily="66" charset="0"/>
              </a:rPr>
              <a:t>Tell </a:t>
            </a:r>
            <a:r>
              <a:rPr lang="en-US" altLang="zh-CN" sz="2800" b="1" dirty="0" smtClean="0">
                <a:latin typeface="Comic Sans MS" panose="030F0702030302020204" pitchFamily="66" charset="0"/>
              </a:rPr>
              <a:t>him what you often do every day. 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320" y="1178715"/>
            <a:ext cx="10596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Dear Robinson,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My name is _______. I live in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______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often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_______________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and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_________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In the afternoon, I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__________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with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__________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hope you can get off your island soon.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Yours,</a:t>
            </a:r>
          </a:p>
          <a:p>
            <a:pPr>
              <a:lnSpc>
                <a:spcPct val="15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_______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图片 8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49878" y="2043677"/>
            <a:ext cx="1677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Hua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924449" y="2075427"/>
            <a:ext cx="1677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city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627085" y="2833017"/>
            <a:ext cx="4005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morning exercises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295699" y="2833017"/>
            <a:ext cx="2385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sports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94786" y="3541608"/>
            <a:ext cx="2738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for a walk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602436" y="3495442"/>
            <a:ext cx="2637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my father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098100" y="5656046"/>
            <a:ext cx="1928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Hua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~1\AppData\Local\Temp\360zip$Temp\360$3\Listen and tick.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94" y="852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1026" y="114298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Listen and tick.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22531" y="397690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4790" y="397690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B Let's che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33" y="1056604"/>
            <a:ext cx="609600" cy="6096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69908" y="301736"/>
            <a:ext cx="4789713" cy="480131"/>
            <a:chOff x="2813952" y="344600"/>
            <a:chExt cx="4789713" cy="480131"/>
          </a:xfrm>
        </p:grpSpPr>
        <p:sp>
          <p:nvSpPr>
            <p:cNvPr id="14" name="矩形 13"/>
            <p:cNvSpPr/>
            <p:nvPr/>
          </p:nvSpPr>
          <p:spPr>
            <a:xfrm>
              <a:off x="4116844" y="344600"/>
              <a:ext cx="206178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rgbClr val="44546A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check</a:t>
              </a:r>
              <a:endParaRPr lang="zh-CN" altLang="en-US" sz="2800" dirty="0">
                <a:solidFill>
                  <a:srgbClr val="44546A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5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87571" y="979776"/>
            <a:ext cx="1972401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Amy:</a:t>
            </a:r>
          </a:p>
          <a:p>
            <a:pPr algn="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Mike:</a:t>
            </a:r>
          </a:p>
          <a:p>
            <a:pPr algn="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Amy:</a:t>
            </a:r>
          </a:p>
          <a:p>
            <a:pPr algn="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Mike:</a:t>
            </a:r>
          </a:p>
          <a:p>
            <a:pPr algn="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Amy:</a:t>
            </a:r>
          </a:p>
          <a:p>
            <a:pPr algn="r">
              <a:lnSpc>
                <a:spcPct val="200000"/>
              </a:lnSpc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Mike:</a:t>
            </a:r>
            <a:endParaRPr lang="zh-CN" altLang="en-US" sz="28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2"/>
          <p:cNvSpPr txBox="1"/>
          <p:nvPr/>
        </p:nvSpPr>
        <p:spPr>
          <a:xfrm>
            <a:off x="1884830" y="1020017"/>
            <a:ext cx="10553913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Mike, let’s go swimming on the weekend.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I’m sorry. I can’t.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Why not?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I always clean my room and do my homework on the weekend.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OK.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Have fun!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630" y="687835"/>
            <a:ext cx="28082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听力原文：</a:t>
            </a:r>
            <a:endParaRPr lang="en-US" altLang="zh-CN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49237" y="18533"/>
            <a:ext cx="855482" cy="874419"/>
          </a:xfrm>
          <a:prstGeom prst="rect">
            <a:avLst/>
          </a:prstGeom>
        </p:spPr>
      </p:pic>
      <p:pic>
        <p:nvPicPr>
          <p:cNvPr id="11" name="B Let's che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630" y="150942"/>
            <a:ext cx="609600" cy="6096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014037" y="4482566"/>
            <a:ext cx="10032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3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8651" y="446142"/>
            <a:ext cx="524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Give answers about yourself.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8" name="图片 7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321" y="1404956"/>
            <a:ext cx="6481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What do you do on the weekend?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212" y="2309571"/>
            <a:ext cx="92159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often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                            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</a:t>
            </a:r>
          </a:p>
          <a:p>
            <a:pPr marL="514350" indent="-514350">
              <a:buAutoNum type="arabicPeriod"/>
            </a:pP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always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                           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</a:t>
            </a:r>
          </a:p>
          <a:p>
            <a:pPr marL="514350" indent="-514350">
              <a:buAutoNum type="arabicPeriod"/>
            </a:pPr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I sometimes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                    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1111.jpg"/>
          <p:cNvPicPr>
            <a:picLocks noChangeAspect="1" noChangeArrowheads="1"/>
          </p:cNvPicPr>
          <p:nvPr/>
        </p:nvPicPr>
        <p:blipFill>
          <a:blip r:embed="rId2"/>
          <a:srcRect t="47500" b="8750"/>
          <a:stretch>
            <a:fillRect/>
          </a:stretch>
        </p:blipFill>
        <p:spPr bwMode="auto">
          <a:xfrm>
            <a:off x="0" y="970063"/>
            <a:ext cx="12192000" cy="59007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23996" y="3343648"/>
            <a:ext cx="9520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go       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go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swimming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    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have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do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797" y="2143319"/>
            <a:ext cx="7691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homework		sports		class		running</a:t>
            </a: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ping-pong		the </a:t>
            </a:r>
            <a:r>
              <a:rPr lang="en-US" altLang="zh-CN" sz="2400" i="1" dirty="0" err="1" smtClean="0">
                <a:latin typeface="Comic Sans MS" panose="030F0702030302020204" pitchFamily="66" charset="0"/>
              </a:rPr>
              <a:t>pipa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	kung fu	dinner</a:t>
            </a: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swimming		shopping	morning exercises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81" y="1114767"/>
            <a:ext cx="8260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Choose and write the words in the correct rows.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7405" y="362749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running    go shopping	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5538" y="4427645"/>
            <a:ext cx="668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sports    play ping-pong    play the 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pipa</a:t>
            </a:r>
            <a:r>
              <a:rPr lang="en-US" altLang="zh-CN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2690" y="5113451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have… class    have dinner 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4114" y="5813543"/>
            <a:ext cx="734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homework    do kung fu    do morning exercises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9908" y="306395"/>
            <a:ext cx="5726092" cy="480131"/>
            <a:chOff x="2813952" y="349259"/>
            <a:chExt cx="5726092" cy="480131"/>
          </a:xfrm>
        </p:grpSpPr>
        <p:sp>
          <p:nvSpPr>
            <p:cNvPr id="15" name="矩形 14"/>
            <p:cNvSpPr/>
            <p:nvPr/>
          </p:nvSpPr>
          <p:spPr>
            <a:xfrm>
              <a:off x="4273442" y="349259"/>
              <a:ext cx="275428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rgbClr val="44546A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wrap it up</a:t>
              </a:r>
              <a:endParaRPr lang="zh-CN" altLang="en-US" sz="2800" dirty="0">
                <a:solidFill>
                  <a:srgbClr val="44546A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6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ïŝḻiḓê"/>
            <p:cNvSpPr/>
            <p:nvPr/>
          </p:nvSpPr>
          <p:spPr bwMode="auto">
            <a:xfrm flipH="1">
              <a:off x="6965975" y="411496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908" y="306395"/>
            <a:ext cx="5047293" cy="480131"/>
            <a:chOff x="2813952" y="349259"/>
            <a:chExt cx="5047293" cy="480131"/>
          </a:xfrm>
        </p:grpSpPr>
        <p:sp>
          <p:nvSpPr>
            <p:cNvPr id="3" name="矩形 2"/>
            <p:cNvSpPr/>
            <p:nvPr/>
          </p:nvSpPr>
          <p:spPr>
            <a:xfrm>
              <a:off x="4279895" y="349259"/>
              <a:ext cx="2007281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rgbClr val="44546A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Story time</a:t>
              </a:r>
              <a:endParaRPr lang="zh-CN" altLang="en-US" sz="2800" dirty="0">
                <a:solidFill>
                  <a:srgbClr val="44546A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4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ïŝḻiḓê"/>
            <p:cNvSpPr/>
            <p:nvPr/>
          </p:nvSpPr>
          <p:spPr bwMode="auto">
            <a:xfrm flipH="1">
              <a:off x="6287176" y="40641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122" name="Picture 2" descr="C:\Users\ADMINI~1\AppData\Local\Temp\360zip$Temp\360$4\Story ti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16" y="786526"/>
            <a:ext cx="7340856" cy="550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838" y="1793188"/>
            <a:ext cx="7130478" cy="148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Zip is always very busy.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Guess: What does Zip do every day?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3" name="Picture 2" descr="C:\Users\ADMINI~1\AppData\Local\Temp\360zip$Temp\360$4\Story tim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16" y="921984"/>
            <a:ext cx="7340856" cy="550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321" y="433820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Listen and answer.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C Story 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5107" y="39063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838" y="1478345"/>
            <a:ext cx="8557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What does Zip usually do on the weekend?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She often watches TV.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How about this weekend?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The weekend she has a show. She’ll play the </a:t>
            </a:r>
            <a:r>
              <a:rPr lang="en-US" altLang="zh-CN" sz="3200" i="1" dirty="0" err="1" smtClean="0">
                <a:latin typeface="Comic Sans MS" panose="030F0702030302020204" pitchFamily="66" charset="0"/>
              </a:rPr>
              <a:t>pipa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321" y="433820"/>
            <a:ext cx="6003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Listen again and fill in the table.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5" name="C Story 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4888" y="432564"/>
            <a:ext cx="609600" cy="609600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0" y="2510971"/>
          <a:ext cx="11974561" cy="116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43"/>
                <a:gridCol w="1698105"/>
                <a:gridCol w="1551716"/>
                <a:gridCol w="2087726"/>
                <a:gridCol w="2249714"/>
                <a:gridCol w="1378857"/>
                <a:gridCol w="2540000"/>
              </a:tblGrid>
              <a:tr h="524849">
                <a:tc rowSpan="2">
                  <a:txBody>
                    <a:bodyPr/>
                    <a:lstStyle/>
                    <a:p>
                      <a:r>
                        <a:rPr lang="en-US" altLang="zh-CN" sz="4000" dirty="0" smtClean="0"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US" altLang="zh-CN" sz="40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zh-CN" altLang="en-US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Monday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Tuesday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Wednesday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Thursday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Friday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weekend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362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20914" y="3013500"/>
            <a:ext cx="5646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usually collect nuts in the afternoon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2206" y="3035663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often dry nuts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92588" y="3035663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eat nuts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95192" y="3043311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often watch TV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6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74258" y="870223"/>
            <a:ext cx="829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Can you make sentences and translate them?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68802" y="2654782"/>
            <a:ext cx="1997663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sometimes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ften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usually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always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 descr="书本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618" y="5402050"/>
            <a:ext cx="1177062" cy="1178873"/>
          </a:xfrm>
          <a:prstGeom prst="rect">
            <a:avLst/>
          </a:prstGeom>
        </p:spPr>
      </p:pic>
      <p:pic>
        <p:nvPicPr>
          <p:cNvPr id="12" name="图片 11" descr="b17e7aa2527f36c107f02c98cefa773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07974" y="3054483"/>
            <a:ext cx="1164135" cy="135632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 rot="1741141">
            <a:off x="10176060" y="5917507"/>
            <a:ext cx="1502384" cy="1402880"/>
            <a:chOff x="8408935" y="5258285"/>
            <a:chExt cx="1502384" cy="1402880"/>
          </a:xfrm>
        </p:grpSpPr>
        <p:pic>
          <p:nvPicPr>
            <p:cNvPr id="14" name="图片 13" descr="TO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36082">
              <a:off x="8408935" y="5651385"/>
              <a:ext cx="1104178" cy="1009780"/>
            </a:xfrm>
            <a:prstGeom prst="rect">
              <a:avLst/>
            </a:prstGeom>
          </p:spPr>
        </p:pic>
        <p:pic>
          <p:nvPicPr>
            <p:cNvPr id="13" name="图片 12" descr="TO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7141" y="5258285"/>
              <a:ext cx="1104178" cy="1009780"/>
            </a:xfrm>
            <a:prstGeom prst="rect">
              <a:avLst/>
            </a:prstGeom>
          </p:spPr>
        </p:pic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21119" y="1322775"/>
            <a:ext cx="4477198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do morning exercises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eat breakfast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have…class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play sports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eat dinner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clean my room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go for a walk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go shopping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take a dancing class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377835" y="1300592"/>
            <a:ext cx="2572175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father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mum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brother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sister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friends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grandma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grandpa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uncle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 aunt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97383" y="3629896"/>
            <a:ext cx="66075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effectLst/>
              <a:latin typeface="Comic Sans MS" panose="030F0702030302020204" pitchFamily="66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532672" y="2450517"/>
            <a:ext cx="3160562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on the weekend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on Saturdays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on Sundays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in the morning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in the afternoon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in the evening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anose="030F0702030302020204" pitchFamily="66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6255" y="1399322"/>
            <a:ext cx="11485418" cy="54171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60157" y="1401903"/>
            <a:ext cx="2790868" cy="54171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952727" y="1401903"/>
            <a:ext cx="3531199" cy="54171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480900" y="1401903"/>
            <a:ext cx="2275173" cy="54171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321" y="433820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Let’s watch.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DMINI~1\AppData\Local\Temp\360zip$Temp\360$5\Story time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833814"/>
            <a:ext cx="8032248" cy="60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556452" y="1038279"/>
            <a:ext cx="2228850" cy="406050"/>
            <a:chOff x="8289713" y="1109970"/>
            <a:chExt cx="2228850" cy="422184"/>
          </a:xfrm>
        </p:grpSpPr>
        <p:sp>
          <p:nvSpPr>
            <p:cNvPr id="6" name="矩形: 圆角 16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3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36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726" y="1625241"/>
            <a:ext cx="11955517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a letter ____________       2. an island _____________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live on ____________       4. wash my face ____________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5.clean my cave  __________       6. play the </a:t>
            </a:r>
            <a:r>
              <a:rPr lang="en-US" altLang="zh-CN" sz="2800" i="1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pipa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____________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70638" y="1739621"/>
            <a:ext cx="13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一封信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50726" y="1116715"/>
            <a:ext cx="4422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、英译汉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165036" y="1739621"/>
            <a:ext cx="13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一个岛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4276" y="3527405"/>
            <a:ext cx="13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居住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07905" y="3527405"/>
            <a:ext cx="135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洗脸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0450" y="5154603"/>
            <a:ext cx="200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打扫洞穴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7217" y="5185310"/>
            <a:ext cx="176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演奏琵琶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5" grpId="0"/>
      <p:bldP spid="26" grpId="0"/>
      <p:bldP spid="27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69753" y="944413"/>
            <a:ext cx="8940268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 1. Here is a letter________ your mum.</a:t>
            </a:r>
          </a:p>
          <a:p>
            <a:pPr lvl="0" indent="3048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A. at             B. in              C. from</a:t>
            </a:r>
          </a:p>
          <a:p>
            <a:pPr lvl="0" indent="3048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 2. Robinson lives on________ island.</a:t>
            </a:r>
          </a:p>
          <a:p>
            <a:pPr lvl="0" indent="3048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A. a              B. an             C. some</a:t>
            </a:r>
          </a:p>
          <a:p>
            <a:pPr lvl="0" indent="3048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 3. I________ go for a walk.        </a:t>
            </a:r>
          </a:p>
          <a:p>
            <a:pPr lvl="0" indent="3048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A.sometimes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B.some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times      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C.sometime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8919" y="1264594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352326" y="397433"/>
            <a:ext cx="6341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、单项选择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52596" y="2956744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848" y="4644062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81038" y="661741"/>
            <a:ext cx="11856131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   )  4. I usually collect leaves _____ Monday to Wednesday.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     A. from              B. on                C. at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   )  5. I eat bread ______ my sister.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     A. and               B. but                C. with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   )  6. I often dry my wet clothes ______ the sun on the weekend.  </a:t>
            </a:r>
          </a:p>
          <a:p>
            <a:pPr>
              <a:lnSpc>
                <a:spcPts val="7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          A. in                 B. of                C. off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887" y="942669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482" y="2775836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072" y="4533890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9216" y="885960"/>
            <a:ext cx="9940410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1.-What do you do on the weekend?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-I often ______________ on Saturdays.                  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2.-What do you do on the weekend?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-I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usually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_______________ on Sundays.                    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3.-What do you do on the weekend?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-I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sometimes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__________________ on Saturdays.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1575" y="1842208"/>
            <a:ext cx="286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swimming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98043" y="373547"/>
            <a:ext cx="4169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、看图，完成句子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/>
          </a:p>
        </p:txBody>
      </p:sp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6370" y="924877"/>
            <a:ext cx="1792339" cy="14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5124" y="2601482"/>
            <a:ext cx="1920568" cy="134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5085" y="4236095"/>
            <a:ext cx="1783121" cy="132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74071" y="3564993"/>
            <a:ext cx="286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shopping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5781" y="5264537"/>
            <a:ext cx="286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 my room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684871" y="2777286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8764" y="-1086919"/>
            <a:ext cx="3836546" cy="946478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883328" y="4584819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69674" y="2142384"/>
            <a:ext cx="8658206" cy="2936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学习了下列单词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play, letter, live, island, always, cave,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swimming, win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学习了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如何用英语写信。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play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动词的搭配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学习了一个故事。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6813116" y="228903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Ask your friend some questions about his/her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weekend.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21883" y="219360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Tell the play to your parents.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2487791" y="314691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a letter to your friend.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2737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53726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10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4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51552" y="5629418"/>
            <a:ext cx="6484467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Let’s watch the story about Robinson.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9588" y="877178"/>
            <a:ext cx="9995044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Do you know Robinson? Do you hear something about him?</a:t>
            </a:r>
          </a:p>
        </p:txBody>
      </p:sp>
      <p:pic>
        <p:nvPicPr>
          <p:cNvPr id="1026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773" y="1761492"/>
            <a:ext cx="2507900" cy="26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128655" y="1551685"/>
            <a:ext cx="7564581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鲁滨逊漂流记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是英国的一部小说作品，它的作家是丹尼尔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笛福，故事里的主人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公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名叫鲁滨逊，他从小喜好航海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有一次，他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越过大西洋，在太平洋上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，整条船上的人们都沉入海底，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不幸遇难，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只有他一人漂流到无人小岛，在这个荒无人烟的小岛上，性格坚强的鲁滨逊坚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生活下来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他在那里自己盖房子，种谷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1164" y="4560602"/>
            <a:ext cx="10945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物，养山羊，打野兽，斗野人。后来，他救了一个土人，鲁滨逊给他起名叫“星期五”，并且收他为自己的仆人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年以后，他终于又回到原来所生活的地方。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10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4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40793" y="241283"/>
            <a:ext cx="4789713" cy="480131"/>
            <a:chOff x="2813952" y="349259"/>
            <a:chExt cx="4789713" cy="480131"/>
          </a:xfrm>
        </p:grpSpPr>
        <p:sp>
          <p:nvSpPr>
            <p:cNvPr id="24" name="矩形 23"/>
            <p:cNvSpPr/>
            <p:nvPr/>
          </p:nvSpPr>
          <p:spPr>
            <a:xfrm>
              <a:off x="4079172" y="349259"/>
              <a:ext cx="2137124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44546A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Pre-reading</a:t>
              </a:r>
              <a:endParaRPr lang="zh-CN" altLang="en-US" sz="2800" dirty="0">
                <a:solidFill>
                  <a:srgbClr val="44546A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5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14"/>
          <p:cNvSpPr txBox="1"/>
          <p:nvPr/>
        </p:nvSpPr>
        <p:spPr>
          <a:xfrm>
            <a:off x="457737" y="1238078"/>
            <a:ext cx="9297997" cy="444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HY얕은샘물M" pitchFamily="18" charset="-127"/>
              </a:rPr>
              <a:t>Look at the picture.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HY얕은샘물M" pitchFamily="18" charset="-127"/>
              </a:rPr>
              <a:t>Where does Robinson live?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HY얕은샘물M" pitchFamily="18" charset="-127"/>
              </a:rPr>
              <a:t>He lives on an island.</a:t>
            </a:r>
            <a:endParaRPr lang="en-US" altLang="zh-CN" sz="3200" dirty="0">
              <a:latin typeface="Comic Sans MS" panose="030F0702030302020204" pitchFamily="66" charset="0"/>
              <a:ea typeface="HY얕은샘물M" pitchFamily="18" charset="-127"/>
            </a:endParaRPr>
          </a:p>
          <a:p>
            <a:pPr>
              <a:lnSpc>
                <a:spcPct val="150000"/>
              </a:lnSpc>
            </a:pPr>
            <a:endParaRPr lang="en-US" altLang="zh-CN" sz="3200" dirty="0" smtClean="0">
              <a:latin typeface="Comic Sans MS" panose="030F0702030302020204" pitchFamily="66" charset="0"/>
              <a:ea typeface="HY얕은샘물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HY얕은샘물M" pitchFamily="18" charset="-127"/>
              </a:rPr>
              <a:t>What does he do?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  <a:ea typeface="HY얕은샘물M" pitchFamily="18" charset="-127"/>
              </a:rPr>
              <a:t>He plays sports with his friend, Friday.</a:t>
            </a:r>
            <a:endParaRPr lang="zh-CN" altLang="en-US" sz="3200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pic>
        <p:nvPicPr>
          <p:cNvPr id="1027" name="Picture 3" descr="C:\Users\Administrator\Desktop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71" y="1842470"/>
            <a:ext cx="4272758" cy="31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755" y="111903"/>
            <a:ext cx="5265963" cy="480131"/>
            <a:chOff x="2813952" y="349259"/>
            <a:chExt cx="5265963" cy="480131"/>
          </a:xfrm>
        </p:grpSpPr>
        <p:sp>
          <p:nvSpPr>
            <p:cNvPr id="3" name="矩形 2"/>
            <p:cNvSpPr/>
            <p:nvPr/>
          </p:nvSpPr>
          <p:spPr>
            <a:xfrm>
              <a:off x="4136679" y="349259"/>
              <a:ext cx="2555508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While-reading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4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ïŝḻiḓê"/>
            <p:cNvSpPr/>
            <p:nvPr/>
          </p:nvSpPr>
          <p:spPr bwMode="auto">
            <a:xfrm flipH="1">
              <a:off x="650584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14"/>
          <p:cNvSpPr txBox="1"/>
          <p:nvPr/>
        </p:nvSpPr>
        <p:spPr>
          <a:xfrm>
            <a:off x="3552840" y="943441"/>
            <a:ext cx="470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  <a:ea typeface="HY얕은샘물M" pitchFamily="18" charset="-127"/>
              </a:rPr>
              <a:t>Step 1: Skimming reading</a:t>
            </a:r>
            <a:endParaRPr lang="zh-CN" altLang="en-US" sz="2800" b="1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2482" y="2887755"/>
            <a:ext cx="9038431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latin typeface="Comic Sans MS" panose="030F0702030302020204" pitchFamily="66" charset="0"/>
              </a:rPr>
              <a:t>Run your eyes over the text.</a:t>
            </a:r>
            <a:r>
              <a:rPr lang="zh-CN" altLang="en-US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>
                <a:latin typeface="Comic Sans MS" panose="030F0702030302020204" pitchFamily="66" charset="0"/>
              </a:rPr>
              <a:t>Underline the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activities and </a:t>
            </a:r>
            <a:r>
              <a:rPr lang="en-US" altLang="zh-CN" sz="3200" dirty="0">
                <a:latin typeface="Comic Sans MS" panose="030F0702030302020204" pitchFamily="66" charset="0"/>
              </a:rPr>
              <a:t>circle the 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frequency words.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黑体" panose="02010609060101010101" pitchFamily="49" charset="-122"/>
              </a:rPr>
              <a:t>（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快速阅读文章，在文中用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划出日常活动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圆圈圈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频度副词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14" y="1635401"/>
            <a:ext cx="11357596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Comic Sans MS" panose="030F0702030302020204" pitchFamily="66" charset="0"/>
              </a:rPr>
              <a:t>Robin is in a </a:t>
            </a:r>
            <a:r>
              <a:rPr lang="en-US" altLang="zh-CN" sz="2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</a:t>
            </a:r>
            <a:r>
              <a:rPr lang="en-US" altLang="zh-CN" sz="2800" i="1" dirty="0" smtClean="0">
                <a:latin typeface="Comic Sans MS" panose="030F0702030302020204" pitchFamily="66" charset="0"/>
              </a:rPr>
              <a:t>. He is Robinson Crusoe. Here is a </a:t>
            </a:r>
            <a:r>
              <a:rPr lang="en-US" altLang="zh-CN" sz="2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letter</a:t>
            </a:r>
            <a:r>
              <a:rPr lang="en-US" altLang="zh-CN" sz="2800" i="1" dirty="0" smtClean="0">
                <a:latin typeface="Comic Sans MS" panose="030F0702030302020204" pitchFamily="66" charset="0"/>
              </a:rPr>
              <a:t> from him.</a:t>
            </a:r>
            <a:endParaRPr lang="zh-CN" altLang="en-US" sz="28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~1\AppData\Local\Temp\360zip$Temp\360$2\Read and w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9" y="684637"/>
            <a:ext cx="11220680" cy="62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4244" y="-22772"/>
            <a:ext cx="855482" cy="874419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695543" y="223163"/>
            <a:ext cx="230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  <a:ea typeface="HY얕은샘물M" pitchFamily="18" charset="-127"/>
              </a:rPr>
              <a:t>Let’s check.</a:t>
            </a:r>
            <a:endParaRPr lang="zh-CN" altLang="en-US" sz="2800" b="1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0800" y="851647"/>
            <a:ext cx="2470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Robin’s play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66" y="1608841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i="1" dirty="0" smtClean="0">
                <a:latin typeface="Comic Sans MS" panose="030F0702030302020204" pitchFamily="66" charset="0"/>
              </a:rPr>
              <a:t>Robin is</a:t>
            </a:r>
            <a:r>
              <a:rPr lang="zh-CN" altLang="en-US" sz="2700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2700" i="1" dirty="0" smtClean="0">
                <a:latin typeface="Comic Sans MS" panose="030F0702030302020204" pitchFamily="66" charset="0"/>
              </a:rPr>
              <a:t>in a play. He is Robinson Crusoe. Here is a </a:t>
            </a:r>
          </a:p>
          <a:p>
            <a:r>
              <a:rPr lang="en-US" altLang="zh-CN" sz="2700" i="1" dirty="0" smtClean="0">
                <a:latin typeface="Comic Sans MS" panose="030F0702030302020204" pitchFamily="66" charset="0"/>
              </a:rPr>
              <a:t>Letter from him.</a:t>
            </a:r>
            <a:endParaRPr lang="zh-CN" altLang="en-US" sz="2700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271" y="2581771"/>
            <a:ext cx="966161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My name is Robinson. I live on an island. I always get up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early every day. I wash my face, and then I eat breakfast.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Sometimes I clean my cave, too.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166" y="3920013"/>
            <a:ext cx="674896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I often go swimming in the water. In the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afternoon, I play sports with my friend.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His name is Friday.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2774" y="5284356"/>
            <a:ext cx="4118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Friday is good at sports.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He often wins.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696087" y="3093859"/>
            <a:ext cx="1074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08960" y="3478488"/>
            <a:ext cx="2192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006659" y="3478488"/>
            <a:ext cx="2198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88030" y="4407401"/>
            <a:ext cx="1963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93771" y="4828316"/>
            <a:ext cx="19113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119826" y="3890985"/>
            <a:ext cx="22011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8626129" y="2578841"/>
            <a:ext cx="1069958" cy="472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889666" y="3390481"/>
            <a:ext cx="1869534" cy="472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227782" y="3892406"/>
            <a:ext cx="990899" cy="472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4244" y="47564"/>
            <a:ext cx="855482" cy="874419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001967" y="367222"/>
            <a:ext cx="83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  <a:ea typeface="HY얕은샘물M" pitchFamily="18" charset="-127"/>
              </a:rPr>
              <a:t>Tick or cross then find the clues in the text.</a:t>
            </a:r>
            <a:endParaRPr lang="zh-CN" altLang="en-US" sz="2800" b="1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497" y="1772917"/>
            <a:ext cx="11897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Robinson and Friday always get up late in the morning.   (    )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96" y="2880621"/>
            <a:ext cx="1177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Robinson only cleans his cave on Fridays.      (    )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01" y="4160285"/>
            <a:ext cx="11415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Robinson and Friday play sports together in the afternoon.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                                                                               (    )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82589" y="4698894"/>
            <a:ext cx="587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√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96965" y="1772917"/>
            <a:ext cx="5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×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76379" y="2945471"/>
            <a:ext cx="59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×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~1\AppData\Local\Temp\360zip$Temp\360$2\Read and w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9" y="631372"/>
            <a:ext cx="11220680" cy="62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4244" y="47564"/>
            <a:ext cx="855482" cy="874419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773710" y="223163"/>
            <a:ext cx="230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  <a:ea typeface="HY얕은샘물M" pitchFamily="18" charset="-127"/>
              </a:rPr>
              <a:t>Let’s check.</a:t>
            </a:r>
            <a:endParaRPr lang="zh-CN" altLang="en-US" sz="2800" b="1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0800" y="1161062"/>
            <a:ext cx="2470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Robin’s play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666" y="1918256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i="1" dirty="0" smtClean="0">
                <a:latin typeface="Comic Sans MS" panose="030F0702030302020204" pitchFamily="66" charset="0"/>
              </a:rPr>
              <a:t>Robin is</a:t>
            </a:r>
            <a:r>
              <a:rPr lang="zh-CN" altLang="en-US" sz="2700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2700" i="1" dirty="0" smtClean="0">
                <a:latin typeface="Comic Sans MS" panose="030F0702030302020204" pitchFamily="66" charset="0"/>
              </a:rPr>
              <a:t>in a play. He is Robinson Crusoe. Here is a </a:t>
            </a:r>
          </a:p>
          <a:p>
            <a:r>
              <a:rPr lang="en-US" altLang="zh-CN" sz="2700" i="1" dirty="0" smtClean="0">
                <a:latin typeface="Comic Sans MS" panose="030F0702030302020204" pitchFamily="66" charset="0"/>
              </a:rPr>
              <a:t>Letter from him.</a:t>
            </a:r>
            <a:endParaRPr lang="zh-CN" altLang="en-US" sz="2700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271" y="2891186"/>
            <a:ext cx="966161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My name is Robinson. I live on an island. I always get up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early every day. I wash my face, and then I eat breakfast.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Sometimes I clean my cave, too.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166" y="4229428"/>
            <a:ext cx="674896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I often go swimming in the water. In the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afternoon, I play sports with my friend.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His name is Friday.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2774" y="5593771"/>
            <a:ext cx="4118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Comic Sans MS" panose="030F0702030302020204" pitchFamily="66" charset="0"/>
              </a:rPr>
              <a:t>Friday is good at sports.</a:t>
            </a:r>
          </a:p>
          <a:p>
            <a:r>
              <a:rPr lang="en-US" altLang="zh-CN" sz="2700" dirty="0" smtClean="0">
                <a:latin typeface="Comic Sans MS" panose="030F0702030302020204" pitchFamily="66" charset="0"/>
              </a:rPr>
              <a:t>He often wins.</a:t>
            </a:r>
            <a:endParaRPr lang="zh-CN" altLang="en-US" sz="2700" dirty="0">
              <a:latin typeface="Comic Sans MS" panose="030F0702030302020204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927438" y="3403274"/>
            <a:ext cx="8842707" cy="341412"/>
            <a:chOff x="1927438" y="3403274"/>
            <a:chExt cx="8842707" cy="34141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8389257" y="3403274"/>
              <a:ext cx="23808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927438" y="3744360"/>
              <a:ext cx="2603362" cy="3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连接符 25"/>
          <p:cNvCxnSpPr/>
          <p:nvPr/>
        </p:nvCxnSpPr>
        <p:spPr>
          <a:xfrm>
            <a:off x="1927438" y="4200400"/>
            <a:ext cx="5073910" cy="296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927438" y="4701975"/>
            <a:ext cx="6461819" cy="866281"/>
            <a:chOff x="1927438" y="4701975"/>
            <a:chExt cx="6461819" cy="86628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407448" y="4701975"/>
              <a:ext cx="9818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927438" y="5137731"/>
              <a:ext cx="64618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927438" y="5531317"/>
              <a:ext cx="2934848" cy="369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946704" y="223881"/>
            <a:ext cx="328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  <a:ea typeface="HY얕은샘물M" pitchFamily="18" charset="-127"/>
              </a:rPr>
              <a:t>Step 2: </a:t>
            </a:r>
          </a:p>
          <a:p>
            <a:r>
              <a:rPr lang="en-US" altLang="zh-CN" sz="2800" b="1" dirty="0">
                <a:latin typeface="Comic Sans MS" panose="030F0702030302020204" pitchFamily="66" charset="0"/>
                <a:ea typeface="HY얕은샘물M" pitchFamily="18" charset="-127"/>
              </a:rPr>
              <a:t>Intensive reading</a:t>
            </a:r>
            <a:endParaRPr lang="zh-CN" altLang="en-US" sz="2800" b="1" dirty="0">
              <a:latin typeface="Comic Sans MS" panose="030F0702030302020204" pitchFamily="66" charset="0"/>
              <a:ea typeface="HY얕은샘물M" pitchFamily="18" charset="-12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9508" y="137154"/>
            <a:ext cx="3614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Fill in the blanks!</a:t>
            </a:r>
            <a:endParaRPr lang="zh-CN" altLang="en-US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pic>
        <p:nvPicPr>
          <p:cNvPr id="3074" name="Picture 2" descr="C:\Users\Administrator\Desktop\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04" y="3699300"/>
            <a:ext cx="1500815" cy="14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59" y="2700450"/>
            <a:ext cx="1446598" cy="16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348"/>
          <p:cNvSpPr>
            <a:spLocks noChangeArrowheads="1"/>
          </p:cNvSpPr>
          <p:nvPr/>
        </p:nvSpPr>
        <p:spPr bwMode="auto">
          <a:xfrm>
            <a:off x="4546265" y="1177988"/>
            <a:ext cx="2149988" cy="679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8577" y="1177988"/>
            <a:ext cx="1847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Robinson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6" name="右箭头 5"/>
          <p:cNvSpPr/>
          <p:nvPr/>
        </p:nvSpPr>
        <p:spPr>
          <a:xfrm rot="19103372">
            <a:off x="6552290" y="2165122"/>
            <a:ext cx="832210" cy="32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 rot="19248804">
            <a:off x="6941874" y="2135565"/>
            <a:ext cx="89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live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矩形 348"/>
          <p:cNvSpPr>
            <a:spLocks noChangeArrowheads="1"/>
          </p:cNvSpPr>
          <p:nvPr/>
        </p:nvSpPr>
        <p:spPr bwMode="auto">
          <a:xfrm>
            <a:off x="7025058" y="1281819"/>
            <a:ext cx="2606688" cy="679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15086" y="1281819"/>
            <a:ext cx="2301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on an island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17" name="右箭头 16"/>
          <p:cNvSpPr/>
          <p:nvPr/>
        </p:nvSpPr>
        <p:spPr>
          <a:xfrm rot="19743637">
            <a:off x="7107957" y="2950730"/>
            <a:ext cx="931391" cy="230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 rot="19990900">
            <a:off x="7002884" y="3063510"/>
            <a:ext cx="139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always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矩形 348"/>
          <p:cNvSpPr>
            <a:spLocks noChangeArrowheads="1"/>
          </p:cNvSpPr>
          <p:nvPr/>
        </p:nvSpPr>
        <p:spPr bwMode="auto">
          <a:xfrm>
            <a:off x="8184600" y="2291970"/>
            <a:ext cx="3811429" cy="13656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________________________________________________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84600" y="2215617"/>
            <a:ext cx="4180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get up early every day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3872734">
            <a:off x="4659160" y="2162509"/>
            <a:ext cx="112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name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上箭头 6"/>
          <p:cNvSpPr/>
          <p:nvPr/>
        </p:nvSpPr>
        <p:spPr>
          <a:xfrm rot="20053673">
            <a:off x="5457465" y="1866211"/>
            <a:ext cx="230215" cy="8252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1097468">
            <a:off x="7225123" y="4134934"/>
            <a:ext cx="1704132" cy="255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 rot="1278046">
            <a:off x="6975868" y="4314455"/>
            <a:ext cx="231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sometimes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5" name="矩形 348"/>
          <p:cNvSpPr>
            <a:spLocks noChangeArrowheads="1"/>
          </p:cNvSpPr>
          <p:nvPr/>
        </p:nvSpPr>
        <p:spPr bwMode="auto">
          <a:xfrm>
            <a:off x="8914680" y="4286845"/>
            <a:ext cx="2696749" cy="679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26286" y="4314455"/>
            <a:ext cx="268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clean my cave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7" name="右箭头 26"/>
          <p:cNvSpPr/>
          <p:nvPr/>
        </p:nvSpPr>
        <p:spPr>
          <a:xfrm rot="5176130">
            <a:off x="6127974" y="4670552"/>
            <a:ext cx="843079" cy="338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376468" y="4459182"/>
            <a:ext cx="129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often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9" name="矩形 348"/>
          <p:cNvSpPr>
            <a:spLocks noChangeArrowheads="1"/>
          </p:cNvSpPr>
          <p:nvPr/>
        </p:nvSpPr>
        <p:spPr bwMode="auto">
          <a:xfrm>
            <a:off x="5342075" y="5274618"/>
            <a:ext cx="4455068" cy="679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___________________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78283" y="5290349"/>
            <a:ext cx="4443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go swimming in the water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13" name="下箭头 12"/>
          <p:cNvSpPr/>
          <p:nvPr/>
        </p:nvSpPr>
        <p:spPr>
          <a:xfrm rot="1994958">
            <a:off x="4556240" y="3961783"/>
            <a:ext cx="388249" cy="2206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rot="18278702">
            <a:off x="3000638" y="4314454"/>
            <a:ext cx="32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in the afternoon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4" name="矩形 348"/>
          <p:cNvSpPr>
            <a:spLocks noChangeArrowheads="1"/>
          </p:cNvSpPr>
          <p:nvPr/>
        </p:nvSpPr>
        <p:spPr bwMode="auto">
          <a:xfrm>
            <a:off x="2421766" y="5964644"/>
            <a:ext cx="4250079" cy="6792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__________________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57974" y="5980375"/>
            <a:ext cx="4443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play sports with Friday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66029" y="2718303"/>
            <a:ext cx="3386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wash my face             eat breakfast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2" name="左箭头 21"/>
          <p:cNvSpPr/>
          <p:nvPr/>
        </p:nvSpPr>
        <p:spPr>
          <a:xfrm rot="5400000">
            <a:off x="1341692" y="3161903"/>
            <a:ext cx="694566" cy="360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48"/>
          <p:cNvSpPr>
            <a:spLocks noChangeArrowheads="1"/>
          </p:cNvSpPr>
          <p:nvPr/>
        </p:nvSpPr>
        <p:spPr bwMode="auto">
          <a:xfrm>
            <a:off x="355492" y="1873954"/>
            <a:ext cx="2683238" cy="10762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______________________</a:t>
            </a:r>
            <a:endParaRPr lang="zh-CN" altLang="zh-CN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4029" y="1873955"/>
            <a:ext cx="289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good at sports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4030" y="2319023"/>
            <a:ext cx="2890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often wins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20" grpId="0"/>
      <p:bldP spid="9" grpId="0"/>
      <p:bldP spid="24" grpId="0"/>
      <p:bldP spid="26" grpId="0"/>
      <p:bldP spid="28" grpId="0"/>
      <p:bldP spid="30" grpId="0"/>
      <p:bldP spid="33" grpId="0"/>
      <p:bldP spid="35" grpId="0"/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1437</Words>
  <Application>Microsoft Office PowerPoint</Application>
  <PresentationFormat>自定义</PresentationFormat>
  <Paragraphs>273</Paragraphs>
  <Slides>27</Slides>
  <Notes>0</Notes>
  <HiddenSlides>0</HiddenSlides>
  <MMClips>5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李红哲</cp:lastModifiedBy>
  <cp:revision>536</cp:revision>
  <dcterms:created xsi:type="dcterms:W3CDTF">2019-08-19T07:47:00Z</dcterms:created>
  <dcterms:modified xsi:type="dcterms:W3CDTF">2022-11-02T08:14:41Z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