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7.xml" ContentType="application/vnd.openxmlformats-officedocument.presentationml.notesSlide+xml"/>
  <Override PartName="/ppt/tags/tag51.xml" ContentType="application/vnd.openxmlformats-officedocument.presentationml.tags+xml"/>
  <Override PartName="/ppt/notesSlides/notesSlide8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9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10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5" r:id="rId2"/>
    <p:sldId id="536" r:id="rId3"/>
    <p:sldId id="538" r:id="rId4"/>
    <p:sldId id="581" r:id="rId5"/>
    <p:sldId id="386" r:id="rId6"/>
    <p:sldId id="446" r:id="rId7"/>
    <p:sldId id="479" r:id="rId8"/>
    <p:sldId id="480" r:id="rId9"/>
    <p:sldId id="481" r:id="rId10"/>
    <p:sldId id="482" r:id="rId11"/>
    <p:sldId id="516" r:id="rId12"/>
    <p:sldId id="529" r:id="rId13"/>
    <p:sldId id="450" r:id="rId14"/>
    <p:sldId id="451" r:id="rId15"/>
    <p:sldId id="369" r:id="rId16"/>
    <p:sldId id="521" r:id="rId17"/>
    <p:sldId id="524" r:id="rId18"/>
    <p:sldId id="523" r:id="rId19"/>
    <p:sldId id="526" r:id="rId20"/>
    <p:sldId id="459" r:id="rId21"/>
    <p:sldId id="400" r:id="rId22"/>
    <p:sldId id="575" r:id="rId23"/>
    <p:sldId id="528" r:id="rId24"/>
    <p:sldId id="534" r:id="rId25"/>
    <p:sldId id="580" r:id="rId26"/>
    <p:sldId id="577" r:id="rId27"/>
    <p:sldId id="533" r:id="rId28"/>
    <p:sldId id="530" r:id="rId29"/>
    <p:sldId id="578" r:id="rId30"/>
    <p:sldId id="579" r:id="rId31"/>
    <p:sldId id="416" r:id="rId32"/>
    <p:sldId id="418" r:id="rId33"/>
    <p:sldId id="363" r:id="rId34"/>
    <p:sldId id="280" r:id="rId35"/>
    <p:sldId id="271" r:id="rId36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6" userDrawn="1">
          <p15:clr>
            <a:srgbClr val="A4A3A4"/>
          </p15:clr>
        </p15:guide>
        <p15:guide id="2" pos="38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000"/>
    <a:srgbClr val="F69582"/>
    <a:srgbClr val="EC8AEE"/>
    <a:srgbClr val="FF9900"/>
    <a:srgbClr val="FF00FF"/>
    <a:srgbClr val="F0C2C7"/>
    <a:srgbClr val="9379F1"/>
    <a:srgbClr val="4BB3B1"/>
    <a:srgbClr val="6CC2C0"/>
    <a:srgbClr val="B5E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798" y="-96"/>
      </p:cViewPr>
      <p:guideLst>
        <p:guide orient="horz" pos="2186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14"/>
        <p:guide pos="217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409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06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B96234-E4C6-42DA-BAA6-225BF2D979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27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microsoft.com/office/2007/relationships/hdphoto" Target="../media/hdphoto3.wdp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50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4.wdp"/><Relationship Id="rId5" Type="http://schemas.openxmlformats.org/officeDocument/2006/relationships/audio" Target="../media/media1.mp3"/><Relationship Id="rId10" Type="http://schemas.openxmlformats.org/officeDocument/2006/relationships/image" Target="../media/image30.png"/><Relationship Id="rId4" Type="http://schemas.microsoft.com/office/2007/relationships/media" Target="../media/media1.mp3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tags" Target="../tags/tag5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Let's%20talk.mp4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59.xml"/><Relationship Id="rId7" Type="http://schemas.openxmlformats.org/officeDocument/2006/relationships/image" Target="../media/image18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Let's%20chant.mp4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image" Target="../media/image34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microsoft.com/office/2007/relationships/hdphoto" Target="../media/hdphoto3.wdp"/><Relationship Id="rId5" Type="http://schemas.openxmlformats.org/officeDocument/2006/relationships/tags" Target="../tags/tag65.xml"/><Relationship Id="rId10" Type="http://schemas.openxmlformats.org/officeDocument/2006/relationships/image" Target="../media/image18.png"/><Relationship Id="rId4" Type="http://schemas.openxmlformats.org/officeDocument/2006/relationships/tags" Target="../tags/tag64.xml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tags" Target="../tags/tag79.xml"/><Relationship Id="rId18" Type="http://schemas.openxmlformats.org/officeDocument/2006/relationships/tags" Target="../tags/tag84.xml"/><Relationship Id="rId26" Type="http://schemas.openxmlformats.org/officeDocument/2006/relationships/tags" Target="../tags/tag92.xml"/><Relationship Id="rId3" Type="http://schemas.openxmlformats.org/officeDocument/2006/relationships/audio" Target="../media/media2.mp3"/><Relationship Id="rId21" Type="http://schemas.openxmlformats.org/officeDocument/2006/relationships/tags" Target="../tags/tag87.xml"/><Relationship Id="rId34" Type="http://schemas.openxmlformats.org/officeDocument/2006/relationships/image" Target="../media/image29.png"/><Relationship Id="rId7" Type="http://schemas.openxmlformats.org/officeDocument/2006/relationships/tags" Target="../tags/tag73.xml"/><Relationship Id="rId12" Type="http://schemas.openxmlformats.org/officeDocument/2006/relationships/tags" Target="../tags/tag78.xml"/><Relationship Id="rId17" Type="http://schemas.openxmlformats.org/officeDocument/2006/relationships/tags" Target="../tags/tag83.xml"/><Relationship Id="rId25" Type="http://schemas.openxmlformats.org/officeDocument/2006/relationships/tags" Target="../tags/tag91.xml"/><Relationship Id="rId33" Type="http://schemas.openxmlformats.org/officeDocument/2006/relationships/slideLayout" Target="../slideLayouts/slideLayout2.xml"/><Relationship Id="rId2" Type="http://schemas.microsoft.com/office/2007/relationships/media" Target="../media/media2.mp3"/><Relationship Id="rId16" Type="http://schemas.openxmlformats.org/officeDocument/2006/relationships/tags" Target="../tags/tag82.xml"/><Relationship Id="rId20" Type="http://schemas.openxmlformats.org/officeDocument/2006/relationships/tags" Target="../tags/tag86.xml"/><Relationship Id="rId29" Type="http://schemas.openxmlformats.org/officeDocument/2006/relationships/tags" Target="../tags/tag95.xml"/><Relationship Id="rId1" Type="http://schemas.openxmlformats.org/officeDocument/2006/relationships/tags" Target="../tags/tag69.x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24" Type="http://schemas.openxmlformats.org/officeDocument/2006/relationships/tags" Target="../tags/tag90.xml"/><Relationship Id="rId32" Type="http://schemas.openxmlformats.org/officeDocument/2006/relationships/tags" Target="../tags/tag98.xml"/><Relationship Id="rId37" Type="http://schemas.microsoft.com/office/2007/relationships/hdphoto" Target="../media/hdphoto3.wdp"/><Relationship Id="rId5" Type="http://schemas.openxmlformats.org/officeDocument/2006/relationships/tags" Target="../tags/tag71.xml"/><Relationship Id="rId15" Type="http://schemas.openxmlformats.org/officeDocument/2006/relationships/tags" Target="../tags/tag81.xml"/><Relationship Id="rId23" Type="http://schemas.openxmlformats.org/officeDocument/2006/relationships/tags" Target="../tags/tag89.xml"/><Relationship Id="rId28" Type="http://schemas.openxmlformats.org/officeDocument/2006/relationships/tags" Target="../tags/tag94.xml"/><Relationship Id="rId36" Type="http://schemas.openxmlformats.org/officeDocument/2006/relationships/image" Target="../media/image18.png"/><Relationship Id="rId10" Type="http://schemas.openxmlformats.org/officeDocument/2006/relationships/tags" Target="../tags/tag76.xml"/><Relationship Id="rId19" Type="http://schemas.openxmlformats.org/officeDocument/2006/relationships/tags" Target="../tags/tag85.xml"/><Relationship Id="rId31" Type="http://schemas.openxmlformats.org/officeDocument/2006/relationships/tags" Target="../tags/tag97.xml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tags" Target="../tags/tag80.xml"/><Relationship Id="rId22" Type="http://schemas.openxmlformats.org/officeDocument/2006/relationships/tags" Target="../tags/tag88.xml"/><Relationship Id="rId27" Type="http://schemas.openxmlformats.org/officeDocument/2006/relationships/tags" Target="../tags/tag93.xml"/><Relationship Id="rId30" Type="http://schemas.openxmlformats.org/officeDocument/2006/relationships/tags" Target="../tags/tag96.xml"/><Relationship Id="rId35" Type="http://schemas.openxmlformats.org/officeDocument/2006/relationships/hyperlink" Target="&#36229;&#38142;&#25509;&#25991;&#20214;/A%20Let's%20talk.mp3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microsoft.com/office/2007/relationships/hdphoto" Target="../media/hdphoto3.wdp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18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image" Target="../media/image41.png"/><Relationship Id="rId5" Type="http://schemas.openxmlformats.org/officeDocument/2006/relationships/tags" Target="../tags/tag104.xml"/><Relationship Id="rId10" Type="http://schemas.openxmlformats.org/officeDocument/2006/relationships/notesSlide" Target="../notesSlides/notesSlide9.xml"/><Relationship Id="rId4" Type="http://schemas.openxmlformats.org/officeDocument/2006/relationships/tags" Target="../tags/tag103.xml"/><Relationship Id="rId9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42.png"/><Relationship Id="rId5" Type="http://schemas.openxmlformats.org/officeDocument/2006/relationships/hyperlink" Target="&#36229;&#38142;&#25509;&#25991;&#20214;/Ask%20the%20questions.mp4" TargetMode="External"/><Relationship Id="rId4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12.xml"/><Relationship Id="rId7" Type="http://schemas.microsoft.com/office/2007/relationships/hdphoto" Target="../media/hdphoto3.wdp"/><Relationship Id="rId12" Type="http://schemas.openxmlformats.org/officeDocument/2006/relationships/image" Target="../media/image47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18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tags" Target="../tags/tag113.xml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19.tiff"/><Relationship Id="rId5" Type="http://schemas.openxmlformats.org/officeDocument/2006/relationships/tags" Target="../tags/tag12.xml"/><Relationship Id="rId10" Type="http://schemas.microsoft.com/office/2007/relationships/hdphoto" Target="../media/hdphoto3.wdp"/><Relationship Id="rId4" Type="http://schemas.openxmlformats.org/officeDocument/2006/relationships/tags" Target="../tags/tag11.xml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Relationship Id="rId5" Type="http://schemas.openxmlformats.org/officeDocument/2006/relationships/image" Target="../media/image4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tags" Target="../tags/tag127.xml"/><Relationship Id="rId18" Type="http://schemas.openxmlformats.org/officeDocument/2006/relationships/image" Target="../media/image49.png"/><Relationship Id="rId3" Type="http://schemas.openxmlformats.org/officeDocument/2006/relationships/tags" Target="../tags/tag117.xml"/><Relationship Id="rId21" Type="http://schemas.openxmlformats.org/officeDocument/2006/relationships/image" Target="../media/image52.png"/><Relationship Id="rId7" Type="http://schemas.openxmlformats.org/officeDocument/2006/relationships/tags" Target="../tags/tag121.xml"/><Relationship Id="rId12" Type="http://schemas.openxmlformats.org/officeDocument/2006/relationships/tags" Target="../tags/tag126.xml"/><Relationship Id="rId17" Type="http://schemas.openxmlformats.org/officeDocument/2006/relationships/image" Target="../media/image17.png"/><Relationship Id="rId2" Type="http://schemas.openxmlformats.org/officeDocument/2006/relationships/tags" Target="../tags/tag116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51.png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tags" Target="../tags/tag125.xml"/><Relationship Id="rId5" Type="http://schemas.openxmlformats.org/officeDocument/2006/relationships/tags" Target="../tags/tag119.xml"/><Relationship Id="rId15" Type="http://schemas.openxmlformats.org/officeDocument/2006/relationships/tags" Target="../tags/tag129.xml"/><Relationship Id="rId23" Type="http://schemas.openxmlformats.org/officeDocument/2006/relationships/image" Target="../media/image54.png"/><Relationship Id="rId10" Type="http://schemas.openxmlformats.org/officeDocument/2006/relationships/tags" Target="../tags/tag124.xml"/><Relationship Id="rId19" Type="http://schemas.openxmlformats.org/officeDocument/2006/relationships/image" Target="../media/image50.jpeg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tags" Target="../tags/tag128.xml"/><Relationship Id="rId2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4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2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2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microsoft.com/office/2007/relationships/hdphoto" Target="../media/hdphoto3.wdp"/><Relationship Id="rId5" Type="http://schemas.openxmlformats.org/officeDocument/2006/relationships/tags" Target="../tags/tag18.xml"/><Relationship Id="rId10" Type="http://schemas.openxmlformats.org/officeDocument/2006/relationships/image" Target="../media/image18.png"/><Relationship Id="rId4" Type="http://schemas.openxmlformats.org/officeDocument/2006/relationships/tags" Target="../tags/tag17.xml"/><Relationship Id="rId9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23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2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25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2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5663733" cy="3062356"/>
            <a:chOff x="-107679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1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day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try &amp; Let’s talk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431174" y="5058092"/>
            <a:ext cx="5930900" cy="5543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I do my homework every day.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646222" y="483973"/>
            <a:ext cx="5524500" cy="4733925"/>
            <a:chOff x="10317" y="-1486"/>
            <a:chExt cx="8700" cy="7455"/>
          </a:xfrm>
        </p:grpSpPr>
        <p:pic>
          <p:nvPicPr>
            <p:cNvPr id="6" name="图片 5" descr="千库网_红色日记笔记本子边框_元素编号128871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0317" y="-1486"/>
              <a:ext cx="8700" cy="7455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11494" y="839"/>
              <a:ext cx="6708" cy="399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do homework</a:t>
              </a:r>
            </a:p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/</a:t>
              </a:r>
              <a:r>
                <a:rPr lang="en-US" altLang="zh-CN" sz="4000">
                  <a:latin typeface="Comic Sans MS" panose="030F0702030302020204" pitchFamily="66" charset="0"/>
                  <a:cs typeface="Comic Sans MS" panose="030F0702030302020204" pitchFamily="66" charset="0"/>
                  <a:sym typeface="+mn-ea"/>
                </a:rPr>
                <a:t>duː ˈhəʊmwɜːk</a:t>
              </a:r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/ </a:t>
              </a:r>
            </a:p>
            <a:p>
              <a:pPr algn="ctr"/>
              <a:r>
                <a:rPr lang="zh-CN" alt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做作业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5581" y="1248319"/>
            <a:ext cx="3439557" cy="3205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1288415" y="1183005"/>
            <a:ext cx="9770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what to do on the weekend?</a:t>
            </a: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3229379" y="2219430"/>
            <a:ext cx="6718300" cy="941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Talk </a:t>
            </a:r>
            <a:r>
              <a:rPr lang="en-US" altLang="zh-CN" sz="3200">
                <a:latin typeface="Comic Sans MS" panose="030F0702030302020204" pitchFamily="66" charset="0"/>
              </a:rPr>
              <a:t>about </a:t>
            </a:r>
            <a:r>
              <a:rPr lang="en-US" altLang="zh-CN" sz="3200" smtClean="0">
                <a:latin typeface="Comic Sans MS" panose="030F0702030302020204" pitchFamily="66" charset="0"/>
              </a:rPr>
              <a:t>my weekend</a:t>
            </a:r>
            <a:r>
              <a:rPr lang="en-US" altLang="zh-CN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3025775" y="3429635"/>
            <a:ext cx="5951855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Talk </a:t>
            </a:r>
            <a:r>
              <a:rPr lang="en-US" altLang="zh-CN" sz="3200">
                <a:latin typeface="Comic Sans MS" panose="030F0702030302020204" pitchFamily="66" charset="0"/>
              </a:rPr>
              <a:t>about Sarah’s </a:t>
            </a:r>
            <a:r>
              <a:rPr lang="en-US" altLang="zh-CN" sz="3200" dirty="0">
                <a:latin typeface="Comic Sans MS" panose="030F0702030302020204" pitchFamily="66" charset="0"/>
              </a:rPr>
              <a:t>weekend.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349500" y="4827270"/>
            <a:ext cx="7493000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Talk about my partner’s weekend.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8" grpId="0" bldLvl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280074" y="1637341"/>
          <a:ext cx="7398328" cy="373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6354"/>
                <a:gridCol w="3621974"/>
              </a:tblGrid>
              <a:tr h="5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get up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0" kern="1200" smtClean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7:00 a.m.</a:t>
                      </a:r>
                    </a:p>
                  </a:txBody>
                  <a:tcPr anchor="ctr"/>
                </a:tc>
              </a:tr>
              <a:tr h="5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clean my room</a:t>
                      </a:r>
                      <a:endParaRPr lang="zh-CN" altLang="en-US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smtClean="0">
                          <a:latin typeface="Comic Sans MS" panose="030F0702030302020204" pitchFamily="66" charset="0"/>
                        </a:rPr>
                        <a:t>8:30 a.m.</a:t>
                      </a:r>
                    </a:p>
                  </a:txBody>
                  <a:tcPr/>
                </a:tc>
              </a:tr>
              <a:tr h="5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go shopping</a:t>
                      </a:r>
                      <a:endParaRPr lang="zh-CN" altLang="en-US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smtClean="0">
                          <a:latin typeface="Comic Sans MS" panose="030F0702030302020204" pitchFamily="66" charset="0"/>
                        </a:rPr>
                        <a:t>10:00 a.m.</a:t>
                      </a:r>
                    </a:p>
                  </a:txBody>
                  <a:tcPr/>
                </a:tc>
              </a:tr>
              <a:tr h="5174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dirty="0">
                          <a:latin typeface="Comic Sans MS" panose="030F0702030302020204" pitchFamily="66" charset="0"/>
                        </a:rPr>
                        <a:t>play sports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dirty="0">
                          <a:latin typeface="Comic Sans MS" panose="030F0702030302020204" pitchFamily="66" charset="0"/>
                        </a:rPr>
                        <a:t>2:30 p.m.</a:t>
                      </a:r>
                    </a:p>
                  </a:txBody>
                  <a:tcPr/>
                </a:tc>
              </a:tr>
              <a:tr h="5174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dirty="0">
                          <a:latin typeface="Comic Sans MS" panose="030F0702030302020204" pitchFamily="66" charset="0"/>
                        </a:rPr>
                        <a:t>read books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dirty="0">
                          <a:latin typeface="Comic Sans MS" panose="030F0702030302020204" pitchFamily="66" charset="0"/>
                        </a:rPr>
                        <a:t>4:00 p.m.</a:t>
                      </a:r>
                    </a:p>
                  </a:txBody>
                  <a:tcPr/>
                </a:tc>
              </a:tr>
              <a:tr h="5174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dirty="0">
                          <a:latin typeface="Comic Sans MS" panose="030F0702030302020204" pitchFamily="66" charset="0"/>
                        </a:rPr>
                        <a:t>watch 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dirty="0">
                          <a:latin typeface="Comic Sans MS" panose="030F0702030302020204" pitchFamily="66" charset="0"/>
                        </a:rPr>
                        <a:t>7:00 p.m.</a:t>
                      </a:r>
                    </a:p>
                  </a:txBody>
                  <a:tcPr/>
                </a:tc>
              </a:tr>
              <a:tr h="3372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dirty="0">
                          <a:latin typeface="Comic Sans MS" panose="030F0702030302020204" pitchFamily="66" charset="0"/>
                        </a:rPr>
                        <a:t>go to 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smtClean="0">
                          <a:latin typeface="Comic Sans MS" panose="030F0702030302020204" pitchFamily="66" charset="0"/>
                        </a:rPr>
                        <a:t>9:30 p.m</a:t>
                      </a:r>
                      <a:r>
                        <a:rPr lang="en-US" altLang="zh-CN" sz="2800" dirty="0">
                          <a:latin typeface="Comic Sans MS" panose="030F0702030302020204" pitchFamily="66" charset="0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文本框 1"/>
          <p:cNvSpPr txBox="1"/>
          <p:nvPr/>
        </p:nvSpPr>
        <p:spPr>
          <a:xfrm>
            <a:off x="760811" y="926038"/>
            <a:ext cx="5359616" cy="6883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This is my </a:t>
            </a:r>
            <a:r>
              <a:rPr lang="en-US" altLang="zh-CN" sz="3200">
                <a:latin typeface="Comic Sans MS" panose="030F0702030302020204" pitchFamily="66" charset="0"/>
              </a:rPr>
              <a:t>weekend</a:t>
            </a:r>
            <a:r>
              <a:rPr lang="en-US" altLang="zh-CN" sz="3200" smtClean="0">
                <a:latin typeface="Comic Sans MS" panose="030F0702030302020204" pitchFamily="66" charset="0"/>
              </a:rPr>
              <a:t>.</a:t>
            </a:r>
            <a:endParaRPr lang="en-US" altLang="zh-CN" sz="3200"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760811" y="5424161"/>
            <a:ext cx="1129479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What does our friend Sarah do on the weekend?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文本框 8"/>
          <p:cNvSpPr txBox="1"/>
          <p:nvPr>
            <p:custDataLst>
              <p:tags r:id="rId3"/>
            </p:custDataLst>
          </p:nvPr>
        </p:nvSpPr>
        <p:spPr>
          <a:xfrm>
            <a:off x="777368" y="296437"/>
            <a:ext cx="3200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discuss!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76211"/>
            <a:ext cx="605641" cy="74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>
            <p:custDataLst>
              <p:tags r:id="rId1"/>
            </p:custDataLst>
          </p:nvPr>
        </p:nvSpPr>
        <p:spPr>
          <a:xfrm>
            <a:off x="715967" y="1124795"/>
            <a:ext cx="6797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Where is </a:t>
            </a:r>
            <a:r>
              <a:rPr lang="en-US" altLang="zh-CN" sz="3200" dirty="0">
                <a:latin typeface="Comic Sans MS" panose="030F0702030302020204" pitchFamily="66" charset="0"/>
              </a:rPr>
              <a:t>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arah? Listen and circle.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89241" y="2003944"/>
            <a:ext cx="743712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椭圆 15"/>
          <p:cNvSpPr/>
          <p:nvPr>
            <p:custDataLst>
              <p:tags r:id="rId3"/>
            </p:custDataLst>
          </p:nvPr>
        </p:nvSpPr>
        <p:spPr>
          <a:xfrm>
            <a:off x="2743200" y="3538845"/>
            <a:ext cx="2293107" cy="2351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B Let's try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09893" y="1124795"/>
            <a:ext cx="1113155" cy="7467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411974" y="455027"/>
            <a:ext cx="19239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try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40" y="332760"/>
            <a:ext cx="751334" cy="6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4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2"/>
          <p:cNvSpPr txBox="1"/>
          <p:nvPr>
            <p:custDataLst>
              <p:tags r:id="rId1"/>
            </p:custDataLst>
          </p:nvPr>
        </p:nvSpPr>
        <p:spPr>
          <a:xfrm>
            <a:off x="396239" y="1437037"/>
            <a:ext cx="11529695" cy="42614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       Sarah: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Hello, Mrs Green. Good to see you.</a:t>
            </a:r>
            <a:endParaRPr lang="en-US" altLang="zh-CN" sz="2800" dirty="0">
              <a:latin typeface="Comic Sans MS" panose="030F0702030302020204" pitchFamily="66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shopkeeper: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Hi, Sarah. Welcome to our shop again.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       Sarah: 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I want to buy some vegetables.</a:t>
            </a:r>
            <a:endParaRPr lang="zh-CN" altLang="zh-CN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shopkeeper: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Here are some fresh carrots.  You don’t often shop 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                   here on Saturdays.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       Sarah: 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No, not </a:t>
            </a:r>
            <a:r>
              <a:rPr lang="en-US" altLang="zh-CN" sz="280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often.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" name="B Let's try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8416" y="436202"/>
            <a:ext cx="1113155" cy="792331"/>
          </a:xfrm>
          <a:prstGeom prst="rect">
            <a:avLst/>
          </a:prstGeom>
        </p:spPr>
      </p:pic>
      <p:sp>
        <p:nvSpPr>
          <p:cNvPr id="8" name="文本框 8"/>
          <p:cNvSpPr txBox="1"/>
          <p:nvPr/>
        </p:nvSpPr>
        <p:spPr>
          <a:xfrm>
            <a:off x="929768" y="5319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check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9" y="411736"/>
            <a:ext cx="605641" cy="74683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501571" y="2731589"/>
            <a:ext cx="40768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6"/>
          <p:cNvSpPr txBox="1"/>
          <p:nvPr/>
        </p:nvSpPr>
        <p:spPr>
          <a:xfrm>
            <a:off x="8464599" y="999785"/>
            <a:ext cx="2971339" cy="683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In the shop.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弧形 11"/>
          <p:cNvSpPr/>
          <p:nvPr/>
        </p:nvSpPr>
        <p:spPr>
          <a:xfrm rot="17609685">
            <a:off x="6859009" y="1853511"/>
            <a:ext cx="2276243" cy="1392868"/>
          </a:xfrm>
          <a:prstGeom prst="arc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4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7"/>
          <p:cNvSpPr txBox="1"/>
          <p:nvPr/>
        </p:nvSpPr>
        <p:spPr>
          <a:xfrm>
            <a:off x="1274445" y="1555602"/>
            <a:ext cx="8644255" cy="376454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6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1. Sarah wants to buy some _____ .</a:t>
            </a:r>
          </a:p>
          <a:p>
            <a:pPr>
              <a:lnSpc>
                <a:spcPct val="16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  A. vegetables   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B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. meat</a:t>
            </a:r>
          </a:p>
          <a:p>
            <a:pPr>
              <a:lnSpc>
                <a:spcPct val="16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2. Sarah doesn’t often shop here on ____.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 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A. Sundays         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 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B.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Saturdays</a:t>
            </a:r>
          </a:p>
          <a:p>
            <a:pPr>
              <a:lnSpc>
                <a:spcPct val="160000"/>
              </a:lnSpc>
            </a:pPr>
            <a:endParaRPr lang="en-US" altLang="zh-CN" sz="3200" dirty="0">
              <a:latin typeface="Comic Sans MS" panose="030F0702030302020204" pitchFamily="66" charset="0"/>
              <a:ea typeface="宋体" panose="02010600030101010101" pitchFamily="2" charset="-122"/>
              <a:cs typeface="Arial Rounded MT Bold" panose="020F0704030504030204" charset="0"/>
              <a:sym typeface="宋体" panose="02010600030101010101" pitchFamily="2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416564" y="2457637"/>
            <a:ext cx="822960" cy="773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charset="0"/>
              <a:buNone/>
              <a:defRPr/>
            </a:pPr>
            <a:endParaRPr kumimoji="0" lang="zh-CN" altLang="en-US" sz="40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Arial Rounded MT Bold" panose="020F070403050403020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4721965" y="4067262"/>
            <a:ext cx="822960" cy="773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charset="0"/>
              <a:buNone/>
              <a:defRPr/>
            </a:pPr>
            <a:endParaRPr kumimoji="0" lang="zh-CN" altLang="en-US" sz="40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Arial Rounded MT Bold" panose="020F0704030504030204" charset="0"/>
            </a:endParaRPr>
          </a:p>
        </p:txBody>
      </p:sp>
      <p:pic>
        <p:nvPicPr>
          <p:cNvPr id="10" name="B Let's tr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1965" y="461087"/>
            <a:ext cx="1113155" cy="79233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047670" y="543837"/>
            <a:ext cx="4497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choose.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9" y="411736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448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bldLvl="0" animBg="1"/>
      <p:bldP spid="3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>
            <p:custDataLst>
              <p:tags r:id="rId1"/>
            </p:custDataLst>
          </p:nvPr>
        </p:nvSpPr>
        <p:spPr>
          <a:xfrm>
            <a:off x="1066665" y="1607735"/>
            <a:ext cx="799848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1.Why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is Sarah shopping today?</a:t>
            </a:r>
          </a:p>
          <a:p>
            <a:pPr marL="514350" indent="-514350">
              <a:buAutoNum type="arabicPeriod"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514350" indent="-51435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dirty="0" smtClean="0">
                <a:latin typeface="Comic Sans MS" panose="030F0702030302020204" pitchFamily="66" charset="0"/>
              </a:rPr>
              <a:t>2.What does Sarah do on the weekend?</a:t>
            </a:r>
          </a:p>
          <a:p>
            <a:pPr marL="514350" indent="-51435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514350" indent="-51435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dirty="0" smtClean="0">
                <a:latin typeface="Comic Sans MS" panose="030F0702030302020204" pitchFamily="66" charset="0"/>
              </a:rPr>
              <a:t>3.What does Sarah usually do?</a:t>
            </a:r>
          </a:p>
          <a:p>
            <a:pPr marL="514350" indent="-514350"/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765960" y="682647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520586"/>
            <a:ext cx="605641" cy="74683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065909" y="294763"/>
            <a:ext cx="20601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</a:t>
            </a:r>
            <a:r>
              <a:rPr lang="en-US" altLang="zh-CN" sz="3200" b="1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talk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0" b="100000" l="54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09" y="139540"/>
            <a:ext cx="8763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00" y="660333"/>
            <a:ext cx="7812000" cy="5197380"/>
          </a:xfrm>
          <a:prstGeom prst="rect">
            <a:avLst/>
          </a:prstGeom>
        </p:spPr>
      </p:pic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15714"/>
          <a:stretch>
            <a:fillRect/>
          </a:stretch>
        </p:blipFill>
        <p:spPr bwMode="auto">
          <a:xfrm>
            <a:off x="2481943" y="1206873"/>
            <a:ext cx="7267700" cy="412804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>
            <p:custDataLst>
              <p:tags r:id="rId1"/>
            </p:custDataLst>
          </p:nvPr>
        </p:nvSpPr>
        <p:spPr>
          <a:xfrm>
            <a:off x="498761" y="1060515"/>
            <a:ext cx="799848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1.Why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is Sarah shopping today?</a:t>
            </a:r>
          </a:p>
          <a:p>
            <a:pPr marL="514350" indent="-514350">
              <a:buAutoNum type="arabicPeriod"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514350" indent="-51435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dirty="0" smtClean="0">
                <a:latin typeface="Comic Sans MS" panose="030F0702030302020204" pitchFamily="66" charset="0"/>
              </a:rPr>
              <a:t>2.What does Sarah do on the weekend?</a:t>
            </a:r>
          </a:p>
          <a:p>
            <a:pPr marL="514350" indent="-51435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514350" indent="-51435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dirty="0" smtClean="0">
                <a:latin typeface="Comic Sans MS" panose="030F0702030302020204" pitchFamily="66" charset="0"/>
              </a:rPr>
              <a:t>3.What does Sarah usually do?</a:t>
            </a:r>
          </a:p>
          <a:p>
            <a:pPr marL="514350" indent="-514350"/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676589" y="1715333"/>
            <a:ext cx="10890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Sarah’s mum worked last night. So she is shopping today.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676589" y="3239443"/>
            <a:ext cx="11515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 often watches TV and plays ping-pong with her father.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676589" y="4709741"/>
            <a:ext cx="10890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 usually washes clothes. Sometimes she cooks dinner.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 cstate="print"/>
          <a:srcRect r="54401"/>
          <a:stretch>
            <a:fillRect/>
          </a:stretch>
        </p:blipFill>
        <p:spPr bwMode="auto">
          <a:xfrm>
            <a:off x="0" y="982421"/>
            <a:ext cx="4100344" cy="589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 cstate="print"/>
          <a:srcRect r="1598"/>
          <a:stretch>
            <a:fillRect/>
          </a:stretch>
        </p:blipFill>
        <p:spPr bwMode="auto">
          <a:xfrm>
            <a:off x="3359339" y="963127"/>
            <a:ext cx="8848490" cy="589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>
            <p:custDataLst>
              <p:tags r:id="rId3"/>
            </p:custDataLst>
          </p:nvPr>
        </p:nvSpPr>
        <p:spPr>
          <a:xfrm>
            <a:off x="231140" y="1225550"/>
            <a:ext cx="77253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Shopkeeper: Why are you shopping today?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Sarah: My mum worked last night. So      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            I’m shopping today.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Shopkeeper: Good girl! So what do you do on 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           the weekend?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Sarah: I often watch TV and play ping- 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           pong with my father.</a:t>
            </a:r>
            <a:endParaRPr lang="zh-CN" altLang="en-US" sz="2400" dirty="0" smtClean="0">
              <a:latin typeface="Comic Sans MS" panose="030F0702030302020204" pitchFamily="66" charset="0"/>
            </a:endParaRP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Shopkeeper: That sounds like a lot of fun.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Sarah: Yes, but I’m also hard-working. I  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           usually wash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my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clothes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. Sometimes I 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            cook dinner.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Shopkeeper: You’re so busy! You need a robot 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            to help you!</a:t>
            </a:r>
            <a:endParaRPr lang="zh-CN" altLang="en-US" sz="2400" dirty="0" smtClean="0">
              <a:latin typeface="Comic Sans MS" panose="030F0702030302020204" pitchFamily="66" charset="0"/>
            </a:endParaRPr>
          </a:p>
          <a:p>
            <a:endParaRPr lang="zh-CN" altLang="en-US" sz="2400" dirty="0" smtClean="0">
              <a:latin typeface="Comic Sans MS" panose="030F0702030302020204" pitchFamily="66" charset="0"/>
            </a:endParaRPr>
          </a:p>
          <a:p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8" name="文本框 8"/>
          <p:cNvSpPr txBox="1"/>
          <p:nvPr/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in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roles.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625" y="1124626"/>
            <a:ext cx="7203382" cy="4792462"/>
          </a:xfrm>
          <a:prstGeom prst="rect">
            <a:avLst/>
          </a:prstGeom>
        </p:spPr>
      </p:pic>
      <p:pic>
        <p:nvPicPr>
          <p:cNvPr id="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 b="4622"/>
          <a:stretch>
            <a:fillRect/>
          </a:stretch>
        </p:blipFill>
        <p:spPr bwMode="auto">
          <a:xfrm>
            <a:off x="2731317" y="1588922"/>
            <a:ext cx="6697682" cy="376684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60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act.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2" cstate="print"/>
          <a:srcRect t="1" b="1094"/>
          <a:stretch>
            <a:fillRect/>
          </a:stretch>
        </p:blipFill>
        <p:spPr>
          <a:xfrm>
            <a:off x="1338291" y="1350887"/>
            <a:ext cx="6790641" cy="4734775"/>
          </a:xfrm>
          <a:prstGeom prst="rect">
            <a:avLst/>
          </a:prstGeom>
        </p:spPr>
      </p:pic>
      <p:sp>
        <p:nvSpPr>
          <p:cNvPr id="7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60000">
            <a:off x="1952154" y="1975442"/>
            <a:ext cx="2224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1.Read it together.</a:t>
            </a:r>
          </a:p>
        </p:txBody>
      </p:sp>
      <p:sp>
        <p:nvSpPr>
          <p:cNvPr id="76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420000">
            <a:off x="5078011" y="2561711"/>
            <a:ext cx="2814172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2.Each student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reads a sentence.</a:t>
            </a:r>
          </a:p>
        </p:txBody>
      </p:sp>
      <p:sp>
        <p:nvSpPr>
          <p:cNvPr id="77" name="Text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300000">
            <a:off x="2386720" y="4557864"/>
            <a:ext cx="2728796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3. Read in roles.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自己分配角色。</a:t>
            </a:r>
          </a:p>
        </p:txBody>
      </p:sp>
      <p:sp>
        <p:nvSpPr>
          <p:cNvPr id="78" name="Text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927623" y="4383748"/>
            <a:ext cx="3529012" cy="1754326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8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Tip: Choose one to read in 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two.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选择一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</a:rPr>
              <a:t>种两人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练习。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流利地表演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>
            <p:custDataLst>
              <p:tags r:id="rId1"/>
            </p:custDataLst>
          </p:nvPr>
        </p:nvSpPr>
        <p:spPr>
          <a:xfrm>
            <a:off x="231140" y="1225550"/>
            <a:ext cx="1142555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Shopkeeper: Why are you shopping today?</a:t>
            </a:r>
          </a:p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Sarah: My mum worked last night. So I’m shopping  </a:t>
            </a:r>
          </a:p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today.</a:t>
            </a:r>
          </a:p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Shopkeeper: Good girl! So what do you do on the weekend?</a:t>
            </a:r>
          </a:p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Sarah: I often watch TV and play ping-pong with my </a:t>
            </a:r>
          </a:p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father.</a:t>
            </a:r>
            <a:endParaRPr lang="zh-CN" altLang="en-US" sz="3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Shopkeeper: That sounds like a lot of fun.</a:t>
            </a:r>
          </a:p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Sarah: Yes, but I’m also hard-working. I usually wash 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en-US" altLang="zh-CN" sz="3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my 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clothes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Sometimes I cook dinner.</a:t>
            </a:r>
          </a:p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Shopkeeper: You’re so busy! You need a robot to help you!</a:t>
            </a:r>
            <a:endParaRPr lang="zh-CN" altLang="en-US" sz="3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zh-CN" altLang="en-US" sz="3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zh-CN" altLang="en-US" sz="3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B Let's talk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159199" y="379562"/>
            <a:ext cx="1045541" cy="694908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>
            <p:custDataLst>
              <p:tags r:id="rId4"/>
            </p:custDataLst>
          </p:nvPr>
        </p:nvCxnSpPr>
        <p:spPr>
          <a:xfrm flipH="1">
            <a:off x="2383168" y="3674322"/>
            <a:ext cx="808355" cy="33083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8">
            <a:hlinkClick r:id="rId35" action="ppaction://hlinkfile"/>
          </p:cNvPr>
          <p:cNvSpPr txBox="1"/>
          <p:nvPr/>
        </p:nvSpPr>
        <p:spPr>
          <a:xfrm>
            <a:off x="777368" y="379562"/>
            <a:ext cx="397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repeat.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5"/>
            </p:custDataLst>
          </p:nvPr>
        </p:nvCxnSpPr>
        <p:spPr>
          <a:xfrm>
            <a:off x="5883869" y="2295761"/>
            <a:ext cx="20455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0"/>
          <p:cNvSpPr txBox="1"/>
          <p:nvPr>
            <p:custDataLst>
              <p:tags r:id="rId6"/>
            </p:custDataLst>
          </p:nvPr>
        </p:nvSpPr>
        <p:spPr>
          <a:xfrm>
            <a:off x="6139180" y="2295525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昨晚</a:t>
            </a:r>
          </a:p>
        </p:txBody>
      </p:sp>
      <p:cxnSp>
        <p:nvCxnSpPr>
          <p:cNvPr id="19" name="直接箭头连接符 18"/>
          <p:cNvCxnSpPr/>
          <p:nvPr>
            <p:custDataLst>
              <p:tags r:id="rId7"/>
            </p:custDataLst>
          </p:nvPr>
        </p:nvCxnSpPr>
        <p:spPr>
          <a:xfrm flipV="1">
            <a:off x="5204473" y="4131522"/>
            <a:ext cx="513080" cy="4635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11"/>
          <p:cNvSpPr txBox="1"/>
          <p:nvPr>
            <p:custDataLst>
              <p:tags r:id="rId8"/>
            </p:custDataLst>
          </p:nvPr>
        </p:nvSpPr>
        <p:spPr>
          <a:xfrm>
            <a:off x="8021320" y="2233930"/>
            <a:ext cx="3127375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询问对方周末的活动安排</a:t>
            </a:r>
            <a:endParaRPr lang="en-US" altLang="zh-CN" sz="2000" b="1" dirty="0">
              <a:solidFill>
                <a:srgbClr val="C0000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29" name="弧形 28"/>
          <p:cNvSpPr/>
          <p:nvPr>
            <p:custDataLst>
              <p:tags r:id="rId9"/>
            </p:custDataLst>
          </p:nvPr>
        </p:nvSpPr>
        <p:spPr>
          <a:xfrm rot="18124293">
            <a:off x="7030586" y="2697882"/>
            <a:ext cx="1511300" cy="1015999"/>
          </a:xfrm>
          <a:prstGeom prst="arc">
            <a:avLst>
              <a:gd name="adj1" fmla="val 16200000"/>
              <a:gd name="adj2" fmla="val 21365106"/>
            </a:avLst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>
            <p:custDataLst>
              <p:tags r:id="rId10"/>
            </p:custDataLst>
          </p:nvPr>
        </p:nvCxnSpPr>
        <p:spPr>
          <a:xfrm flipV="1">
            <a:off x="5371424" y="3191111"/>
            <a:ext cx="5840730" cy="1651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11"/>
            </p:custDataLst>
          </p:nvPr>
        </p:nvCxnSpPr>
        <p:spPr>
          <a:xfrm flipV="1">
            <a:off x="6954479" y="3743561"/>
            <a:ext cx="2629535" cy="190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0"/>
          <p:cNvSpPr txBox="1"/>
          <p:nvPr>
            <p:custDataLst>
              <p:tags r:id="rId12"/>
            </p:custDataLst>
          </p:nvPr>
        </p:nvSpPr>
        <p:spPr>
          <a:xfrm>
            <a:off x="7664450" y="3743325"/>
            <a:ext cx="2576195" cy="372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球类前面不加</a:t>
            </a:r>
            <a:r>
              <a:rPr lang="en-US" alt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the</a:t>
            </a:r>
          </a:p>
        </p:txBody>
      </p:sp>
      <p:sp>
        <p:nvSpPr>
          <p:cNvPr id="33" name="TextBox 30"/>
          <p:cNvSpPr txBox="1"/>
          <p:nvPr>
            <p:custDataLst>
              <p:tags r:id="rId13"/>
            </p:custDataLst>
          </p:nvPr>
        </p:nvSpPr>
        <p:spPr>
          <a:xfrm>
            <a:off x="1523365" y="3792855"/>
            <a:ext cx="920115" cy="407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经常</a:t>
            </a:r>
          </a:p>
        </p:txBody>
      </p:sp>
      <p:cxnSp>
        <p:nvCxnSpPr>
          <p:cNvPr id="35" name="直接连接符 34"/>
          <p:cNvCxnSpPr/>
          <p:nvPr>
            <p:custDataLst>
              <p:tags r:id="rId14"/>
            </p:custDataLst>
          </p:nvPr>
        </p:nvCxnSpPr>
        <p:spPr>
          <a:xfrm flipV="1">
            <a:off x="9027119" y="5187551"/>
            <a:ext cx="1409700" cy="76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5"/>
            </p:custDataLst>
          </p:nvPr>
        </p:nvCxnSpPr>
        <p:spPr>
          <a:xfrm>
            <a:off x="3054309" y="3716256"/>
            <a:ext cx="1104900" cy="76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16"/>
            </p:custDataLst>
          </p:nvPr>
        </p:nvCxnSpPr>
        <p:spPr>
          <a:xfrm flipV="1">
            <a:off x="4379554" y="3714986"/>
            <a:ext cx="1628140" cy="406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0"/>
          <p:cNvSpPr txBox="1"/>
          <p:nvPr>
            <p:custDataLst>
              <p:tags r:id="rId17"/>
            </p:custDataLst>
          </p:nvPr>
        </p:nvSpPr>
        <p:spPr>
          <a:xfrm>
            <a:off x="4467225" y="3696335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看电视</a:t>
            </a:r>
          </a:p>
        </p:txBody>
      </p:sp>
      <p:cxnSp>
        <p:nvCxnSpPr>
          <p:cNvPr id="39" name="直接连接符 38"/>
          <p:cNvCxnSpPr/>
          <p:nvPr>
            <p:custDataLst>
              <p:tags r:id="rId18"/>
            </p:custDataLst>
          </p:nvPr>
        </p:nvCxnSpPr>
        <p:spPr>
          <a:xfrm>
            <a:off x="3885524" y="4647166"/>
            <a:ext cx="1938020" cy="76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0"/>
          <p:cNvSpPr txBox="1"/>
          <p:nvPr>
            <p:custDataLst>
              <p:tags r:id="rId19"/>
            </p:custDataLst>
          </p:nvPr>
        </p:nvSpPr>
        <p:spPr>
          <a:xfrm>
            <a:off x="5589270" y="3801110"/>
            <a:ext cx="2172970" cy="421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听起来像</a:t>
            </a:r>
            <a:r>
              <a:rPr lang="en-US" altLang="zh-CN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1" name="直接箭头连接符 40"/>
          <p:cNvCxnSpPr/>
          <p:nvPr>
            <p:custDataLst>
              <p:tags r:id="rId20"/>
            </p:custDataLst>
          </p:nvPr>
        </p:nvCxnSpPr>
        <p:spPr>
          <a:xfrm flipH="1" flipV="1">
            <a:off x="2383168" y="5536777"/>
            <a:ext cx="521335" cy="2794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30"/>
          <p:cNvSpPr txBox="1"/>
          <p:nvPr>
            <p:custDataLst>
              <p:tags r:id="rId21"/>
            </p:custDataLst>
          </p:nvPr>
        </p:nvSpPr>
        <p:spPr>
          <a:xfrm>
            <a:off x="9959934" y="5200891"/>
            <a:ext cx="1143000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通常</a:t>
            </a:r>
          </a:p>
        </p:txBody>
      </p:sp>
      <p:cxnSp>
        <p:nvCxnSpPr>
          <p:cNvPr id="43" name="直接连接符 42"/>
          <p:cNvCxnSpPr/>
          <p:nvPr>
            <p:custDataLst>
              <p:tags r:id="rId22"/>
            </p:custDataLst>
          </p:nvPr>
        </p:nvCxnSpPr>
        <p:spPr>
          <a:xfrm flipV="1">
            <a:off x="10549214" y="5159611"/>
            <a:ext cx="1107440" cy="355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30"/>
          <p:cNvSpPr txBox="1"/>
          <p:nvPr>
            <p:custDataLst>
              <p:tags r:id="rId23"/>
            </p:custDataLst>
          </p:nvPr>
        </p:nvSpPr>
        <p:spPr>
          <a:xfrm>
            <a:off x="1192530" y="5319395"/>
            <a:ext cx="1190625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洗衣服</a:t>
            </a:r>
          </a:p>
        </p:txBody>
      </p:sp>
      <p:cxnSp>
        <p:nvCxnSpPr>
          <p:cNvPr id="45" name="直接连接符 44"/>
          <p:cNvCxnSpPr/>
          <p:nvPr>
            <p:custDataLst>
              <p:tags r:id="rId24"/>
            </p:custDataLst>
          </p:nvPr>
        </p:nvCxnSpPr>
        <p:spPr>
          <a:xfrm flipV="1">
            <a:off x="3466424" y="5651414"/>
            <a:ext cx="1388110" cy="2603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>
            <p:custDataLst>
              <p:tags r:id="rId25"/>
            </p:custDataLst>
          </p:nvPr>
        </p:nvCxnSpPr>
        <p:spPr>
          <a:xfrm flipV="1">
            <a:off x="5081283" y="5650462"/>
            <a:ext cx="1911350" cy="139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>
            <p:custDataLst>
              <p:tags r:id="rId26"/>
            </p:custDataLst>
          </p:nvPr>
        </p:nvCxnSpPr>
        <p:spPr>
          <a:xfrm>
            <a:off x="5398148" y="5700607"/>
            <a:ext cx="638810" cy="54356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30"/>
          <p:cNvSpPr txBox="1"/>
          <p:nvPr>
            <p:custDataLst>
              <p:tags r:id="rId27"/>
            </p:custDataLst>
          </p:nvPr>
        </p:nvSpPr>
        <p:spPr>
          <a:xfrm>
            <a:off x="5500370" y="6152515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有时</a:t>
            </a:r>
          </a:p>
        </p:txBody>
      </p:sp>
      <p:cxnSp>
        <p:nvCxnSpPr>
          <p:cNvPr id="51" name="直接连接符 50"/>
          <p:cNvCxnSpPr/>
          <p:nvPr>
            <p:custDataLst>
              <p:tags r:id="rId28"/>
            </p:custDataLst>
          </p:nvPr>
        </p:nvCxnSpPr>
        <p:spPr>
          <a:xfrm flipV="1">
            <a:off x="7568524" y="5658082"/>
            <a:ext cx="2015490" cy="63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>
            <p:custDataLst>
              <p:tags r:id="rId29"/>
            </p:custDataLst>
          </p:nvPr>
        </p:nvCxnSpPr>
        <p:spPr>
          <a:xfrm>
            <a:off x="7664463" y="5701877"/>
            <a:ext cx="638810" cy="54356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30"/>
          <p:cNvSpPr txBox="1"/>
          <p:nvPr>
            <p:custDataLst>
              <p:tags r:id="rId30"/>
            </p:custDataLst>
          </p:nvPr>
        </p:nvSpPr>
        <p:spPr>
          <a:xfrm>
            <a:off x="7661910" y="6175375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做晚饭</a:t>
            </a:r>
          </a:p>
        </p:txBody>
      </p:sp>
      <p:cxnSp>
        <p:nvCxnSpPr>
          <p:cNvPr id="54" name="直接连接符 53"/>
          <p:cNvCxnSpPr/>
          <p:nvPr>
            <p:custDataLst>
              <p:tags r:id="rId31"/>
            </p:custDataLst>
          </p:nvPr>
        </p:nvCxnSpPr>
        <p:spPr>
          <a:xfrm flipV="1">
            <a:off x="2778084" y="1742041"/>
            <a:ext cx="1107440" cy="355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30"/>
          <p:cNvSpPr txBox="1"/>
          <p:nvPr>
            <p:custDataLst>
              <p:tags r:id="rId32"/>
            </p:custDataLst>
          </p:nvPr>
        </p:nvSpPr>
        <p:spPr>
          <a:xfrm>
            <a:off x="2710180" y="964565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为什么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2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8" grpId="0" bldLvl="0" animBg="1"/>
      <p:bldP spid="29" grpId="0" bldLvl="0" animBg="1"/>
      <p:bldP spid="32" grpId="0"/>
      <p:bldP spid="33" grpId="0"/>
      <p:bldP spid="38" grpId="0"/>
      <p:bldP spid="40" grpId="0"/>
      <p:bldP spid="42" grpId="0"/>
      <p:bldP spid="44" grpId="0"/>
      <p:bldP spid="48" grpId="0"/>
      <p:bldP spid="53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>
            <p:custDataLst>
              <p:tags r:id="rId1"/>
            </p:custDataLst>
          </p:nvPr>
        </p:nvSpPr>
        <p:spPr>
          <a:xfrm>
            <a:off x="670501" y="525046"/>
            <a:ext cx="11438372" cy="659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Shopkeeper: Why are you shopping today?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今天为什么你来买东西？</a:t>
            </a:r>
            <a:endParaRPr lang="en-US" altLang="zh-CN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      Sarah: My mum worked last night. So I’m shopping today.</a:t>
            </a: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                 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我妈妈昨晚上班了，所以今天我买东西。</a:t>
            </a:r>
            <a:endParaRPr lang="en-US" altLang="zh-CN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Shopkeeper: Good girl! So what do you do on the weekend?</a:t>
            </a:r>
          </a:p>
          <a:p>
            <a:pPr>
              <a:lnSpc>
                <a:spcPct val="130000"/>
              </a:lnSpc>
            </a:pPr>
            <a:r>
              <a:rPr lang="en-US" altLang="zh-CN" sz="2400" b="1" dirty="0" smtClean="0">
                <a:latin typeface="Comic Sans MS" panose="030F0702030302020204" pitchFamily="66" charset="0"/>
              </a:rPr>
              <a:t>              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好孩子！那么你周末做什么？</a:t>
            </a:r>
            <a:endParaRPr lang="en-US" altLang="zh-CN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      Sarah: I often watch TV and play ping-pong with my father.</a:t>
            </a: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                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我经常和爸爸一起看电视、打乒乓球。</a:t>
            </a: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Shopkeeper: That sounds like a lot of fun.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听起来很有趣。</a:t>
            </a:r>
            <a:endParaRPr lang="en-US" altLang="zh-CN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      Sarah: Yes, but I’m also hard-working. I usually wash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my clothes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. Sometimes I cook dinner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. 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是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的，但是我也很努力。我经常洗衣服，有时我做晚饭。</a:t>
            </a:r>
            <a:endParaRPr lang="en-US" altLang="zh-CN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Shopkeeper: You’re so busy! You need a robot to help you!</a:t>
            </a: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                  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你这么忙啊！你需要一个机器人来帮你！</a:t>
            </a:r>
          </a:p>
          <a:p>
            <a:endParaRPr lang="zh-CN" altLang="en-US" sz="2400" dirty="0" smtClean="0">
              <a:latin typeface="Comic Sans MS" panose="030F0702030302020204" pitchFamily="66" charset="0"/>
            </a:endParaRPr>
          </a:p>
          <a:p>
            <a:endParaRPr lang="zh-CN" altLang="en-US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10013176" cy="1226163"/>
            <a:chOff x="862511" y="1413046"/>
            <a:chExt cx="4293742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136842" y="1426619"/>
              <a:ext cx="4019411" cy="6165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What do you do on the weekend?</a:t>
              </a:r>
            </a:p>
            <a:p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I often watch TV and play Ping-Pong with my father.</a:t>
              </a:r>
              <a:r>
                <a:rPr kumimoji="1" lang="en-US" altLang="zh-CN" sz="32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 </a:t>
              </a:r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63160" y="2856188"/>
              <a:ext cx="1320981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92697" y="3073540"/>
            <a:ext cx="1919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360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句型： </a:t>
            </a:r>
            <a:endParaRPr lang="zh-CN" altLang="en-US" sz="200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2102850" y="5373435"/>
            <a:ext cx="7056253" cy="778933"/>
            <a:chOff x="854961" y="4214854"/>
            <a:chExt cx="3816161" cy="584482"/>
          </a:xfrm>
        </p:grpSpPr>
        <p:sp>
          <p:nvSpPr>
            <p:cNvPr id="13" name="矩形: 圆角 12"/>
            <p:cNvSpPr/>
            <p:nvPr/>
          </p:nvSpPr>
          <p:spPr>
            <a:xfrm>
              <a:off x="854961" y="4214854"/>
              <a:ext cx="3513177" cy="584482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888297" y="4260914"/>
              <a:ext cx="3782825" cy="391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lang="en-US" altLang="zh-CN" sz="2800" dirty="0" smtClean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I usually clean my room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2069976" y="4474367"/>
            <a:ext cx="6123997" cy="778933"/>
            <a:chOff x="2546122" y="3230476"/>
            <a:chExt cx="3748485" cy="584305"/>
          </a:xfrm>
        </p:grpSpPr>
        <p:sp>
          <p:nvSpPr>
            <p:cNvPr id="16" name="矩形: 圆角 15"/>
            <p:cNvSpPr/>
            <p:nvPr/>
          </p:nvSpPr>
          <p:spPr>
            <a:xfrm>
              <a:off x="2546122" y="3230476"/>
              <a:ext cx="3696291" cy="58430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668389" y="3266995"/>
              <a:ext cx="3626218" cy="391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lang="en-US" altLang="zh-CN" sz="2800" dirty="0" smtClean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What do you do on Saturdays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519935" y="2414578"/>
            <a:ext cx="11163300" cy="4417567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95445" y="1572921"/>
              <a:ext cx="4996549" cy="53345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200" b="1" dirty="0" smtClean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用来询问对方周末的活动安排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946975" y="3019679"/>
            <a:ext cx="9736259" cy="121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2800" smtClean="0">
                <a:solidFill>
                  <a:srgbClr val="0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—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What do you do + </a:t>
            </a:r>
            <a:r>
              <a:rPr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时间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状语？</a:t>
            </a:r>
            <a:endParaRPr kumimoji="1" lang="zh-CN" altLang="en-US" sz="2800">
              <a:solidFill>
                <a:srgbClr val="0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  <a:p>
            <a:pPr>
              <a:lnSpc>
                <a:spcPct val="130000"/>
              </a:lnSpc>
            </a:pPr>
            <a:r>
              <a:rPr kumimoji="1" lang="en-US" altLang="zh-CN" sz="2800" smtClean="0">
                <a:solidFill>
                  <a:srgbClr val="0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—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I/We (+ 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频度副词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) + 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动词（短语）（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+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其他）</a:t>
            </a:r>
            <a:endParaRPr kumimoji="1" lang="zh-CN" altLang="en-US" sz="2800" dirty="0">
              <a:solidFill>
                <a:srgbClr val="0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  <p:pic>
        <p:nvPicPr>
          <p:cNvPr id="2050" name="Picture 2" descr="https://img95.699pic.com/xsj/0d/ha/ib.jpg%21/fh/300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3419" r="11176" b="-4045"/>
          <a:stretch>
            <a:fillRect/>
          </a:stretch>
        </p:blipFill>
        <p:spPr bwMode="auto">
          <a:xfrm>
            <a:off x="9159103" y="4212065"/>
            <a:ext cx="1662545" cy="215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1064893"/>
            <a:ext cx="10275192" cy="1162640"/>
            <a:chOff x="862511" y="1469309"/>
            <a:chExt cx="4175971" cy="59328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69309"/>
              <a:ext cx="4175971" cy="59328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117106" y="1626594"/>
              <a:ext cx="3919289" cy="2669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en-US" altLang="zh-CN" sz="28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I usually wash my clothes. Sometimes I cook dinner.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63160" y="2856188"/>
              <a:ext cx="1320981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grpSp>
        <p:nvGrpSpPr>
          <p:cNvPr id="18" name="组合 17"/>
          <p:cNvGrpSpPr/>
          <p:nvPr/>
        </p:nvGrpSpPr>
        <p:grpSpPr bwMode="auto">
          <a:xfrm>
            <a:off x="519935" y="2248328"/>
            <a:ext cx="11163300" cy="4601732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95445" y="1572921"/>
              <a:ext cx="4996549" cy="5012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zh-CN" altLang="en-US" sz="3600" b="1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频度副词的用法</a:t>
              </a:r>
              <a:endParaRPr lang="zh-CN" altLang="en-US" sz="3600" b="1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792508" y="3095199"/>
            <a:ext cx="1058936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频度副词是表示频繁程度的副词，有</a:t>
            </a:r>
            <a:r>
              <a:rPr kumimoji="1" lang="en-US" altLang="zh-CN" sz="280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always, usually, often, sometimes, seldom</a:t>
            </a:r>
            <a:r>
              <a:rPr kumimoji="1" lang="zh-CN" altLang="zh-CN" sz="280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和</a:t>
            </a:r>
            <a:r>
              <a:rPr kumimoji="1" lang="en-US" altLang="zh-CN" sz="280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never</a:t>
            </a:r>
            <a:r>
              <a:rPr kumimoji="1" lang="zh-CN" altLang="zh-CN" sz="28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等</a:t>
            </a:r>
            <a:r>
              <a:rPr kumimoji="1" lang="en-US" altLang="zh-CN" sz="28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kumimoji="1"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这些词表示经常性的动作或状态，而不是某一具体动作，常用于一般现在时中。</a:t>
            </a:r>
            <a:endParaRPr kumimoji="1" lang="en-US" altLang="zh-CN" sz="28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其频度大小依次为</a:t>
            </a:r>
            <a:r>
              <a:rPr kumimoji="1" lang="en-US" altLang="zh-CN" sz="28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kumimoji="1" lang="en-US" altLang="zh-CN" sz="280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always&gt;usually&gt;often&gt;sometimes&gt;seldom&gt;never.</a:t>
            </a:r>
            <a:endParaRPr kumimoji="1" lang="zh-CN" altLang="en-US" sz="2800" dirty="0">
              <a:solidFill>
                <a:srgbClr val="0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74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300251" y="878973"/>
            <a:ext cx="11891749" cy="414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kumimoji="1"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1. </a:t>
            </a:r>
            <a:r>
              <a:rPr kumimoji="1" 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always</a:t>
            </a:r>
            <a:r>
              <a:rPr kumimoji="1" 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意为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”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总是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”</a:t>
            </a:r>
            <a:r>
              <a:rPr kumimoji="1"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，频度最大，中间没有间断。</a:t>
            </a:r>
          </a:p>
          <a:p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   </a:t>
            </a:r>
            <a:r>
              <a:rPr kumimoji="1" lang="en-US" altLang="zh-CN" sz="2800" dirty="0" err="1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eg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. I always get up early.</a:t>
            </a:r>
            <a:r>
              <a:rPr kumimoji="1"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我总是很早起床。</a:t>
            </a:r>
            <a:endParaRPr kumimoji="1" lang="en-US" altLang="zh-CN" sz="2800" dirty="0">
              <a:solidFill>
                <a:schemeClr val="tx1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  <a:p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2.</a:t>
            </a:r>
            <a:r>
              <a:rPr kumimoji="1"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usually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意为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”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通常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”</a:t>
            </a:r>
            <a:r>
              <a:rPr kumimoji="1"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，即很少例外，频度仅次于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always.</a:t>
            </a:r>
          </a:p>
          <a:p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   </a:t>
            </a:r>
            <a:r>
              <a:rPr kumimoji="1" lang="en-US" altLang="zh-CN" sz="2800" dirty="0" err="1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eg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. He usually goes to school by bus.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他通常乘公共汽车</a:t>
            </a:r>
            <a:r>
              <a:rPr kumimoji="1" lang="zh-CN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上学</a:t>
            </a:r>
            <a:r>
              <a:rPr kumimoji="1" lang="zh-CN" altLang="en-US" sz="2800" dirty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。</a:t>
            </a:r>
            <a:endParaRPr kumimoji="1" lang="zh-CN" altLang="zh-CN" sz="2800" dirty="0">
              <a:solidFill>
                <a:schemeClr val="tx1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  <a:p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3. 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often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意为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”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经常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”</a:t>
            </a:r>
            <a:r>
              <a:rPr kumimoji="1"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，在频度上不如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usually.</a:t>
            </a:r>
          </a:p>
          <a:p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  </a:t>
            </a:r>
            <a:r>
              <a:rPr kumimoji="1" lang="en-US" altLang="zh-CN" sz="2800" dirty="0" err="1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eg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. They often go swimming after school.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放学后他们经常去游泳。</a:t>
            </a:r>
          </a:p>
          <a:p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4. 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sometimes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意为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”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有时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”</a:t>
            </a:r>
            <a:r>
              <a:rPr kumimoji="1"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，频度比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often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小，表示偶尔发生，中间常有间断。</a:t>
            </a:r>
          </a:p>
          <a:p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   </a:t>
            </a:r>
            <a:r>
              <a:rPr kumimoji="1" lang="en-US" altLang="zh-CN" sz="2800" dirty="0" err="1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eg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. Sometimes we take the subway to school.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我们有时乘地铁上学。</a:t>
            </a:r>
          </a:p>
          <a:p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5. 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seldom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意为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”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很少，不常常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”</a:t>
            </a:r>
            <a:r>
              <a:rPr kumimoji="1"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，频度小于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sometimes,</a:t>
            </a:r>
            <a:r>
              <a:rPr kumimoji="1"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表示动作很少</a:t>
            </a:r>
            <a:r>
              <a:rPr kumimoji="1"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发生。</a:t>
            </a:r>
            <a:r>
              <a:rPr kumimoji="1"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    </a:t>
            </a:r>
            <a:r>
              <a:rPr kumimoji="1" lang="en-US" altLang="zh-CN" sz="2800" dirty="0" err="1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eg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. Jim seldom does his homework at school.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 吉姆很少在学校做作业。</a:t>
            </a:r>
          </a:p>
          <a:p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6. 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never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意为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”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从不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”</a:t>
            </a:r>
            <a:r>
              <a:rPr kumimoji="1"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，频度为零，表示动作从未</a:t>
            </a:r>
            <a:r>
              <a:rPr kumimoji="1"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发生</a:t>
            </a:r>
            <a:r>
              <a:rPr kumimoji="1" lang="zh-CN" altLang="en-US" sz="2800" dirty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。</a:t>
            </a:r>
            <a:endParaRPr kumimoji="1" lang="en-US" altLang="zh-CN" sz="2800" dirty="0">
              <a:solidFill>
                <a:schemeClr val="tx1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  <a:p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    </a:t>
            </a:r>
            <a:r>
              <a:rPr kumimoji="1" lang="en-US" altLang="zh-CN" sz="2800" dirty="0" err="1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eg.The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 boy never eats meat.</a:t>
            </a:r>
            <a:r>
              <a:rPr kumimoji="1"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这个男孩从不吃</a:t>
            </a:r>
            <a:r>
              <a:rPr kumimoji="1" lang="zh-CN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肉</a:t>
            </a:r>
            <a:r>
              <a:rPr kumimoji="1"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。</a:t>
            </a:r>
            <a:endParaRPr kumimoji="1" lang="zh-CN" altLang="zh-CN" sz="2800" dirty="0">
              <a:solidFill>
                <a:schemeClr val="tx1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1" cstate="print"/>
          <a:srcRect t="14514"/>
          <a:stretch>
            <a:fillRect/>
          </a:stretch>
        </p:blipFill>
        <p:spPr bwMode="auto">
          <a:xfrm>
            <a:off x="519591" y="964337"/>
            <a:ext cx="11225092" cy="58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8"/>
          <p:cNvSpPr txBox="1"/>
          <p:nvPr>
            <p:custDataLst>
              <p:tags r:id="rId2"/>
            </p:custDataLst>
          </p:nvPr>
        </p:nvSpPr>
        <p:spPr>
          <a:xfrm>
            <a:off x="777368" y="379562"/>
            <a:ext cx="7345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Ask the question and then pass it on.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4489153" y="1335316"/>
            <a:ext cx="3285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do homework</a:t>
            </a: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watch TV</a:t>
            </a: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have...class</a:t>
            </a: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play sports with...</a:t>
            </a: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play music</a:t>
            </a: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wash my clothes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9" name="圆角矩形标注 8"/>
          <p:cNvSpPr/>
          <p:nvPr>
            <p:custDataLst>
              <p:tags r:id="rId5"/>
            </p:custDataLst>
          </p:nvPr>
        </p:nvSpPr>
        <p:spPr>
          <a:xfrm>
            <a:off x="247205" y="1863520"/>
            <a:ext cx="3543759" cy="810624"/>
          </a:xfrm>
          <a:prstGeom prst="wedgeRoundRectCallout">
            <a:avLst>
              <a:gd name="adj1" fmla="val -26832"/>
              <a:gd name="adj2" fmla="val 77768"/>
              <a:gd name="adj3" fmla="val 16667"/>
            </a:avLst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What do you do on the weekend?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圆角矩形标注 9"/>
          <p:cNvSpPr/>
          <p:nvPr>
            <p:custDataLst>
              <p:tags r:id="rId6"/>
            </p:custDataLst>
          </p:nvPr>
        </p:nvSpPr>
        <p:spPr>
          <a:xfrm>
            <a:off x="1187532" y="3114494"/>
            <a:ext cx="2472803" cy="798901"/>
          </a:xfrm>
          <a:prstGeom prst="wedgeRoundRectCallout">
            <a:avLst>
              <a:gd name="adj1" fmla="val -4270"/>
              <a:gd name="adj2" fmla="val 90164"/>
              <a:gd name="adj3" fmla="val 16667"/>
            </a:avLst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I often go shopping.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圆角矩形标注 10"/>
          <p:cNvSpPr/>
          <p:nvPr>
            <p:custDataLst>
              <p:tags r:id="rId7"/>
            </p:custDataLst>
          </p:nvPr>
        </p:nvSpPr>
        <p:spPr>
          <a:xfrm>
            <a:off x="8214393" y="1335316"/>
            <a:ext cx="3530290" cy="810624"/>
          </a:xfrm>
          <a:prstGeom prst="wedgeRoundRectCallout">
            <a:avLst>
              <a:gd name="adj1" fmla="val -25399"/>
              <a:gd name="adj2" fmla="val 100080"/>
              <a:gd name="adj3" fmla="val 16667"/>
            </a:avLst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What do you do on the weekend?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圆角矩形标注 11"/>
          <p:cNvSpPr/>
          <p:nvPr>
            <p:custDataLst>
              <p:tags r:id="rId8"/>
            </p:custDataLst>
          </p:nvPr>
        </p:nvSpPr>
        <p:spPr>
          <a:xfrm>
            <a:off x="9219837" y="2807817"/>
            <a:ext cx="2627778" cy="849783"/>
          </a:xfrm>
          <a:prstGeom prst="wedgeRoundRectCallout">
            <a:avLst>
              <a:gd name="adj1" fmla="val -4641"/>
              <a:gd name="adj2" fmla="val 90228"/>
              <a:gd name="adj3" fmla="val 16667"/>
            </a:avLst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I usually clean my room.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000" y="1194723"/>
            <a:ext cx="7135824" cy="4747515"/>
          </a:xfrm>
          <a:prstGeom prst="rect">
            <a:avLst/>
          </a:prstGeom>
        </p:spPr>
      </p:pic>
      <p:pic>
        <p:nvPicPr>
          <p:cNvPr id="2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" r="1843"/>
          <a:stretch>
            <a:fillRect/>
          </a:stretch>
        </p:blipFill>
        <p:spPr bwMode="auto">
          <a:xfrm>
            <a:off x="2386941" y="1692611"/>
            <a:ext cx="6672928" cy="388913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384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the video.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734535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Ask and answer.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45" name="TextBox 44"/>
          <p:cNvSpPr txBox="1"/>
          <p:nvPr>
            <p:custDataLst>
              <p:tags r:id="rId3"/>
            </p:custDataLst>
          </p:nvPr>
        </p:nvSpPr>
        <p:spPr>
          <a:xfrm>
            <a:off x="684530" y="1209675"/>
            <a:ext cx="6355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--What do you do on the weekend?</a:t>
            </a:r>
            <a:endParaRPr lang="en-US" altLang="zh-CN" sz="2800" dirty="0" smtClean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" name="TextBox 44"/>
          <p:cNvSpPr txBox="1"/>
          <p:nvPr>
            <p:custDataLst>
              <p:tags r:id="rId4"/>
            </p:custDataLst>
          </p:nvPr>
        </p:nvSpPr>
        <p:spPr>
          <a:xfrm>
            <a:off x="588645" y="1934845"/>
            <a:ext cx="6355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--I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always/ often/ sometimes.</a:t>
            </a: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..</a:t>
            </a:r>
            <a:endParaRPr lang="en-US" altLang="zh-CN" sz="2800" dirty="0" smtClean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270" y="2969260"/>
            <a:ext cx="2247265" cy="2432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3405" y="2879090"/>
            <a:ext cx="2117090" cy="22136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2210" y="2468245"/>
            <a:ext cx="2590165" cy="18364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9690" y="4316730"/>
            <a:ext cx="2524760" cy="20732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5775" y="4457065"/>
            <a:ext cx="2472690" cy="1929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2874934" y="2856236"/>
            <a:ext cx="3911594" cy="756285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do morning exercises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362996" y="2874362"/>
            <a:ext cx="3226435" cy="756285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eat breakfast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558191" y="2921125"/>
            <a:ext cx="2545080" cy="756285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go shopping</a:t>
            </a:r>
          </a:p>
        </p:txBody>
      </p:sp>
      <p:sp>
        <p:nvSpPr>
          <p:cNvPr id="20" name="圆角矩形 19"/>
          <p:cNvSpPr/>
          <p:nvPr>
            <p:custDataLst>
              <p:tags r:id="rId4"/>
            </p:custDataLst>
          </p:nvPr>
        </p:nvSpPr>
        <p:spPr>
          <a:xfrm>
            <a:off x="3258706" y="2932370"/>
            <a:ext cx="3072537" cy="64027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watch TV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文本框 6"/>
          <p:cNvSpPr txBox="1"/>
          <p:nvPr>
            <p:custDataLst>
              <p:tags r:id="rId5"/>
            </p:custDataLst>
          </p:nvPr>
        </p:nvSpPr>
        <p:spPr>
          <a:xfrm>
            <a:off x="3471264" y="2801431"/>
            <a:ext cx="3009900" cy="78486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wash clothes</a:t>
            </a:r>
          </a:p>
        </p:txBody>
      </p:sp>
      <p:sp>
        <p:nvSpPr>
          <p:cNvPr id="22" name="文本框 5"/>
          <p:cNvSpPr txBox="1"/>
          <p:nvPr>
            <p:custDataLst>
              <p:tags r:id="rId6"/>
            </p:custDataLst>
          </p:nvPr>
        </p:nvSpPr>
        <p:spPr>
          <a:xfrm>
            <a:off x="3471264" y="2944630"/>
            <a:ext cx="3067685" cy="74676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clean room</a:t>
            </a:r>
          </a:p>
        </p:txBody>
      </p:sp>
      <p:sp>
        <p:nvSpPr>
          <p:cNvPr id="2" name="矩形 1"/>
          <p:cNvSpPr/>
          <p:nvPr/>
        </p:nvSpPr>
        <p:spPr>
          <a:xfrm>
            <a:off x="890485" y="2153616"/>
            <a:ext cx="6885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—What can we do on </a:t>
            </a:r>
            <a:r>
              <a:rPr lang="en-US" altLang="zh-CN" sz="320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the weekend?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59376"/>
            <a:ext cx="2892977" cy="1068779"/>
          </a:xfrm>
          <a:prstGeom prst="rect">
            <a:avLst/>
          </a:prstGeom>
        </p:spPr>
      </p:pic>
      <p:sp>
        <p:nvSpPr>
          <p:cNvPr id="27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8" name="文本框 8"/>
          <p:cNvSpPr txBox="1"/>
          <p:nvPr/>
        </p:nvSpPr>
        <p:spPr>
          <a:xfrm>
            <a:off x="819235" y="1006171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Free talk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6" y="885945"/>
            <a:ext cx="605641" cy="7468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67202" y="3132592"/>
            <a:ext cx="65411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—we can </a:t>
            </a:r>
            <a:r>
              <a:rPr lang="en-US" altLang="zh-CN" sz="3200" u="sng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                                 </a:t>
            </a:r>
            <a:r>
              <a:rPr lang="en-US" altLang="zh-CN" sz="320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.</a:t>
            </a:r>
            <a:r>
              <a:rPr lang="en-US" altLang="zh-CN" sz="3200" u="sng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</a:t>
            </a:r>
            <a:r>
              <a:rPr lang="en-US" altLang="zh-CN" sz="320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 </a:t>
            </a:r>
            <a:endParaRPr lang="zh-CN" altLang="en-US" sz="3200"/>
          </a:p>
        </p:txBody>
      </p:sp>
      <p:pic>
        <p:nvPicPr>
          <p:cNvPr id="3074" name="Picture 2" descr="G:\图标+国旗+人物图\公司画图-课件用人物\半身女孩4.t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8294" y="2945518"/>
            <a:ext cx="2188854" cy="23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6" grpId="1"/>
      <p:bldP spid="7" grpId="0"/>
      <p:bldP spid="7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7529" y="1554847"/>
            <a:ext cx="7122795" cy="173609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latin typeface="Comic Sans MS" panose="030F0702030302020204" pitchFamily="66" charset="0"/>
                <a:sym typeface="+mn-ea"/>
              </a:rPr>
              <a:t>If you love life, life will love you.</a:t>
            </a:r>
            <a:endParaRPr lang="zh-CN" altLang="en-US" sz="3200" dirty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如果你爱生活，生活也会爱你。</a:t>
            </a:r>
            <a:r>
              <a:rPr lang="zh-CN" altLang="en-US" sz="3200" dirty="0">
                <a:latin typeface="Comic Sans MS" panose="030F0702030302020204" pitchFamily="66" charset="0"/>
              </a:rPr>
              <a:t>　　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34205" y="3574415"/>
            <a:ext cx="5667375" cy="286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384425" y="501269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en-US" altLang="zh-CN" sz="3200" b="1" dirty="0" smtClean="0"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7968785" y="36283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8" name="矩形 167"/>
          <p:cNvSpPr/>
          <p:nvPr>
            <p:custDataLst>
              <p:tags r:id="rId2"/>
            </p:custDataLst>
          </p:nvPr>
        </p:nvSpPr>
        <p:spPr>
          <a:xfrm>
            <a:off x="416852" y="2209151"/>
            <a:ext cx="114283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4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I often __________            . Sometimes I _____________</a:t>
            </a:r>
          </a:p>
          <a:p>
            <a:pPr marL="457200" indent="-457200">
              <a:lnSpc>
                <a:spcPct val="150000"/>
              </a:lnSpc>
            </a:pPr>
            <a:endParaRPr lang="en-US" altLang="zh-CN" sz="2400" smtClean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zh-CN" sz="24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2. I often ___________on Saturdays.        Sometimes I _____________.</a:t>
            </a:r>
          </a:p>
          <a:p>
            <a:pPr marL="457200" indent="-457200">
              <a:lnSpc>
                <a:spcPct val="150000"/>
              </a:lnSpc>
            </a:pPr>
            <a:endParaRPr lang="en-US" altLang="zh-CN" sz="2400" smtClean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zh-CN" sz="24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3. I often __________         and ________________          on the weekend.</a:t>
            </a:r>
            <a:endParaRPr lang="en-US" altLang="zh-CN" sz="24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6" name="TextBox 55"/>
          <p:cNvSpPr txBox="1"/>
          <p:nvPr>
            <p:custDataLst>
              <p:tags r:id="rId3"/>
            </p:custDataLst>
          </p:nvPr>
        </p:nvSpPr>
        <p:spPr>
          <a:xfrm>
            <a:off x="641350" y="1562100"/>
            <a:ext cx="25488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一、看图填空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" name="TextBox 44"/>
          <p:cNvSpPr txBox="1"/>
          <p:nvPr>
            <p:custDataLst>
              <p:tags r:id="rId4"/>
            </p:custDataLst>
          </p:nvPr>
        </p:nvSpPr>
        <p:spPr>
          <a:xfrm>
            <a:off x="2128425" y="2275805"/>
            <a:ext cx="211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do homework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pic>
        <p:nvPicPr>
          <p:cNvPr id="41" name="图片 40" descr="QQ截图20180808120430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4186399" y="2212428"/>
            <a:ext cx="792049" cy="616038"/>
          </a:xfrm>
          <a:prstGeom prst="rect">
            <a:avLst/>
          </a:prstGeom>
        </p:spPr>
      </p:pic>
      <p:pic>
        <p:nvPicPr>
          <p:cNvPr id="42" name="图片 41" descr="9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9657619" y="2047005"/>
            <a:ext cx="750645" cy="855876"/>
          </a:xfrm>
          <a:prstGeom prst="rect">
            <a:avLst/>
          </a:prstGeom>
        </p:spPr>
      </p:pic>
      <p:pic>
        <p:nvPicPr>
          <p:cNvPr id="44" name="图片 43" descr="QQ截图20180807162214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10751426" y="3214017"/>
            <a:ext cx="759079" cy="689621"/>
          </a:xfrm>
          <a:prstGeom prst="rect">
            <a:avLst/>
          </a:prstGeom>
        </p:spPr>
      </p:pic>
      <p:pic>
        <p:nvPicPr>
          <p:cNvPr id="47" name="图片 46" descr="QQ截图20180807162142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/>
          <a:stretch>
            <a:fillRect/>
          </a:stretch>
        </p:blipFill>
        <p:spPr>
          <a:xfrm>
            <a:off x="5998607" y="3283834"/>
            <a:ext cx="711863" cy="727800"/>
          </a:xfrm>
          <a:prstGeom prst="rect">
            <a:avLst/>
          </a:prstGeom>
        </p:spPr>
      </p:pic>
      <p:pic>
        <p:nvPicPr>
          <p:cNvPr id="48" name="图片 47" descr="QQ截图20180808121606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3911534" y="4400824"/>
            <a:ext cx="772727" cy="618182"/>
          </a:xfrm>
          <a:prstGeom prst="rect">
            <a:avLst/>
          </a:prstGeom>
        </p:spPr>
      </p:pic>
      <p:pic>
        <p:nvPicPr>
          <p:cNvPr id="49" name="图片 48" descr="QQ截图20180807162224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/>
          <a:stretch>
            <a:fillRect/>
          </a:stretch>
        </p:blipFill>
        <p:spPr>
          <a:xfrm>
            <a:off x="8455169" y="4353721"/>
            <a:ext cx="621130" cy="635140"/>
          </a:xfrm>
          <a:prstGeom prst="rect">
            <a:avLst/>
          </a:prstGeom>
        </p:spPr>
      </p:pic>
      <p:sp>
        <p:nvSpPr>
          <p:cNvPr id="51" name="TextBox 50"/>
          <p:cNvSpPr txBox="1"/>
          <p:nvPr>
            <p:custDataLst>
              <p:tags r:id="rId11"/>
            </p:custDataLst>
          </p:nvPr>
        </p:nvSpPr>
        <p:spPr>
          <a:xfrm>
            <a:off x="7182745" y="2225565"/>
            <a:ext cx="306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wash my clothes.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3" name="TextBox 52"/>
          <p:cNvSpPr txBox="1"/>
          <p:nvPr>
            <p:custDataLst>
              <p:tags r:id="rId12"/>
            </p:custDataLst>
          </p:nvPr>
        </p:nvSpPr>
        <p:spPr>
          <a:xfrm>
            <a:off x="1977698" y="3340931"/>
            <a:ext cx="2250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clean my room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4" name="TextBox 53"/>
          <p:cNvSpPr txBox="1"/>
          <p:nvPr>
            <p:custDataLst>
              <p:tags r:id="rId13"/>
            </p:custDataLst>
          </p:nvPr>
        </p:nvSpPr>
        <p:spPr>
          <a:xfrm>
            <a:off x="8689999" y="3330883"/>
            <a:ext cx="200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go shopping.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5" name="TextBox 54"/>
          <p:cNvSpPr txBox="1"/>
          <p:nvPr>
            <p:custDataLst>
              <p:tags r:id="rId14"/>
            </p:custDataLst>
          </p:nvPr>
        </p:nvSpPr>
        <p:spPr>
          <a:xfrm>
            <a:off x="1917409" y="4466346"/>
            <a:ext cx="211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go swimming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7" name="TextBox 56"/>
          <p:cNvSpPr txBox="1"/>
          <p:nvPr>
            <p:custDataLst>
              <p:tags r:id="rId15"/>
            </p:custDataLst>
          </p:nvPr>
        </p:nvSpPr>
        <p:spPr>
          <a:xfrm>
            <a:off x="5303704" y="4426152"/>
            <a:ext cx="3104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have a dancing class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/>
      <p:bldP spid="53" grpId="0"/>
      <p:bldP spid="54" grpId="0"/>
      <p:bldP spid="55" grpId="0"/>
      <p:bldP spid="5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91686" y="879422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二、按照要求完成句子。</a:t>
            </a: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873471" y="1796328"/>
            <a:ext cx="10892847" cy="3876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1.I often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go shopping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on the weekend.(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对划线部分提问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2.often, play, I, watch, and, </a:t>
            </a:r>
            <a:r>
              <a:rPr lang="en-US" altLang="zh-CN" sz="2400" dirty="0" err="1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TV,my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, with, 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ping-pong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, father(.)(</a:t>
            </a:r>
            <a:r>
              <a:rPr lang="zh-CN" altLang="en-US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3.My mum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worked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last night. 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对划线部分提问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_____________________________</a:t>
            </a: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1498311" y="2544993"/>
            <a:ext cx="833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What do you often do on the weekend?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1256376" y="3761018"/>
            <a:ext cx="9033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 often watch TV and play ping-pong with my father.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0" name="TextBox 49"/>
          <p:cNvSpPr txBox="1"/>
          <p:nvPr>
            <p:custDataLst>
              <p:tags r:id="rId4"/>
            </p:custDataLst>
          </p:nvPr>
        </p:nvSpPr>
        <p:spPr>
          <a:xfrm>
            <a:off x="1256376" y="4977043"/>
            <a:ext cx="6650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What did your mum do last night?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57960" y="1348740"/>
            <a:ext cx="9643745" cy="45351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了下列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短语：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</a:p>
          <a:p>
            <a:pPr marL="914400" indent="-914400"/>
            <a:r>
              <a:rPr lang="en-US" altLang="zh-CN" sz="3200" dirty="0" smtClean="0">
                <a:latin typeface="Comic Sans MS" panose="030F0702030302020204" pitchFamily="66" charset="0"/>
              </a:rPr>
              <a:t>    </a:t>
            </a:r>
            <a:r>
              <a:rPr lang="en-US" altLang="zh-CN" sz="3200" dirty="0" smtClean="0">
                <a:latin typeface="Comic Sans MS" panose="030F0702030302020204" pitchFamily="66" charset="0"/>
                <a:sym typeface="+mn-ea"/>
              </a:rPr>
              <a:t> go shopping, do homework, watch TV, play ping-pong, cook dinner, wash my clothes.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914400" indent="-914400"/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学习了下列句型：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— What do you do on the weekend?</a:t>
            </a:r>
            <a:endParaRPr lang="en-US" altLang="zh-CN" sz="3200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— I often watch TV and play </a:t>
            </a:r>
            <a:r>
              <a:rPr lang="en-US" altLang="zh-CN" sz="3200" dirty="0" err="1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ping-pong</a:t>
            </a:r>
            <a:r>
              <a:rPr lang="en-US" altLang="zh-CN" sz="32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with </a:t>
            </a:r>
            <a:endParaRPr lang="en-US" altLang="zh-CN" sz="3200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  my father.</a:t>
            </a:r>
            <a:endParaRPr lang="en-US" altLang="zh-CN" sz="32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9461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9" name="矩形 138"/>
          <p:cNvSpPr/>
          <p:nvPr/>
        </p:nvSpPr>
        <p:spPr>
          <a:xfrm>
            <a:off x="2412405" y="2276922"/>
            <a:ext cx="402073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</a:p>
        </p:txBody>
      </p:sp>
      <p:sp>
        <p:nvSpPr>
          <p:cNvPr id="141" name="矩形 140"/>
          <p:cNvSpPr/>
          <p:nvPr/>
        </p:nvSpPr>
        <p:spPr>
          <a:xfrm>
            <a:off x="6725172" y="2221418"/>
            <a:ext cx="386180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16" name="矩形 115"/>
          <p:cNvSpPr/>
          <p:nvPr>
            <p:custDataLst>
              <p:tags r:id="rId1"/>
            </p:custDataLst>
          </p:nvPr>
        </p:nvSpPr>
        <p:spPr>
          <a:xfrm>
            <a:off x="2503170" y="3329305"/>
            <a:ext cx="3592830" cy="17767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Play games in pairs like 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“ask the question and then pass it on”.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ISS_31320_04849 [转换]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1" t="-3065" r="3248" b="-1965"/>
          <a:stretch/>
        </p:blipFill>
        <p:spPr bwMode="auto">
          <a:xfrm>
            <a:off x="415643" y="498629"/>
            <a:ext cx="10051316" cy="578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994931" y="3165529"/>
            <a:ext cx="6385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Let’s introduce </a:t>
            </a:r>
            <a:r>
              <a:rPr lang="en-US" altLang="zh-CN" sz="360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weekend life.</a:t>
            </a:r>
            <a:endParaRPr lang="zh-CN" altLang="en-US" sz="3600"/>
          </a:p>
        </p:txBody>
      </p:sp>
    </p:spTree>
    <p:extLst>
      <p:ext uri="{BB962C8B-B14F-4D97-AF65-F5344CB8AC3E}">
        <p14:creationId xmlns:p14="http://schemas.microsoft.com/office/powerpoint/2010/main" val="42940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60960" y="5599430"/>
            <a:ext cx="6257925" cy="936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he likes to go shopping.</a:t>
            </a:r>
            <a:endParaRPr lang="en-US" altLang="zh-CN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learn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228121" y="445694"/>
            <a:ext cx="4443730" cy="3807460"/>
            <a:chOff x="2487" y="4639"/>
            <a:chExt cx="6998" cy="5996"/>
          </a:xfrm>
        </p:grpSpPr>
        <p:pic>
          <p:nvPicPr>
            <p:cNvPr id="6" name="图片 5" descr="千库网_红色日记笔记本子边框_元素编号1288716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2487" y="4639"/>
              <a:ext cx="6998" cy="599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7"/>
              </p:custDataLst>
            </p:nvPr>
          </p:nvSpPr>
          <p:spPr>
            <a:xfrm>
              <a:off x="3404" y="6135"/>
              <a:ext cx="5579" cy="30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go shopping</a:t>
              </a:r>
            </a:p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/</a:t>
              </a:r>
              <a:r>
                <a:rPr lang="en-US" altLang="zh-CN" sz="40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  <a:sym typeface="+mn-ea"/>
                </a:rPr>
                <a:t>ɡəʊ ˈʃɒpɪŋ</a:t>
              </a:r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/ </a:t>
              </a:r>
              <a:r>
                <a:rPr lang="zh-CN" alt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去购物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120" y="1579508"/>
            <a:ext cx="3369945" cy="3297555"/>
          </a:xfrm>
          <a:prstGeom prst="rect">
            <a:avLst/>
          </a:prstGeom>
        </p:spPr>
      </p:pic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4720574" y="3679100"/>
            <a:ext cx="1192405" cy="5660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拓展</a:t>
            </a:r>
            <a:endParaRPr lang="zh-CN" altLang="en-US" sz="3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16"/>
          <p:cNvSpPr txBox="1"/>
          <p:nvPr>
            <p:custDataLst>
              <p:tags r:id="rId3"/>
            </p:custDataLst>
          </p:nvPr>
        </p:nvSpPr>
        <p:spPr>
          <a:xfrm>
            <a:off x="5817376" y="3537326"/>
            <a:ext cx="50608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go swimming</a:t>
            </a:r>
            <a:r>
              <a:rPr lang="zh-CN" sz="3200" dirty="0" smtClean="0">
                <a:latin typeface="Comic Sans MS" panose="030F0702030302020204" pitchFamily="66" charset="0"/>
              </a:rPr>
              <a:t>去游泳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go fishing</a:t>
            </a:r>
            <a:r>
              <a:rPr lang="zh-CN" altLang="zh-CN" sz="3200" dirty="0" smtClean="0">
                <a:latin typeface="Comic Sans MS" panose="030F0702030302020204" pitchFamily="66" charset="0"/>
              </a:rPr>
              <a:t>去钓鱼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go running</a:t>
            </a:r>
            <a:r>
              <a:rPr lang="zh-CN" altLang="zh-CN" sz="3200" dirty="0" smtClean="0">
                <a:latin typeface="Comic Sans MS" panose="030F0702030302020204" pitchFamily="66" charset="0"/>
              </a:rPr>
              <a:t>去跑步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go skating</a:t>
            </a:r>
            <a:r>
              <a:rPr lang="zh-CN" altLang="zh-CN" sz="3200" dirty="0" smtClean="0">
                <a:latin typeface="Comic Sans MS" panose="030F0702030302020204" pitchFamily="66" charset="0"/>
              </a:rPr>
              <a:t>去滑冰</a:t>
            </a:r>
          </a:p>
        </p:txBody>
      </p:sp>
      <p:sp>
        <p:nvSpPr>
          <p:cNvPr id="8" name="右大括号 7"/>
          <p:cNvSpPr/>
          <p:nvPr>
            <p:custDataLst>
              <p:tags r:id="rId4"/>
            </p:custDataLst>
          </p:nvPr>
        </p:nvSpPr>
        <p:spPr>
          <a:xfrm>
            <a:off x="9353081" y="3703976"/>
            <a:ext cx="246532" cy="1794299"/>
          </a:xfrm>
          <a:prstGeom prst="rightBrac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16"/>
          <p:cNvSpPr txBox="1"/>
          <p:nvPr>
            <p:custDataLst>
              <p:tags r:id="rId5"/>
            </p:custDataLst>
          </p:nvPr>
        </p:nvSpPr>
        <p:spPr>
          <a:xfrm>
            <a:off x="9731622" y="4175033"/>
            <a:ext cx="1903730" cy="864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go+v-ing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3" grpId="0" bldLvl="0"/>
      <p:bldP spid="17" grpId="0"/>
      <p:bldP spid="8" grpId="0" bldLvl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075475" y="4769629"/>
            <a:ext cx="7616825" cy="837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They often watch TV in the evening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468428" y="664239"/>
            <a:ext cx="4924425" cy="4219575"/>
            <a:chOff x="11116" y="-1104"/>
            <a:chExt cx="7755" cy="6645"/>
          </a:xfrm>
        </p:grpSpPr>
        <p:pic>
          <p:nvPicPr>
            <p:cNvPr id="6" name="图片 5" descr="千库网_红色日记笔记本子边框_元素编号128871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1116" y="-1104"/>
              <a:ext cx="7755" cy="6645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12044" y="839"/>
              <a:ext cx="6158" cy="30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watch TV </a:t>
              </a:r>
            </a:p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/</a:t>
              </a:r>
              <a:r>
                <a:rPr lang="en-US" altLang="zh-CN" sz="4000">
                  <a:latin typeface="Comic Sans MS" panose="030F0702030302020204" pitchFamily="66" charset="0"/>
                  <a:cs typeface="Comic Sans MS" panose="030F0702030302020204" pitchFamily="66" charset="0"/>
                  <a:sym typeface="+mn-ea"/>
                </a:rPr>
                <a:t>wɒtʃ ˌtiː ˈvi</a:t>
              </a:r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/ </a:t>
              </a:r>
              <a:r>
                <a:rPr lang="zh-CN" alt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看电视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060" y="1274709"/>
            <a:ext cx="5607368" cy="3097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777240" y="5170170"/>
            <a:ext cx="5902325" cy="835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They are playing ping-pong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378321" y="219140"/>
            <a:ext cx="4924425" cy="4219575"/>
            <a:chOff x="11116" y="-1104"/>
            <a:chExt cx="7755" cy="6645"/>
          </a:xfrm>
        </p:grpSpPr>
        <p:pic>
          <p:nvPicPr>
            <p:cNvPr id="6" name="图片 5" descr="千库网_红色日记笔记本子边框_元素编号128871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1116" y="-1104"/>
              <a:ext cx="7755" cy="6645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12044" y="839"/>
              <a:ext cx="6158" cy="30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play ping-pong </a:t>
              </a:r>
            </a:p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/</a:t>
              </a:r>
              <a:r>
                <a:rPr lang="en-US" altLang="zh-CN" sz="4000">
                  <a:latin typeface="Comic Sans MS" panose="030F0702030302020204" pitchFamily="66" charset="0"/>
                  <a:cs typeface="Comic Sans MS" panose="030F0702030302020204" pitchFamily="66" charset="0"/>
                  <a:sym typeface="+mn-ea"/>
                </a:rPr>
                <a:t>pleɪ pɪŋ pɒŋ</a:t>
              </a:r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/ </a:t>
              </a:r>
              <a:r>
                <a:rPr lang="zh-CN" alt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打乒乓球</a:t>
              </a:r>
            </a:p>
          </p:txBody>
        </p:sp>
      </p:grpSp>
      <p:sp>
        <p:nvSpPr>
          <p:cNvPr id="3" name="圆角矩形 2"/>
          <p:cNvSpPr/>
          <p:nvPr>
            <p:custDataLst>
              <p:tags r:id="rId1"/>
            </p:custDataLst>
          </p:nvPr>
        </p:nvSpPr>
        <p:spPr>
          <a:xfrm>
            <a:off x="5797340" y="3602037"/>
            <a:ext cx="5413375" cy="177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注意：球类前面</a:t>
            </a:r>
            <a:r>
              <a:rPr lang="zh-CN" altLang="en-US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不加</a:t>
            </a: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the</a:t>
            </a:r>
            <a:r>
              <a:rPr lang="en-US" altLang="zh-CN" sz="36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.</a:t>
            </a:r>
          </a:p>
          <a:p>
            <a:pPr algn="ctr"/>
            <a:r>
              <a:rPr lang="en-US" altLang="zh-CN" sz="36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play football</a:t>
            </a:r>
          </a:p>
          <a:p>
            <a:pPr algn="ctr"/>
            <a:r>
              <a:rPr lang="en-US" altLang="zh-CN" sz="36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    play basketball</a:t>
            </a:r>
          </a:p>
        </p:txBody>
      </p:sp>
      <p:pic>
        <p:nvPicPr>
          <p:cNvPr id="2050" name="Picture 2" descr="C:\Users\Administrator\Desktop\包图网_934211手绘卡通打乒乓球设计元素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51" y="1150578"/>
            <a:ext cx="4730901" cy="333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3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453452" y="4946596"/>
            <a:ext cx="9661525" cy="760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I usually wash my clothes on the weekend.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284215" y="794867"/>
            <a:ext cx="4924425" cy="4219575"/>
            <a:chOff x="11116" y="-1104"/>
            <a:chExt cx="7755" cy="6645"/>
          </a:xfrm>
        </p:grpSpPr>
        <p:pic>
          <p:nvPicPr>
            <p:cNvPr id="6" name="图片 5" descr="千库网_红色日记笔记本子边框_元素编号128871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1116" y="-1104"/>
              <a:ext cx="7755" cy="6645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12044" y="839"/>
              <a:ext cx="6158" cy="30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wash clothes</a:t>
              </a:r>
            </a:p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/</a:t>
              </a:r>
              <a:r>
                <a:rPr lang="en-US" altLang="zh-CN" sz="4000">
                  <a:latin typeface="Comic Sans MS" panose="030F0702030302020204" pitchFamily="66" charset="0"/>
                  <a:cs typeface="Comic Sans MS" panose="030F0702030302020204" pitchFamily="66" charset="0"/>
                  <a:sym typeface="+mn-ea"/>
                </a:rPr>
                <a:t>wɒʃ kləʊðz</a:t>
              </a:r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/ </a:t>
              </a:r>
            </a:p>
            <a:p>
              <a:pPr algn="ctr"/>
              <a:r>
                <a:rPr lang="zh-CN" alt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洗衣服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13864" y="1352023"/>
            <a:ext cx="3467417" cy="3105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945461" y="5200015"/>
            <a:ext cx="7849235" cy="6934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Sometimes I cook dinner with my mum.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737542" y="188126"/>
            <a:ext cx="4924425" cy="4219575"/>
            <a:chOff x="9417" y="-1913"/>
            <a:chExt cx="7755" cy="6645"/>
          </a:xfrm>
        </p:grpSpPr>
        <p:pic>
          <p:nvPicPr>
            <p:cNvPr id="6" name="图片 5" descr="千库网_红色日记笔记本子边框_元素编号1288716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9417" y="-1913"/>
              <a:ext cx="7755" cy="6645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10380" y="-214"/>
              <a:ext cx="6158" cy="30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cook dinner</a:t>
              </a:r>
            </a:p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/</a:t>
              </a:r>
              <a:r>
                <a:rPr lang="en-US" altLang="zh-CN" sz="4000">
                  <a:latin typeface="Comic Sans MS" panose="030F0702030302020204" pitchFamily="66" charset="0"/>
                  <a:cs typeface="Comic Sans MS" panose="030F0702030302020204" pitchFamily="66" charset="0"/>
                  <a:sym typeface="+mn-ea"/>
                </a:rPr>
                <a:t>kʊk ˈdɪnə(r)</a:t>
              </a:r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/ </a:t>
              </a:r>
            </a:p>
            <a:p>
              <a:pPr algn="ctr"/>
              <a:r>
                <a:rPr lang="zh-CN" alt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做晚餐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8943" y="1266991"/>
            <a:ext cx="3394933" cy="3232243"/>
          </a:xfrm>
          <a:prstGeom prst="rect">
            <a:avLst/>
          </a:prstGeom>
        </p:spPr>
      </p:pic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5134825" y="3684291"/>
            <a:ext cx="1192405" cy="5660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拓展</a:t>
            </a:r>
            <a:endParaRPr lang="zh-CN" altLang="en-US" sz="3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16"/>
          <p:cNvSpPr txBox="1"/>
          <p:nvPr>
            <p:custDataLst>
              <p:tags r:id="rId3"/>
            </p:custDataLst>
          </p:nvPr>
        </p:nvSpPr>
        <p:spPr>
          <a:xfrm>
            <a:off x="6582410" y="3429000"/>
            <a:ext cx="4578985" cy="1771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cook breakfast</a:t>
            </a:r>
            <a:r>
              <a:rPr lang="zh-CN" sz="3200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做早饭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cook lunch</a:t>
            </a:r>
            <a:r>
              <a:rPr lang="zh-CN" altLang="zh-CN" sz="3200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做午饭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" grpId="0" bldLvl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1635</Words>
  <Application>Microsoft Office PowerPoint</Application>
  <PresentationFormat>自定义</PresentationFormat>
  <Paragraphs>256</Paragraphs>
  <Slides>35</Slides>
  <Notes>10</Notes>
  <HiddenSlides>0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36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1097</cp:revision>
  <dcterms:created xsi:type="dcterms:W3CDTF">2019-08-19T07:47:00Z</dcterms:created>
  <dcterms:modified xsi:type="dcterms:W3CDTF">2024-02-20T02:29:03Z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E0A40F18766944AD8D824154E78ADD2F_13</vt:lpwstr>
  </property>
  <property fmtid="{D5CDD505-2E9C-101B-9397-08002B2CF9AE}" pid="3" name="KSOProductBuildVer">
    <vt:lpwstr>2052-12.1.0.16120</vt:lpwstr>
  </property>
</Properties>
</file>